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73" r:id="rId2"/>
    <p:sldId id="258" r:id="rId3"/>
    <p:sldId id="257" r:id="rId4"/>
    <p:sldId id="259" r:id="rId5"/>
    <p:sldId id="260" r:id="rId6"/>
    <p:sldId id="264" r:id="rId7"/>
    <p:sldId id="440" r:id="rId8"/>
    <p:sldId id="457" r:id="rId9"/>
    <p:sldId id="458" r:id="rId10"/>
    <p:sldId id="441" r:id="rId11"/>
    <p:sldId id="442" r:id="rId12"/>
    <p:sldId id="471" r:id="rId13"/>
    <p:sldId id="422" r:id="rId14"/>
    <p:sldId id="459" r:id="rId15"/>
    <p:sldId id="474" r:id="rId16"/>
    <p:sldId id="444" r:id="rId17"/>
    <p:sldId id="421" r:id="rId18"/>
    <p:sldId id="447" r:id="rId19"/>
    <p:sldId id="443" r:id="rId20"/>
    <p:sldId id="475" r:id="rId21"/>
    <p:sldId id="461" r:id="rId22"/>
    <p:sldId id="477" r:id="rId23"/>
    <p:sldId id="478" r:id="rId24"/>
    <p:sldId id="448" r:id="rId25"/>
    <p:sldId id="449" r:id="rId26"/>
    <p:sldId id="463" r:id="rId27"/>
    <p:sldId id="472" r:id="rId28"/>
    <p:sldId id="479" r:id="rId29"/>
    <p:sldId id="450" r:id="rId30"/>
    <p:sldId id="451" r:id="rId31"/>
    <p:sldId id="452" r:id="rId32"/>
    <p:sldId id="468" r:id="rId33"/>
    <p:sldId id="469" r:id="rId34"/>
    <p:sldId id="453" r:id="rId35"/>
    <p:sldId id="470" r:id="rId36"/>
    <p:sldId id="465" r:id="rId37"/>
    <p:sldId id="467" r:id="rId38"/>
    <p:sldId id="481" r:id="rId39"/>
    <p:sldId id="454" r:id="rId40"/>
    <p:sldId id="455" r:id="rId41"/>
    <p:sldId id="456" r:id="rId42"/>
    <p:sldId id="480" r:id="rId43"/>
  </p:sldIdLst>
  <p:sldSz cx="10693400" cy="7561263"/>
  <p:notesSz cx="6858000" cy="9144000"/>
  <p:defaultTextStyle>
    <a:defPPr>
      <a:defRPr lang="es-C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00"/>
    <a:srgbClr val="97BB39"/>
    <a:srgbClr val="005400"/>
    <a:srgbClr val="60AF09"/>
    <a:srgbClr val="0D0D0D"/>
    <a:srgbClr val="008000"/>
    <a:srgbClr val="00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89051" autoAdjust="0"/>
  </p:normalViewPr>
  <p:slideViewPr>
    <p:cSldViewPr>
      <p:cViewPr varScale="1">
        <p:scale>
          <a:sx n="59" d="100"/>
          <a:sy n="59" d="100"/>
        </p:scale>
        <p:origin x="1560" y="4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01A5910-CBD5-4A46-873C-070E7DC1D6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AF742C-5AFE-DB4B-99A8-1A469C4B9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3CD74-CD60-E14C-9C12-2D1EAF6F9E49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76BF9-A098-D545-8ECD-922AB00DD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C527D-E9A9-D84B-904F-8CDF27F2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CECB-E09B-254C-8108-DAF944D6D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445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A2B85-ACA7-4CF8-881F-847FE4A6C6B0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755CB-F5B9-4C81-B4AB-CD2E1FA13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93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345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218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09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862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951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670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80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434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55CB-F5B9-4C81-B4AB-CD2E1FA13871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870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6140" y="6876975"/>
            <a:ext cx="2723657" cy="533763"/>
          </a:xfrm>
          <a:solidFill>
            <a:schemeClr val="bg1"/>
          </a:solidFill>
        </p:spPr>
        <p:txBody>
          <a:bodyPr/>
          <a:lstStyle/>
          <a:p>
            <a:r>
              <a:rPr lang="es-CO" dirty="0"/>
              <a:t>       </a:t>
            </a:r>
            <a:fld id="{B6420657-ED6A-4ECF-A1DE-55E2D6DAA175}" type="datetimeFigureOut">
              <a:rPr lang="es-CO" smtClean="0"/>
              <a:pPr/>
              <a:t>17/03/2020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82214" y="7008170"/>
            <a:ext cx="2495127" cy="402567"/>
          </a:xfrm>
        </p:spPr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03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63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64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6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1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9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8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754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25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544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9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0657-ED6A-4ECF-A1DE-55E2D6DAA175}" type="datetimeFigureOut">
              <a:rPr lang="es-CO" smtClean="0"/>
              <a:t>17/03/2020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BD10-C6A8-42DE-89AB-968C48F13CC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1E0411-B292-494D-AEB3-9F78B0DE8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724" y="6606545"/>
            <a:ext cx="2232248" cy="7309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2AF636-AB9F-43D8-B40D-90176958C7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474" y="6614976"/>
            <a:ext cx="2304256" cy="6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43056" rtl="0" eaLnBrk="1" latinLnBrk="0" hangingPunct="1">
        <a:spcBef>
          <a:spcPct val="0"/>
        </a:spcBef>
        <a:buNone/>
        <a:defRPr sz="5000" kern="1200">
          <a:solidFill>
            <a:srgbClr val="00B0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94A057-FF7D-4CE4-99B2-9E74198E1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693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9094F4-849C-4557-A663-4721278A088A}"/>
              </a:ext>
            </a:extLst>
          </p:cNvPr>
          <p:cNvSpPr/>
          <p:nvPr/>
        </p:nvSpPr>
        <p:spPr>
          <a:xfrm>
            <a:off x="0" y="4644728"/>
            <a:ext cx="10693400" cy="1179546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A257D7-BE0D-43AB-B472-FCB9287C2A76}"/>
              </a:ext>
            </a:extLst>
          </p:cNvPr>
          <p:cNvSpPr/>
          <p:nvPr/>
        </p:nvSpPr>
        <p:spPr>
          <a:xfrm>
            <a:off x="378148" y="5652839"/>
            <a:ext cx="4536504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7D884C-F70E-48D0-AB84-9DCB4D4F0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2" y="4592618"/>
            <a:ext cx="10693400" cy="13275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916E92-3BB8-4E0C-93B2-5F2156BE6A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62" y="5652839"/>
            <a:ext cx="4730906" cy="9632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B9C637-0B46-403E-A20C-EAD14FEC12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52" y="5824273"/>
            <a:ext cx="5568258" cy="7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DF2A00-4160-4112-822A-41E0AA5E34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402B122-F0E6-44BC-AC08-39EB04AB94CD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0146AB-71C8-4A1C-824F-8A46D723FB8A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2ED174-2F75-45A8-BC40-308A4AE297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8" y="175893"/>
            <a:ext cx="10425064" cy="1261981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256577-B247-4934-86EE-EE7F1E09E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" t="2484" r="1714" b="3737"/>
          <a:stretch/>
        </p:blipFill>
        <p:spPr>
          <a:xfrm>
            <a:off x="1349187" y="2002243"/>
            <a:ext cx="7776864" cy="44848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E47378-B922-4CB2-AF34-90F0A7DEAAB9}"/>
              </a:ext>
            </a:extLst>
          </p:cNvPr>
          <p:cNvSpPr txBox="1"/>
          <p:nvPr/>
        </p:nvSpPr>
        <p:spPr>
          <a:xfrm>
            <a:off x="571085" y="6796797"/>
            <a:ext cx="394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Porcentaje de personas en el departamento con ingresos por debajo de la LI o la LP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53AC005-8279-4A61-984F-C5A6210164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1290651"/>
            <a:ext cx="495038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B27C715-2BD9-4308-8197-DF922BD21C4C}"/>
              </a:ext>
            </a:extLst>
          </p:cNvPr>
          <p:cNvSpPr txBox="1"/>
          <p:nvPr/>
        </p:nvSpPr>
        <p:spPr>
          <a:xfrm>
            <a:off x="493180" y="6730127"/>
            <a:ext cx="395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Porcentaje de personas en cada subregión del departamento con ingresos por debajo de la LI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E56C10B-64A9-4DA5-AB63-30BE027CD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" t="11207" r="2116" b="1600"/>
          <a:stretch/>
        </p:blipFill>
        <p:spPr>
          <a:xfrm>
            <a:off x="1879871" y="1750434"/>
            <a:ext cx="7598715" cy="4549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795483-2E66-49F9-940F-B4D3907779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280B78D-2090-47E8-B08B-BD84D29F6236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AA0390-10A0-4829-AF4E-0002BEBEF8DD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22F0A3-D2AF-4156-9716-4C237908F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04"/>
          <a:stretch/>
        </p:blipFill>
        <p:spPr>
          <a:xfrm>
            <a:off x="320752" y="71924"/>
            <a:ext cx="6071519" cy="14730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13F6513-6B68-40B0-8728-8122F26146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040F0286-70B8-4EAA-B128-F4DC3CD89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8" t="12043" r="1546" b="2312"/>
          <a:stretch/>
        </p:blipFill>
        <p:spPr>
          <a:xfrm>
            <a:off x="1421822" y="1887286"/>
            <a:ext cx="7827182" cy="443292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E67CEA2-8FD1-4850-AD2A-B00676539980}"/>
              </a:ext>
            </a:extLst>
          </p:cNvPr>
          <p:cNvSpPr txBox="1"/>
          <p:nvPr/>
        </p:nvSpPr>
        <p:spPr>
          <a:xfrm>
            <a:off x="582885" y="681948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Porcentaje de personas en cada subregión del departamento con ingresos por debajo de la LP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EB2646-7445-4F12-9B92-A227D136B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15675D9-3D18-4BCA-9A50-74509176ECA3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D1164A-77E6-40CC-9ACB-DE1347976E90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579A43-455C-47BE-B9FE-B24556047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" r="53388"/>
          <a:stretch/>
        </p:blipFill>
        <p:spPr>
          <a:xfrm>
            <a:off x="320753" y="71924"/>
            <a:ext cx="5638416" cy="14730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DA5D70-C7C9-461B-AF47-F7D17E85F1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B0E7988-8D74-4DD2-BF69-8F566E17E37A}"/>
              </a:ext>
            </a:extLst>
          </p:cNvPr>
          <p:cNvSpPr txBox="1"/>
          <p:nvPr/>
        </p:nvSpPr>
        <p:spPr>
          <a:xfrm>
            <a:off x="824798" y="2314181"/>
            <a:ext cx="3683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personas en el departamento con ingresos por debajo de la LI o la LP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41A23C-5837-4243-A079-B3A5C0E65D07}"/>
              </a:ext>
            </a:extLst>
          </p:cNvPr>
          <p:cNvSpPr txBox="1"/>
          <p:nvPr/>
        </p:nvSpPr>
        <p:spPr>
          <a:xfrm>
            <a:off x="4940739" y="1995239"/>
            <a:ext cx="563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personas en cada subregión con ingresos por debajo de la LI o la LP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17" y="2747864"/>
            <a:ext cx="5073259" cy="28872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6" y="3341097"/>
            <a:ext cx="4208477" cy="12533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863DE3-AD14-449E-B9EB-3BD86EA858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6CCC23B-C2F2-44DF-9EA0-966EAF0FA6C4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04BEA12-8E49-4BD9-94C1-AD627558BFC6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C1296A-862E-42E0-BF3B-F8E897814F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8" y="175893"/>
            <a:ext cx="10425064" cy="12619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728B24-190A-48FE-B289-586A472C0978}"/>
              </a:ext>
            </a:extLst>
          </p:cNvPr>
          <p:cNvSpPr txBox="1"/>
          <p:nvPr/>
        </p:nvSpPr>
        <p:spPr>
          <a:xfrm>
            <a:off x="12835532" y="1764407"/>
            <a:ext cx="334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8600"/>
                </a:solidFill>
                <a:latin typeface="Gotham Medium" pitchFamily="50" charset="0"/>
                <a:cs typeface="Gotham Medium" pitchFamily="50" charset="0"/>
              </a:rPr>
              <a:t>Tablas</a:t>
            </a:r>
            <a:r>
              <a:rPr lang="en-US" sz="2400" dirty="0">
                <a:solidFill>
                  <a:srgbClr val="008600"/>
                </a:solidFill>
                <a:latin typeface="Gotham Medium" pitchFamily="50" charset="0"/>
                <a:cs typeface="Gotham Medium" pitchFamily="50" charset="0"/>
              </a:rPr>
              <a:t> de </a:t>
            </a:r>
            <a:r>
              <a:rPr lang="en-US" sz="2400" dirty="0" err="1">
                <a:solidFill>
                  <a:srgbClr val="008600"/>
                </a:solidFill>
                <a:latin typeface="Gotham Medium" pitchFamily="50" charset="0"/>
                <a:cs typeface="Gotham Medium" pitchFamily="50" charset="0"/>
              </a:rPr>
              <a:t>resultados</a:t>
            </a:r>
            <a:endParaRPr lang="en-US" sz="2400" dirty="0">
              <a:solidFill>
                <a:srgbClr val="008600"/>
              </a:solidFill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834348-EE8E-4A52-B739-008A5FA351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87" y="1314054"/>
            <a:ext cx="350550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1B2C5D-6BE2-4DAB-A4AA-9415BCAABF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3" y="0"/>
            <a:ext cx="306139" cy="89140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F04E4EA-6EAC-419B-AB67-9754089F6E71}"/>
              </a:ext>
            </a:extLst>
          </p:cNvPr>
          <p:cNvSpPr/>
          <p:nvPr/>
        </p:nvSpPr>
        <p:spPr>
          <a:xfrm>
            <a:off x="409113" y="-1"/>
            <a:ext cx="5270716" cy="7561263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EA46B99-87A9-45EB-976F-72227AF308C8}"/>
              </a:ext>
            </a:extLst>
          </p:cNvPr>
          <p:cNvSpPr/>
          <p:nvPr/>
        </p:nvSpPr>
        <p:spPr>
          <a:xfrm>
            <a:off x="-73596" y="0"/>
            <a:ext cx="523752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C027A0-7A56-4248-B04A-D4D319F7D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7" y="2137278"/>
            <a:ext cx="4335491" cy="4773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chemeClr val="tx1"/>
                </a:solidFill>
              </a:rPr>
              <a:t>La metodología de NBI busca determinar, con ayuda de algunos indicadores simples, si las necesidades básicas de la población se encuentran cubiertas. </a:t>
            </a:r>
          </a:p>
          <a:p>
            <a:pPr marL="0" indent="0" algn="just">
              <a:buNone/>
            </a:pPr>
            <a:endParaRPr lang="es-E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tx1"/>
                </a:solidFill>
              </a:rPr>
              <a:t>Los hogares que no alcancen un umbral mínimo fijado, son clasificados como pobres y quienes tengan más de una necesidad sin satisfacer son clasificados en condición de miseria.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F34EBF9-08F0-49F2-9452-2C263E2DF510}"/>
              </a:ext>
            </a:extLst>
          </p:cNvPr>
          <p:cNvSpPr/>
          <p:nvPr/>
        </p:nvSpPr>
        <p:spPr>
          <a:xfrm>
            <a:off x="5679829" y="1836415"/>
            <a:ext cx="4824536" cy="410445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con materiales inadecuados de construcción</a:t>
            </a:r>
          </a:p>
          <a:p>
            <a:endParaRPr lang="es-CO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con hacinamiento crítico.</a:t>
            </a:r>
          </a:p>
          <a:p>
            <a:endParaRPr lang="es-CO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con servicios inadecuados</a:t>
            </a:r>
          </a:p>
          <a:p>
            <a:endParaRPr lang="es-CO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con alta dependencia económica</a:t>
            </a:r>
          </a:p>
          <a:p>
            <a:endParaRPr lang="es-E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con niños en edad escolar que no asisten a la escuela</a:t>
            </a:r>
            <a:endParaRPr lang="es-CO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81A582E-BA8B-4EA1-8155-ED98C3FA5F52}"/>
              </a:ext>
            </a:extLst>
          </p:cNvPr>
          <p:cNvSpPr/>
          <p:nvPr/>
        </p:nvSpPr>
        <p:spPr>
          <a:xfrm>
            <a:off x="-73596" y="302801"/>
            <a:ext cx="10766996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C2500D6-0106-4BE2-BC86-079FAF8BCDE4}"/>
              </a:ext>
            </a:extLst>
          </p:cNvPr>
          <p:cNvGrpSpPr/>
          <p:nvPr/>
        </p:nvGrpSpPr>
        <p:grpSpPr>
          <a:xfrm>
            <a:off x="5485142" y="1805436"/>
            <a:ext cx="318813" cy="318813"/>
            <a:chOff x="5913305" y="2100763"/>
            <a:chExt cx="318813" cy="318813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38067B6-67CC-4210-BB75-D758EDC03D9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04E228A-6E00-4646-8CB9-19B67C1E4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E2084462-98C5-4C31-B0B4-3F20AC02E7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8" y="237196"/>
            <a:ext cx="10693400" cy="1085937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89729714-E1B8-4370-9183-4B8B5588B082}"/>
              </a:ext>
            </a:extLst>
          </p:cNvPr>
          <p:cNvGrpSpPr/>
          <p:nvPr/>
        </p:nvGrpSpPr>
        <p:grpSpPr>
          <a:xfrm>
            <a:off x="5485142" y="2671068"/>
            <a:ext cx="318813" cy="318813"/>
            <a:chOff x="5913305" y="2100763"/>
            <a:chExt cx="318813" cy="318813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5EF3460-0834-4D71-9B9C-AE3E55D02A5C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14F57EF-5775-4D53-BA22-F2C82074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71E4517-ED70-4CC2-9787-E014C5211257}"/>
              </a:ext>
            </a:extLst>
          </p:cNvPr>
          <p:cNvGrpSpPr/>
          <p:nvPr/>
        </p:nvGrpSpPr>
        <p:grpSpPr>
          <a:xfrm>
            <a:off x="5485142" y="3597660"/>
            <a:ext cx="318813" cy="318813"/>
            <a:chOff x="5913305" y="2100763"/>
            <a:chExt cx="318813" cy="318813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F3ACAB7-AAC9-4A18-A29F-83E48FE54CA6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AA374CC-1061-40B6-BD9F-F2873789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BFB3268-2E72-413C-8D7A-D7580BBCCC87}"/>
              </a:ext>
            </a:extLst>
          </p:cNvPr>
          <p:cNvGrpSpPr/>
          <p:nvPr/>
        </p:nvGrpSpPr>
        <p:grpSpPr>
          <a:xfrm>
            <a:off x="5485142" y="4524252"/>
            <a:ext cx="318813" cy="318813"/>
            <a:chOff x="5913305" y="2100763"/>
            <a:chExt cx="318813" cy="31881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AF061EA-11FE-4836-8A98-5DF0933ED548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A8C5E191-FE00-4AC1-BBF2-8D7F68D2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493BC8E-862B-4660-9C4A-AADEFE16B4A4}"/>
              </a:ext>
            </a:extLst>
          </p:cNvPr>
          <p:cNvGrpSpPr/>
          <p:nvPr/>
        </p:nvGrpSpPr>
        <p:grpSpPr>
          <a:xfrm>
            <a:off x="5485142" y="5402076"/>
            <a:ext cx="318813" cy="318813"/>
            <a:chOff x="5913305" y="2100763"/>
            <a:chExt cx="318813" cy="31881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726A900-3CED-4F04-BA9F-3CD5F85CDF2D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EA8D998-34DE-499D-BFF2-109436F0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65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6753E0-AE8D-493A-B65A-0717744754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8BEF9-B951-4564-891E-25D6314AA4AC}"/>
              </a:ext>
            </a:extLst>
          </p:cNvPr>
          <p:cNvSpPr/>
          <p:nvPr/>
        </p:nvSpPr>
        <p:spPr>
          <a:xfrm>
            <a:off x="287238" y="0"/>
            <a:ext cx="5203478" cy="7561263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A0A1FE-D056-4F93-89EC-F0BC676628C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758651-AC42-43F1-BF3F-42FC6CA99493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C3BD1B-3C2D-4E0D-8B55-CD7529B91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17" y="1410266"/>
            <a:ext cx="2554445" cy="9632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73FC94-C230-47CF-AEE7-A585C014F4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84" y="1449565"/>
            <a:ext cx="3365284" cy="9632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A9E761B-AD56-4C6F-AB00-C9BC372DE047}"/>
              </a:ext>
            </a:extLst>
          </p:cNvPr>
          <p:cNvSpPr txBox="1"/>
          <p:nvPr/>
        </p:nvSpPr>
        <p:spPr>
          <a:xfrm>
            <a:off x="778524" y="2730831"/>
            <a:ext cx="45372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Entrega una medida de la pobreza de un hogar sin depender del reporte de sus ingresos.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Permite evaluar y mapear de forma multidimensional las condiciones básicas de la pobreza de los hogares.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 fundamenta en indicadores que suelen ser fácilmente identificables por los miembros del hogar lo que minimiza su error de estimación.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8F8BCC-66D8-47D2-B1D4-9D49A77362AA}"/>
              </a:ext>
            </a:extLst>
          </p:cNvPr>
          <p:cNvSpPr txBox="1"/>
          <p:nvPr/>
        </p:nvSpPr>
        <p:spPr>
          <a:xfrm>
            <a:off x="5906229" y="2590999"/>
            <a:ext cx="4537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indicadores que componen el NBI presentan el mismo peso a pesar de ser diferentes cualitativamente.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 entrega un gradiente de pobreza, es decir, no se puede saber que tan pobres son los pobres. 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cantidad de pobres que se identifica depende de la cantidad de indicadores que se utilizan para definir las NBI; deja de lado varios otros elementos relevantes del bienestar de las personas de un hogar.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3A9ECC4-899E-428E-82A6-202C1930CBE4}"/>
              </a:ext>
            </a:extLst>
          </p:cNvPr>
          <p:cNvGrpSpPr/>
          <p:nvPr/>
        </p:nvGrpSpPr>
        <p:grpSpPr>
          <a:xfrm>
            <a:off x="481033" y="2826689"/>
            <a:ext cx="297491" cy="297491"/>
            <a:chOff x="5913305" y="2100763"/>
            <a:chExt cx="318813" cy="318813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D9DAD93-5743-430D-8A0C-4593E298A09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B816F66-80A2-4B97-A766-AA7438F7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F02DD5E-1D9E-4145-9E3D-45C852C869D5}"/>
              </a:ext>
            </a:extLst>
          </p:cNvPr>
          <p:cNvGrpSpPr/>
          <p:nvPr/>
        </p:nvGrpSpPr>
        <p:grpSpPr>
          <a:xfrm>
            <a:off x="481033" y="3884237"/>
            <a:ext cx="297491" cy="297491"/>
            <a:chOff x="5913305" y="2100763"/>
            <a:chExt cx="318813" cy="31881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99AB70E-EDE7-495D-99C3-133F8288502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FF432EB-18DA-4629-9840-728F30D1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F6BC49A-8887-4061-A8C3-86A4E9D6AA3F}"/>
              </a:ext>
            </a:extLst>
          </p:cNvPr>
          <p:cNvGrpSpPr/>
          <p:nvPr/>
        </p:nvGrpSpPr>
        <p:grpSpPr>
          <a:xfrm>
            <a:off x="5577289" y="2612180"/>
            <a:ext cx="297491" cy="297491"/>
            <a:chOff x="5913305" y="2100763"/>
            <a:chExt cx="318813" cy="31881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7A62838-B480-4D7A-B20D-C1D378B093DD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399D151-CB09-485D-BC72-BF779257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AE8F36-1925-454F-ADC6-52C3E46EE785}"/>
              </a:ext>
            </a:extLst>
          </p:cNvPr>
          <p:cNvGrpSpPr/>
          <p:nvPr/>
        </p:nvGrpSpPr>
        <p:grpSpPr>
          <a:xfrm>
            <a:off x="5577289" y="3771955"/>
            <a:ext cx="297491" cy="297491"/>
            <a:chOff x="5913305" y="2100763"/>
            <a:chExt cx="318813" cy="318813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019C467-12D0-47E3-BBEA-6D17D68FD72F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DA6CDCD-3387-41D3-9C60-80D96799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5A3D8B5-06D3-47EB-922C-4FF60AE19864}"/>
              </a:ext>
            </a:extLst>
          </p:cNvPr>
          <p:cNvGrpSpPr/>
          <p:nvPr/>
        </p:nvGrpSpPr>
        <p:grpSpPr>
          <a:xfrm>
            <a:off x="5577289" y="4844963"/>
            <a:ext cx="297491" cy="297491"/>
            <a:chOff x="5913305" y="2100763"/>
            <a:chExt cx="318813" cy="318813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F0EB7E4-5ED1-4E0E-B199-B28C9801B0EB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9A30481-3D0C-48A0-9DBD-4F3CF27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58DDF6D3-95E0-4D49-B033-E4A5A52C7D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8" y="237196"/>
            <a:ext cx="10693400" cy="1085937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id="{4CB28AC3-C554-41DC-9501-1909BE521C1E}"/>
              </a:ext>
            </a:extLst>
          </p:cNvPr>
          <p:cNvGrpSpPr/>
          <p:nvPr/>
        </p:nvGrpSpPr>
        <p:grpSpPr>
          <a:xfrm>
            <a:off x="481033" y="4993709"/>
            <a:ext cx="297491" cy="297491"/>
            <a:chOff x="5913305" y="2100763"/>
            <a:chExt cx="318813" cy="31881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6E3779C-2670-4A3A-BEC1-6D0FFCEE0424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2B0C149F-8E31-48C2-9370-AB9DD77DA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23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4F8F0B-CBC4-48B2-8290-A81956B49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" t="3158" r="780" b="1979"/>
          <a:stretch/>
        </p:blipFill>
        <p:spPr>
          <a:xfrm>
            <a:off x="5317268" y="2192064"/>
            <a:ext cx="5351964" cy="36301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5EC316-B6E6-4C92-A032-414B5A804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5" t="2469" r="658" b="3289"/>
          <a:stretch/>
        </p:blipFill>
        <p:spPr>
          <a:xfrm>
            <a:off x="588111" y="2433379"/>
            <a:ext cx="4591202" cy="28755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BBFB1D-492B-444D-A5E7-19879E03075E}"/>
              </a:ext>
            </a:extLst>
          </p:cNvPr>
          <p:cNvSpPr txBox="1"/>
          <p:nvPr/>
        </p:nvSpPr>
        <p:spPr>
          <a:xfrm>
            <a:off x="670184" y="5617879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Porcentaje de personas en condición de miseria o pobreza según NBI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560BDC-E067-4E45-B9B5-DACE15B97C73}"/>
              </a:ext>
            </a:extLst>
          </p:cNvPr>
          <p:cNvSpPr txBox="1"/>
          <p:nvPr/>
        </p:nvSpPr>
        <p:spPr>
          <a:xfrm>
            <a:off x="4718115" y="5917961"/>
            <a:ext cx="5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Porcentaje de personas con alguna necesidad básica insatisfecha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A16322-2726-4833-AE55-AF4FA92C51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3" y="0"/>
            <a:ext cx="306139" cy="89140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486E35-927F-4DB8-92DF-877E0C503366}"/>
              </a:ext>
            </a:extLst>
          </p:cNvPr>
          <p:cNvSpPr/>
          <p:nvPr/>
        </p:nvSpPr>
        <p:spPr>
          <a:xfrm>
            <a:off x="-73596" y="0"/>
            <a:ext cx="523752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3564746-50EE-4B43-9AE2-39A3C7A91DF8}"/>
              </a:ext>
            </a:extLst>
          </p:cNvPr>
          <p:cNvSpPr/>
          <p:nvPr/>
        </p:nvSpPr>
        <p:spPr>
          <a:xfrm>
            <a:off x="-73596" y="302801"/>
            <a:ext cx="10766996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DAB67A-B67B-4793-B9C3-8D22743FA2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972" y="282742"/>
            <a:ext cx="9620322" cy="139610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C068A71-DDA4-43A8-81CD-C34D0AFA03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2" y="1337122"/>
            <a:ext cx="495038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947CCAC8-44EE-4CD1-B665-5B0909E7982B}"/>
              </a:ext>
            </a:extLst>
          </p:cNvPr>
          <p:cNvSpPr txBox="1"/>
          <p:nvPr/>
        </p:nvSpPr>
        <p:spPr>
          <a:xfrm>
            <a:off x="4726206" y="2309207"/>
            <a:ext cx="595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personas con alguna necesidad básica insatisfecha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78" y="3575106"/>
            <a:ext cx="3672408" cy="1093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48" y="3297928"/>
            <a:ext cx="4104456" cy="26442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60C04F-A1CB-49D4-B8EE-DE280E415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3" y="0"/>
            <a:ext cx="306139" cy="891402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F5F6EEC-62B6-45DD-888E-ACFE443A0444}"/>
              </a:ext>
            </a:extLst>
          </p:cNvPr>
          <p:cNvSpPr/>
          <p:nvPr/>
        </p:nvSpPr>
        <p:spPr>
          <a:xfrm>
            <a:off x="-73596" y="0"/>
            <a:ext cx="523752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2294483-0C1C-4727-A7C9-65781C70D82A}"/>
              </a:ext>
            </a:extLst>
          </p:cNvPr>
          <p:cNvSpPr/>
          <p:nvPr/>
        </p:nvSpPr>
        <p:spPr>
          <a:xfrm>
            <a:off x="-73596" y="302801"/>
            <a:ext cx="10766996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CD98D76-CF0A-413D-9243-EBFEFFACEC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1972" y="282742"/>
            <a:ext cx="9620322" cy="139610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60E32FD-651C-4FA8-991D-F763001BF3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56" y="1337122"/>
            <a:ext cx="4950381" cy="64623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4D8AB7E-B798-4C49-BAA4-0A4C34A93201}"/>
              </a:ext>
            </a:extLst>
          </p:cNvPr>
          <p:cNvSpPr/>
          <p:nvPr/>
        </p:nvSpPr>
        <p:spPr>
          <a:xfrm>
            <a:off x="1087035" y="2309207"/>
            <a:ext cx="3442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personas en condición de miseria o pobreza según NBI</a:t>
            </a:r>
            <a:endParaRPr lang="en-US" sz="1800" b="1" dirty="0">
              <a:solidFill>
                <a:srgbClr val="00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6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67BF1B-CEDD-44E9-A741-47BA718EDD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6" y="1975345"/>
            <a:ext cx="5184576" cy="40375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9736DA-9573-4AA8-ABA9-824057409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12" y="1975345"/>
            <a:ext cx="5400600" cy="40375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A6E964C-C751-4B16-87AE-7657CAC8E2DE}"/>
              </a:ext>
            </a:extLst>
          </p:cNvPr>
          <p:cNvSpPr txBox="1"/>
          <p:nvPr/>
        </p:nvSpPr>
        <p:spPr>
          <a:xfrm>
            <a:off x="434243" y="6084887"/>
            <a:ext cx="431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Porcentaje de personas en condición de miseria por subregión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1C94E7-D02E-484F-852F-3C38B719BD60}"/>
              </a:ext>
            </a:extLst>
          </p:cNvPr>
          <p:cNvSpPr txBox="1"/>
          <p:nvPr/>
        </p:nvSpPr>
        <p:spPr>
          <a:xfrm>
            <a:off x="5801167" y="6084886"/>
            <a:ext cx="4316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Porcentaje de personas en condición de pobreza por subregión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07DB2A-0652-46E1-9239-79475E698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34" y="-676379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39D8A26-54E8-40C9-95F5-857A4C8C6A6F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B6BDCA-E684-47D9-B135-55F7F4522A02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DB3BE26-F8C7-45EE-8566-8929CEA204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8" y="237196"/>
            <a:ext cx="10693400" cy="10859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6DB3A0-0B4D-44DB-ADCA-BCAC91BB43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7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52624D2-DC98-4D20-8B68-F837FE8B3350}"/>
              </a:ext>
            </a:extLst>
          </p:cNvPr>
          <p:cNvSpPr txBox="1"/>
          <p:nvPr/>
        </p:nvSpPr>
        <p:spPr>
          <a:xfrm>
            <a:off x="2794173" y="1994275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personas en condición de miseria o de pobreza por subregión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22" y="2834065"/>
            <a:ext cx="6700501" cy="35760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5F9B66-E528-4217-8A08-32DEE6C24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BEAD9F9-5D64-4886-AE77-C6189F90226D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D6DAA09-F1AF-4C42-BB31-7ECA426B8F08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9EAF029-9D73-4AE6-A935-CBD86E0BD8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8" y="237196"/>
            <a:ext cx="10693400" cy="10859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9E47256-F3D6-425C-A49A-E06322E17F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6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EB94F0E-27B7-4520-A1F7-C4A9890878E4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FB5855-5D2E-4E31-BF38-FC9141205C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40" y="0"/>
            <a:ext cx="306139" cy="891402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23D0E83-1D8E-4125-ACA1-300D9E6AE2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47" y="-35793"/>
            <a:ext cx="2893238" cy="7593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46700" y="4716735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D9D38A-84DE-4A4A-A1D5-AC4AA6D7F7F7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3195ECF-AABB-4C1A-8964-0701843E7F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0" y="136317"/>
            <a:ext cx="9906859" cy="1396105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EDF9882B-A5DF-41DD-A7AE-ECA39253742A}"/>
              </a:ext>
            </a:extLst>
          </p:cNvPr>
          <p:cNvGrpSpPr/>
          <p:nvPr/>
        </p:nvGrpSpPr>
        <p:grpSpPr>
          <a:xfrm>
            <a:off x="2878194" y="1522568"/>
            <a:ext cx="540938" cy="562148"/>
            <a:chOff x="2898428" y="1634307"/>
            <a:chExt cx="540938" cy="562148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DB67A58-619F-4246-8BF8-0A3559141E31}"/>
                </a:ext>
              </a:extLst>
            </p:cNvPr>
            <p:cNvSpPr/>
            <p:nvPr/>
          </p:nvSpPr>
          <p:spPr>
            <a:xfrm>
              <a:off x="2898428" y="1655517"/>
              <a:ext cx="540938" cy="540938"/>
            </a:xfrm>
            <a:prstGeom prst="ellipse">
              <a:avLst/>
            </a:prstGeom>
            <a:solidFill>
              <a:srgbClr val="97B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3D4AB70-75D7-427E-9A1F-308B8A21C751}"/>
                </a:ext>
              </a:extLst>
            </p:cNvPr>
            <p:cNvSpPr txBox="1"/>
            <p:nvPr/>
          </p:nvSpPr>
          <p:spPr>
            <a:xfrm>
              <a:off x="2994811" y="1634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FE3D6F2-91AC-4844-95CD-D93E10297C45}"/>
              </a:ext>
            </a:extLst>
          </p:cNvPr>
          <p:cNvGrpSpPr/>
          <p:nvPr/>
        </p:nvGrpSpPr>
        <p:grpSpPr>
          <a:xfrm>
            <a:off x="2878194" y="2294292"/>
            <a:ext cx="540938" cy="562148"/>
            <a:chOff x="2898428" y="1634307"/>
            <a:chExt cx="540938" cy="562148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540765DA-139A-4A19-8440-28C218CDA21B}"/>
                </a:ext>
              </a:extLst>
            </p:cNvPr>
            <p:cNvSpPr/>
            <p:nvPr/>
          </p:nvSpPr>
          <p:spPr>
            <a:xfrm>
              <a:off x="2898428" y="1655517"/>
              <a:ext cx="540938" cy="540938"/>
            </a:xfrm>
            <a:prstGeom prst="ellipse">
              <a:avLst/>
            </a:prstGeom>
            <a:solidFill>
              <a:srgbClr val="97B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6D8FBBC-C2B9-4FF3-A419-0D39B1AA1FC0}"/>
                </a:ext>
              </a:extLst>
            </p:cNvPr>
            <p:cNvSpPr txBox="1"/>
            <p:nvPr/>
          </p:nvSpPr>
          <p:spPr>
            <a:xfrm>
              <a:off x="2994811" y="1634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7396409-FEE4-410E-AF11-842739DC30C1}"/>
              </a:ext>
            </a:extLst>
          </p:cNvPr>
          <p:cNvGrpSpPr/>
          <p:nvPr/>
        </p:nvGrpSpPr>
        <p:grpSpPr>
          <a:xfrm>
            <a:off x="2878194" y="3120660"/>
            <a:ext cx="540938" cy="562148"/>
            <a:chOff x="2898428" y="1634307"/>
            <a:chExt cx="540938" cy="562148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C43C700-3031-4A29-BEDA-BA4A851B8B31}"/>
                </a:ext>
              </a:extLst>
            </p:cNvPr>
            <p:cNvSpPr/>
            <p:nvPr/>
          </p:nvSpPr>
          <p:spPr>
            <a:xfrm>
              <a:off x="2898428" y="1655517"/>
              <a:ext cx="540938" cy="540938"/>
            </a:xfrm>
            <a:prstGeom prst="ellipse">
              <a:avLst/>
            </a:prstGeom>
            <a:solidFill>
              <a:srgbClr val="97B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806D0415-B213-4535-8445-4BBAFD99D19F}"/>
                </a:ext>
              </a:extLst>
            </p:cNvPr>
            <p:cNvSpPr txBox="1"/>
            <p:nvPr/>
          </p:nvSpPr>
          <p:spPr>
            <a:xfrm>
              <a:off x="2970436" y="1634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9D92046-B3A0-4AD1-BDEA-9D54D7C6CC70}"/>
              </a:ext>
            </a:extLst>
          </p:cNvPr>
          <p:cNvGrpSpPr/>
          <p:nvPr/>
        </p:nvGrpSpPr>
        <p:grpSpPr>
          <a:xfrm>
            <a:off x="2878194" y="3924647"/>
            <a:ext cx="540938" cy="562148"/>
            <a:chOff x="2898428" y="1634307"/>
            <a:chExt cx="540938" cy="562148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A3BAF29B-10FC-4A09-A5ED-3BCC133CFD18}"/>
                </a:ext>
              </a:extLst>
            </p:cNvPr>
            <p:cNvSpPr/>
            <p:nvPr/>
          </p:nvSpPr>
          <p:spPr>
            <a:xfrm>
              <a:off x="2898428" y="1655517"/>
              <a:ext cx="540938" cy="540938"/>
            </a:xfrm>
            <a:prstGeom prst="ellipse">
              <a:avLst/>
            </a:prstGeom>
            <a:solidFill>
              <a:srgbClr val="97B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2A8A212A-2ED4-4E34-8919-71AD77D2C109}"/>
                </a:ext>
              </a:extLst>
            </p:cNvPr>
            <p:cNvSpPr txBox="1"/>
            <p:nvPr/>
          </p:nvSpPr>
          <p:spPr>
            <a:xfrm>
              <a:off x="2970436" y="1634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FBD4AE5-7CA3-4525-9F5E-A6F0BEEBBF9A}"/>
              </a:ext>
            </a:extLst>
          </p:cNvPr>
          <p:cNvGrpSpPr/>
          <p:nvPr/>
        </p:nvGrpSpPr>
        <p:grpSpPr>
          <a:xfrm>
            <a:off x="2893655" y="4788743"/>
            <a:ext cx="540938" cy="562148"/>
            <a:chOff x="2911875" y="1634307"/>
            <a:chExt cx="540938" cy="562148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E6F8BFDC-FEA2-4AE4-8CEB-A1D169D7D3CB}"/>
                </a:ext>
              </a:extLst>
            </p:cNvPr>
            <p:cNvSpPr/>
            <p:nvPr/>
          </p:nvSpPr>
          <p:spPr>
            <a:xfrm>
              <a:off x="2911875" y="1655517"/>
              <a:ext cx="540938" cy="540938"/>
            </a:xfrm>
            <a:prstGeom prst="ellipse">
              <a:avLst/>
            </a:prstGeom>
            <a:solidFill>
              <a:srgbClr val="97B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B528075E-7DBA-4AC0-9EE0-DF5EBB5B1544}"/>
                </a:ext>
              </a:extLst>
            </p:cNvPr>
            <p:cNvSpPr txBox="1"/>
            <p:nvPr/>
          </p:nvSpPr>
          <p:spPr>
            <a:xfrm>
              <a:off x="2994811" y="1634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6D01EF3-1650-4358-83A1-5C1CE6917B96}"/>
              </a:ext>
            </a:extLst>
          </p:cNvPr>
          <p:cNvGrpSpPr/>
          <p:nvPr/>
        </p:nvGrpSpPr>
        <p:grpSpPr>
          <a:xfrm>
            <a:off x="2880208" y="5580831"/>
            <a:ext cx="540938" cy="562148"/>
            <a:chOff x="2898428" y="1634307"/>
            <a:chExt cx="540938" cy="562148"/>
          </a:xfrm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2E6D119B-CB6B-4F01-ADC8-01342EC68F54}"/>
                </a:ext>
              </a:extLst>
            </p:cNvPr>
            <p:cNvSpPr/>
            <p:nvPr/>
          </p:nvSpPr>
          <p:spPr>
            <a:xfrm>
              <a:off x="2898428" y="1655517"/>
              <a:ext cx="540938" cy="540938"/>
            </a:xfrm>
            <a:prstGeom prst="ellipse">
              <a:avLst/>
            </a:prstGeom>
            <a:solidFill>
              <a:srgbClr val="97B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02B736DA-5283-4E24-A7AC-22CAD0205CE6}"/>
                </a:ext>
              </a:extLst>
            </p:cNvPr>
            <p:cNvSpPr txBox="1"/>
            <p:nvPr/>
          </p:nvSpPr>
          <p:spPr>
            <a:xfrm>
              <a:off x="2972450" y="1634307"/>
              <a:ext cx="348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D2CA771-0F63-4FAD-ADCE-0305FDCC1916}"/>
              </a:ext>
            </a:extLst>
          </p:cNvPr>
          <p:cNvSpPr/>
          <p:nvPr/>
        </p:nvSpPr>
        <p:spPr>
          <a:xfrm>
            <a:off x="3419132" y="1616855"/>
            <a:ext cx="3969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Calidad de Vida</a:t>
            </a:r>
            <a:endParaRPr lang="es-E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3119C77-A939-4AA5-B28B-79153A137A3F}"/>
              </a:ext>
            </a:extLst>
          </p:cNvPr>
          <p:cNvSpPr/>
          <p:nvPr/>
        </p:nvSpPr>
        <p:spPr>
          <a:xfrm>
            <a:off x="3456002" y="2355847"/>
            <a:ext cx="6253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Pobreza y </a:t>
            </a:r>
            <a:r>
              <a:rPr lang="es-E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</a:t>
            </a:r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Indigencia</a:t>
            </a:r>
            <a:endParaRPr lang="es-CO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482733C-069E-429A-B416-4C93ED32F065}"/>
              </a:ext>
            </a:extLst>
          </p:cNvPr>
          <p:cNvSpPr/>
          <p:nvPr/>
        </p:nvSpPr>
        <p:spPr>
          <a:xfrm>
            <a:off x="3456002" y="3189564"/>
            <a:ext cx="6412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Básicas Insatisfechas (NBI)</a:t>
            </a:r>
          </a:p>
          <a:p>
            <a:pPr lvl="0"/>
            <a:endParaRPr lang="es-CO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58F3A53-44BD-4834-8F87-C8704E0B1377}"/>
              </a:ext>
            </a:extLst>
          </p:cNvPr>
          <p:cNvSpPr/>
          <p:nvPr/>
        </p:nvSpPr>
        <p:spPr>
          <a:xfrm>
            <a:off x="3456002" y="3972735"/>
            <a:ext cx="6468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</a:t>
            </a:r>
            <a:r>
              <a:rPr lang="es-E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Multidimensional de </a:t>
            </a:r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 (IPM)</a:t>
            </a:r>
          </a:p>
          <a:p>
            <a:pPr lvl="0"/>
            <a:endParaRPr lang="es-CO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7F2FC10-C1B3-4344-8002-03B64D8E3FAD}"/>
              </a:ext>
            </a:extLst>
          </p:cNvPr>
          <p:cNvSpPr/>
          <p:nvPr/>
        </p:nvSpPr>
        <p:spPr>
          <a:xfrm>
            <a:off x="3456002" y="4842827"/>
            <a:ext cx="5311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Calidad de Vida (ICV)</a:t>
            </a:r>
          </a:p>
          <a:p>
            <a:pPr lvl="0"/>
            <a:endParaRPr lang="es-CO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01F57A0-7A63-4851-B8C7-FA633275AEA9}"/>
              </a:ext>
            </a:extLst>
          </p:cNvPr>
          <p:cNvSpPr/>
          <p:nvPr/>
        </p:nvSpPr>
        <p:spPr>
          <a:xfrm>
            <a:off x="3456002" y="5644878"/>
            <a:ext cx="6231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Multidimensional de Condiciones</a:t>
            </a:r>
          </a:p>
          <a:p>
            <a:pPr lvl="0"/>
            <a:r>
              <a:rPr lang="es-E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Vida (IMCV)</a:t>
            </a:r>
          </a:p>
          <a:p>
            <a:pPr lvl="0"/>
            <a:endParaRPr lang="es-CO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1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16C13F3-032D-4819-ACFE-0005E97C7FF4}"/>
              </a:ext>
            </a:extLst>
          </p:cNvPr>
          <p:cNvSpPr txBox="1"/>
          <p:nvPr/>
        </p:nvSpPr>
        <p:spPr>
          <a:xfrm>
            <a:off x="2576063" y="1995328"/>
            <a:ext cx="595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personas con alguna necesidad básica insatisfecha según subregión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9" y="2898192"/>
            <a:ext cx="9382567" cy="30243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5F9B66-E528-4217-8A08-32DEE6C24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BEAD9F9-5D64-4886-AE77-C6189F90226D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D6DAA09-F1AF-4C42-BB31-7ECA426B8F08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9EAF029-9D73-4AE6-A935-CBD86E0BD8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8" y="237196"/>
            <a:ext cx="10693400" cy="10859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9E47256-F3D6-425C-A49A-E06322E17F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098988A-D363-4FA1-94DD-2DA7B9A193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0"/>
            <a:ext cx="5040842" cy="756126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1C57365-4BDB-45A7-9769-D2C3A00A4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553" y="1692399"/>
            <a:ext cx="4250582" cy="4773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</a:rPr>
              <a:t>Medida que permite identificar múltiples carencias a nivel de los hogares y las personas en los ámbitos de la salud, la educación y el nivel de vida.</a:t>
            </a:r>
          </a:p>
          <a:p>
            <a:pPr marL="0" indent="0" algn="just">
              <a:buNone/>
            </a:pPr>
            <a:endParaRPr lang="es-ES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2200" dirty="0">
                <a:solidFill>
                  <a:schemeClr val="tx1"/>
                </a:solidFill>
              </a:rPr>
              <a:t>Este índice permite cuantificar tanto la prevalencia de las carencias multidimensionales como su intensidad, es decir, cuántas carencias sufren las personas al mismo tiempo.</a:t>
            </a:r>
            <a:endParaRPr lang="es-CO" sz="22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4E70FF-6657-45A6-A031-09544E99C7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4E8306E-84FA-492B-84E4-0B75A5ACCE0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A80CB0-E380-4BFD-9F51-9FC365FF2E91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D93471-00C2-46D0-A3A9-11B2C3E139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064" y="170229"/>
            <a:ext cx="13753528" cy="11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7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557CB5-D88E-47A1-82F5-6EE36E05A979}"/>
              </a:ext>
            </a:extLst>
          </p:cNvPr>
          <p:cNvSpPr/>
          <p:nvPr/>
        </p:nvSpPr>
        <p:spPr>
          <a:xfrm>
            <a:off x="7794972" y="6023493"/>
            <a:ext cx="2736304" cy="1421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4E70FF-6657-45A6-A031-09544E99C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4E8306E-84FA-492B-84E4-0B75A5ACCE0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A80CB0-E380-4BFD-9F51-9FC365FF2E91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D93471-00C2-46D0-A3A9-11B2C3E13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064" y="170229"/>
            <a:ext cx="13753528" cy="1143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735BE6-B414-4ACE-80E2-2F1E8CE60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76" y="1537770"/>
            <a:ext cx="7997980" cy="57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8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6753E0-AE8D-493A-B65A-0717744754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8BEF9-B951-4564-891E-25D6314AA4AC}"/>
              </a:ext>
            </a:extLst>
          </p:cNvPr>
          <p:cNvSpPr/>
          <p:nvPr/>
        </p:nvSpPr>
        <p:spPr>
          <a:xfrm>
            <a:off x="287238" y="0"/>
            <a:ext cx="5203478" cy="7561263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A0A1FE-D056-4F93-89EC-F0BC676628C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758651-AC42-43F1-BF3F-42FC6CA99493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C3BD1B-3C2D-4E0D-8B55-CD7529B91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17" y="1410266"/>
            <a:ext cx="2554445" cy="9632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73FC94-C230-47CF-AEE7-A585C014F4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84" y="1449565"/>
            <a:ext cx="3365284" cy="9632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A9E761B-AD56-4C6F-AB00-C9BC372DE047}"/>
              </a:ext>
            </a:extLst>
          </p:cNvPr>
          <p:cNvSpPr txBox="1"/>
          <p:nvPr/>
        </p:nvSpPr>
        <p:spPr>
          <a:xfrm>
            <a:off x="809973" y="2260684"/>
            <a:ext cx="4537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 las personas analizadas revela las privaciones simultáneas en indicadores monetarios y no monetarios.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indicadores simples que componen el IPM presentan ponderaciones normativas, es decir, ponderaciones establecidas a nivel nacional que son transparentes y estables para garantizar su comparabilidad en el tiempo y entre unidades de análisis (municipios o subregiones).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Permite mejorar la focalización, el uso y destino de los recursos, tomar decisiones estratégicas, identificar por municipios las áreas de mejora por tipo de privación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8F8BCC-66D8-47D2-B1D4-9D49A77362AA}"/>
              </a:ext>
            </a:extLst>
          </p:cNvPr>
          <p:cNvSpPr txBox="1"/>
          <p:nvPr/>
        </p:nvSpPr>
        <p:spPr>
          <a:xfrm>
            <a:off x="5906230" y="2260684"/>
            <a:ext cx="4553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desigualdades entre hogares pueden ser severas, pero podrían no quedar reflejadas en el índice ya que depende del umbral establecido a nivel Nacional.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Aunque el IPM da un gradiente de pobreza (permite identificar a los pobres crónicos, a las personas con privaciones estructurales y a las recientemente empobrecidos) no mide la desigualdad entre los pobres.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Excluye de la identificación al segmento de pobres por ingresos, demostrando con ello que no logra constituirse en una medida completa de la pobreza 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3A9ECC4-899E-428E-82A6-202C1930CBE4}"/>
              </a:ext>
            </a:extLst>
          </p:cNvPr>
          <p:cNvGrpSpPr/>
          <p:nvPr/>
        </p:nvGrpSpPr>
        <p:grpSpPr>
          <a:xfrm>
            <a:off x="481033" y="2314689"/>
            <a:ext cx="297491" cy="297491"/>
            <a:chOff x="5913305" y="2100763"/>
            <a:chExt cx="318813" cy="318813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D9DAD93-5743-430D-8A0C-4593E298A09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B816F66-80A2-4B97-A766-AA7438F7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F02DD5E-1D9E-4145-9E3D-45C852C869D5}"/>
              </a:ext>
            </a:extLst>
          </p:cNvPr>
          <p:cNvGrpSpPr/>
          <p:nvPr/>
        </p:nvGrpSpPr>
        <p:grpSpPr>
          <a:xfrm>
            <a:off x="481033" y="3464069"/>
            <a:ext cx="297491" cy="297491"/>
            <a:chOff x="5913305" y="2100763"/>
            <a:chExt cx="318813" cy="31881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99AB70E-EDE7-495D-99C3-133F8288502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FF432EB-18DA-4629-9840-728F30D1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F6BC49A-8887-4061-A8C3-86A4E9D6AA3F}"/>
              </a:ext>
            </a:extLst>
          </p:cNvPr>
          <p:cNvGrpSpPr/>
          <p:nvPr/>
        </p:nvGrpSpPr>
        <p:grpSpPr>
          <a:xfrm>
            <a:off x="5531667" y="2337522"/>
            <a:ext cx="297491" cy="297491"/>
            <a:chOff x="5913305" y="2100763"/>
            <a:chExt cx="318813" cy="31881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7A62838-B480-4D7A-B20D-C1D378B093DD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399D151-CB09-485D-BC72-BF779257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AE8F36-1925-454F-ADC6-52C3E46EE785}"/>
              </a:ext>
            </a:extLst>
          </p:cNvPr>
          <p:cNvGrpSpPr/>
          <p:nvPr/>
        </p:nvGrpSpPr>
        <p:grpSpPr>
          <a:xfrm>
            <a:off x="5563868" y="3729114"/>
            <a:ext cx="297491" cy="297491"/>
            <a:chOff x="5913305" y="2100763"/>
            <a:chExt cx="318813" cy="318813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019C467-12D0-47E3-BBEA-6D17D68FD72F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DA6CDCD-3387-41D3-9C60-80D96799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5A3D8B5-06D3-47EB-922C-4FF60AE19864}"/>
              </a:ext>
            </a:extLst>
          </p:cNvPr>
          <p:cNvGrpSpPr/>
          <p:nvPr/>
        </p:nvGrpSpPr>
        <p:grpSpPr>
          <a:xfrm>
            <a:off x="5570202" y="5292799"/>
            <a:ext cx="297491" cy="297491"/>
            <a:chOff x="5913305" y="2100763"/>
            <a:chExt cx="318813" cy="318813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F0EB7E4-5ED1-4E0E-B199-B28C9801B0EB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9A30481-3D0C-48A0-9DBD-4F3CF27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CB28AC3-C554-41DC-9501-1909BE521C1E}"/>
              </a:ext>
            </a:extLst>
          </p:cNvPr>
          <p:cNvGrpSpPr/>
          <p:nvPr/>
        </p:nvGrpSpPr>
        <p:grpSpPr>
          <a:xfrm>
            <a:off x="481033" y="5868863"/>
            <a:ext cx="297491" cy="297491"/>
            <a:chOff x="5913305" y="2100763"/>
            <a:chExt cx="318813" cy="31881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6E3779C-2670-4A3A-BEC1-6D0FFCEE0424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2B0C149F-8E31-48C2-9370-AB9DD77DA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C9276957-2265-41CF-91D2-61025D8E69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064" y="170229"/>
            <a:ext cx="13753528" cy="11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4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F61759-A06A-485A-8B5A-8C3C812280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494" y="1999859"/>
            <a:ext cx="5081016" cy="35615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41" y="3709272"/>
            <a:ext cx="4608512" cy="5287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4770636" y="5724847"/>
            <a:ext cx="431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 Porcentaje de personas en condición de pobreza según IPM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4DB50B-2CA5-4F9B-BE10-00C435AA3025}"/>
              </a:ext>
            </a:extLst>
          </p:cNvPr>
          <p:cNvSpPr txBox="1"/>
          <p:nvPr/>
        </p:nvSpPr>
        <p:spPr>
          <a:xfrm>
            <a:off x="70556" y="4345709"/>
            <a:ext cx="431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Porcentaje de personas en condición de pobreza según IPM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25AF69-CB9F-4D45-88F4-97A19B8852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80E33D7-84EE-4AC0-8705-71BC8625EB52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14BD63-83D8-4322-8BD6-C27EE91D6B3F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D98B48-B01F-46B5-AE13-F9620D6C41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064" y="170229"/>
            <a:ext cx="13753528" cy="1143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CD345E-65F2-4FB9-94AB-AFD91D5245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2" y="1337122"/>
            <a:ext cx="495038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92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0F1B57-71EA-420F-A29D-73CFA3FD51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531" y="1986755"/>
            <a:ext cx="5667713" cy="39629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9" y="2132200"/>
            <a:ext cx="3775646" cy="20833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6E964C-C751-4B16-87AE-7657CAC8E2DE}"/>
              </a:ext>
            </a:extLst>
          </p:cNvPr>
          <p:cNvSpPr txBox="1"/>
          <p:nvPr/>
        </p:nvSpPr>
        <p:spPr>
          <a:xfrm>
            <a:off x="4050556" y="6079819"/>
            <a:ext cx="5279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 Porcentaje de personas en condición de pobreza por subregión según IPM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E964C-C751-4B16-87AE-7657CAC8E2DE}"/>
              </a:ext>
            </a:extLst>
          </p:cNvPr>
          <p:cNvSpPr txBox="1"/>
          <p:nvPr/>
        </p:nvSpPr>
        <p:spPr>
          <a:xfrm>
            <a:off x="550028" y="4460496"/>
            <a:ext cx="369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Porcentaje de personas en condición de pobreza por subregión según IPM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156271-7AB8-4D2A-B029-15F6943EC0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60BC7A8-CECF-422E-8A73-2D2417C196E3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AE5438-533E-4911-AD75-8B5709BC7003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0FBDE28-1663-431D-BC35-7D4301C5D9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064" y="170229"/>
            <a:ext cx="13753528" cy="1143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AB1E015-13EE-4175-8D92-E1AD1D352A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7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B0235F1-A5AE-4FBE-8CC3-5A6518F70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40" y="943258"/>
            <a:ext cx="4412003" cy="661800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182280" y="1518473"/>
            <a:ext cx="5215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Medida que presenta un resumen concreto de un conjunto de características relacionadas con la vivienda, el acceso a los servicios públicos, los aspectos demográficos de las personas, el capital humano y la seguridad social de un hogar.</a:t>
            </a:r>
          </a:p>
          <a:p>
            <a:pPr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 un índice donde cada uno de sus componentes tiene una ponderación estandarizada que garantiza que el valor global de la medida por hogar tomara valores entre cero y 100 puntos. Los hogares pobres tienden a tener valores bajos en todas las características medidas y por ende, un valor también bajo en el ICV. Contrariamente, los hogares no pobres tenderán a obtener valores altos.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A8ADA9-25B8-4A46-AA11-8D309EE216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21EE96D-B3F4-412F-B456-0ABFCAA18D3B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DB92402-0891-4CF2-B57F-72213C212255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0B2DE5-F9D2-43FA-B2CD-9C9D1A9E62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964" y="280700"/>
            <a:ext cx="11027474" cy="10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8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28" y="1416935"/>
            <a:ext cx="8363178" cy="49895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6E964C-C751-4B16-87AE-7657CAC8E2DE}"/>
              </a:ext>
            </a:extLst>
          </p:cNvPr>
          <p:cNvSpPr txBox="1"/>
          <p:nvPr/>
        </p:nvSpPr>
        <p:spPr>
          <a:xfrm>
            <a:off x="1044811" y="673295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Variables, dimensiones y máximos valores teóricos del ICV – Nivel Departamental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4325D5-FD9F-48EC-A8CE-67462CC03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" y="-676379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3C1E83B-B0B6-4C7C-9225-592AA113F72B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BCCDA2-EF59-4421-876B-A9FA913DB6EB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A76AD5-F3F0-4D53-9470-802E9A85C5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964" y="280700"/>
            <a:ext cx="11027474" cy="10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8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6753E0-AE8D-493A-B65A-0717744754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8BEF9-B951-4564-891E-25D6314AA4AC}"/>
              </a:ext>
            </a:extLst>
          </p:cNvPr>
          <p:cNvSpPr/>
          <p:nvPr/>
        </p:nvSpPr>
        <p:spPr>
          <a:xfrm>
            <a:off x="287238" y="0"/>
            <a:ext cx="5203478" cy="7561263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A0A1FE-D056-4F93-89EC-F0BC676628C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758651-AC42-43F1-BF3F-42FC6CA99493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C3BD1B-3C2D-4E0D-8B55-CD7529B91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17" y="1410266"/>
            <a:ext cx="2554445" cy="9632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73FC94-C230-47CF-AEE7-A585C014F4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84" y="1449565"/>
            <a:ext cx="3365284" cy="9632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A9E761B-AD56-4C6F-AB00-C9BC372DE047}"/>
              </a:ext>
            </a:extLst>
          </p:cNvPr>
          <p:cNvSpPr txBox="1"/>
          <p:nvPr/>
        </p:nvSpPr>
        <p:spPr>
          <a:xfrm>
            <a:off x="810280" y="2183484"/>
            <a:ext cx="45372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dimensiones simples que componen el ICV presentan cuantificadores estables  que  garantizan su comparabilidad en el tiempo y entre unidades de análisis geográficas (municipios o subregiones).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Índice sintético que mejorar la focalización, el uso y destino de los recursos, tomar decisiones estratégicas, identificar por municipios, subregiones y en el departamento las opciones de mejora según cada dimensión analizada.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 una medida que genera un gradiente de calidad de vida y permite medir el grado de desigualdad entre los hogares.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8F8BCC-66D8-47D2-B1D4-9D49A77362AA}"/>
              </a:ext>
            </a:extLst>
          </p:cNvPr>
          <p:cNvSpPr txBox="1"/>
          <p:nvPr/>
        </p:nvSpPr>
        <p:spPr>
          <a:xfrm>
            <a:off x="5906229" y="2248169"/>
            <a:ext cx="4537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Excluye los ingresos monetarios como una dimensión de la calidad de vida de los hogares.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Excluye dimensiones importantes de la calidad de vida de los hogares, tales como, salud (calidad y acceso), seguridad alimentaria, seguridad, vías y transporte público adecuado.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Cualquier cambio en los cuantificadores que se puedan generar por lo cambios en los conceptos de calidad de vida rompería la comparabilidad del indicador.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3A9ECC4-899E-428E-82A6-202C1930CBE4}"/>
              </a:ext>
            </a:extLst>
          </p:cNvPr>
          <p:cNvGrpSpPr/>
          <p:nvPr/>
        </p:nvGrpSpPr>
        <p:grpSpPr>
          <a:xfrm>
            <a:off x="481033" y="2224771"/>
            <a:ext cx="297491" cy="297491"/>
            <a:chOff x="5913305" y="2100763"/>
            <a:chExt cx="318813" cy="318813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D9DAD93-5743-430D-8A0C-4593E298A09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B816F66-80A2-4B97-A766-AA7438F7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F02DD5E-1D9E-4145-9E3D-45C852C869D5}"/>
              </a:ext>
            </a:extLst>
          </p:cNvPr>
          <p:cNvGrpSpPr/>
          <p:nvPr/>
        </p:nvGrpSpPr>
        <p:grpSpPr>
          <a:xfrm>
            <a:off x="481033" y="3884237"/>
            <a:ext cx="297491" cy="297491"/>
            <a:chOff x="5913305" y="2100763"/>
            <a:chExt cx="318813" cy="31881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99AB70E-EDE7-495D-99C3-133F8288502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FF432EB-18DA-4629-9840-728F30D1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F6BC49A-8887-4061-A8C3-86A4E9D6AA3F}"/>
              </a:ext>
            </a:extLst>
          </p:cNvPr>
          <p:cNvGrpSpPr/>
          <p:nvPr/>
        </p:nvGrpSpPr>
        <p:grpSpPr>
          <a:xfrm>
            <a:off x="5577289" y="2303770"/>
            <a:ext cx="297491" cy="297491"/>
            <a:chOff x="5913305" y="2100763"/>
            <a:chExt cx="318813" cy="31881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7A62838-B480-4D7A-B20D-C1D378B093DD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399D151-CB09-485D-BC72-BF779257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AE8F36-1925-454F-ADC6-52C3E46EE785}"/>
              </a:ext>
            </a:extLst>
          </p:cNvPr>
          <p:cNvGrpSpPr/>
          <p:nvPr/>
        </p:nvGrpSpPr>
        <p:grpSpPr>
          <a:xfrm>
            <a:off x="5577289" y="3422345"/>
            <a:ext cx="297491" cy="297491"/>
            <a:chOff x="5913305" y="2100763"/>
            <a:chExt cx="318813" cy="318813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019C467-12D0-47E3-BBEA-6D17D68FD72F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DA6CDCD-3387-41D3-9C60-80D96799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5A3D8B5-06D3-47EB-922C-4FF60AE19864}"/>
              </a:ext>
            </a:extLst>
          </p:cNvPr>
          <p:cNvGrpSpPr/>
          <p:nvPr/>
        </p:nvGrpSpPr>
        <p:grpSpPr>
          <a:xfrm>
            <a:off x="5577289" y="5067316"/>
            <a:ext cx="297491" cy="297491"/>
            <a:chOff x="5913305" y="2100763"/>
            <a:chExt cx="318813" cy="318813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F0EB7E4-5ED1-4E0E-B199-B28C9801B0EB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9A30481-3D0C-48A0-9DBD-4F3CF27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CB28AC3-C554-41DC-9501-1909BE521C1E}"/>
              </a:ext>
            </a:extLst>
          </p:cNvPr>
          <p:cNvGrpSpPr/>
          <p:nvPr/>
        </p:nvGrpSpPr>
        <p:grpSpPr>
          <a:xfrm>
            <a:off x="481033" y="5796855"/>
            <a:ext cx="297491" cy="297491"/>
            <a:chOff x="5913305" y="2100763"/>
            <a:chExt cx="318813" cy="31881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6E3779C-2670-4A3A-BEC1-6D0FFCEE0424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2B0C149F-8E31-48C2-9370-AB9DD77DA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810A1161-68CC-4FDC-8159-E981280A05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964" y="280700"/>
            <a:ext cx="11027474" cy="10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ABE118-FDEB-4A1C-AA93-8626B810F1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71" y="2052439"/>
            <a:ext cx="4399425" cy="30438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DCB561-77B8-4467-8515-68D27087C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6" r="1892" b="3630"/>
          <a:stretch/>
        </p:blipFill>
        <p:spPr>
          <a:xfrm>
            <a:off x="5018141" y="2196455"/>
            <a:ext cx="5285988" cy="31888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535585" y="5385300"/>
            <a:ext cx="431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 Resultados del ICV para el departamento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5613162" y="5647871"/>
            <a:ext cx="431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 las dimensiones del ICV para el departamento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0A8C434-C3A3-4B77-9942-C719990702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94A581D-26D4-43B8-A0EE-26C6FA93C23E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126B529-DE65-43C0-8A15-5FC730F76A58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8606A38-4D93-490B-9CD5-E65BC3E219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964" y="280700"/>
            <a:ext cx="11027474" cy="10646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6B6AF28-D01E-4910-BAEE-AFC71123FA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2" y="1337122"/>
            <a:ext cx="495038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EAA4146-EE15-4B20-8DC3-ED4A854D55F8}"/>
              </a:ext>
            </a:extLst>
          </p:cNvPr>
          <p:cNvSpPr/>
          <p:nvPr/>
        </p:nvSpPr>
        <p:spPr>
          <a:xfrm>
            <a:off x="0" y="0"/>
            <a:ext cx="4914652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4C4A55-50FB-43AF-A30F-E5F608E254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52" y="0"/>
            <a:ext cx="306139" cy="89140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2AECA11-3A99-491F-8657-6D98260DBAC0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1F7E7C-862E-498B-A168-3821210155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964" y="152278"/>
            <a:ext cx="9620322" cy="139610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BC2C159-80E3-40A3-94FB-14ACE0CAF35E}"/>
              </a:ext>
            </a:extLst>
          </p:cNvPr>
          <p:cNvSpPr/>
          <p:nvPr/>
        </p:nvSpPr>
        <p:spPr>
          <a:xfrm>
            <a:off x="608531" y="1623157"/>
            <a:ext cx="399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General del Proyecto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879B0D-2CA8-48B0-A420-959C6D8D6821}"/>
              </a:ext>
            </a:extLst>
          </p:cNvPr>
          <p:cNvSpPr/>
          <p:nvPr/>
        </p:nvSpPr>
        <p:spPr>
          <a:xfrm>
            <a:off x="830546" y="2908535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Operativo y Rutas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1485237-8C00-460B-B188-1BBC24FBFBB0}"/>
              </a:ext>
            </a:extLst>
          </p:cNvPr>
          <p:cNvSpPr/>
          <p:nvPr/>
        </p:nvSpPr>
        <p:spPr>
          <a:xfrm>
            <a:off x="830546" y="4182383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Comunicación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EE48F9-9A2F-4533-9746-FB2D255BD0FA}"/>
              </a:ext>
            </a:extLst>
          </p:cNvPr>
          <p:cNvSpPr/>
          <p:nvPr/>
        </p:nvSpPr>
        <p:spPr>
          <a:xfrm>
            <a:off x="473077" y="5522607"/>
            <a:ext cx="4267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4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Manejo y Seguridad</a:t>
            </a:r>
          </a:p>
          <a:p>
            <a:pPr lvl="0" algn="ctr"/>
            <a:r>
              <a:rPr lang="es-ES" sz="24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Información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DADC6C8-E94C-4A4C-8AB0-29EB4032FB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71284" y="-462659"/>
            <a:ext cx="265489" cy="577874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DFA54A0-7FC6-470C-B962-ED5F8FCFCA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71284" y="789330"/>
            <a:ext cx="265489" cy="577874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D32721F-A9DA-4094-8E22-3C501A07A7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71284" y="1993408"/>
            <a:ext cx="265489" cy="5778749"/>
          </a:xfrm>
          <a:prstGeom prst="rect">
            <a:avLst/>
          </a:prstGeom>
        </p:spPr>
      </p:pic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4CD46C05-78C2-4EA6-BE7F-47B00319B59B}"/>
              </a:ext>
            </a:extLst>
          </p:cNvPr>
          <p:cNvSpPr/>
          <p:nvPr/>
        </p:nvSpPr>
        <p:spPr>
          <a:xfrm rot="5400000">
            <a:off x="4858970" y="1785610"/>
            <a:ext cx="509466" cy="170696"/>
          </a:xfrm>
          <a:prstGeom prst="triangle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AEA4FE7D-74A6-4AC1-9D31-48B7AF44415D}"/>
              </a:ext>
            </a:extLst>
          </p:cNvPr>
          <p:cNvSpPr/>
          <p:nvPr/>
        </p:nvSpPr>
        <p:spPr>
          <a:xfrm rot="5400000">
            <a:off x="4858970" y="3103422"/>
            <a:ext cx="509466" cy="170696"/>
          </a:xfrm>
          <a:prstGeom prst="triangle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49C421E2-2AA4-4FC8-B1F6-EFAE54ED8604}"/>
              </a:ext>
            </a:extLst>
          </p:cNvPr>
          <p:cNvSpPr/>
          <p:nvPr/>
        </p:nvSpPr>
        <p:spPr>
          <a:xfrm rot="5400000">
            <a:off x="4858970" y="4286763"/>
            <a:ext cx="509466" cy="170696"/>
          </a:xfrm>
          <a:prstGeom prst="triangle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ángulo isósceles 21">
            <a:extLst>
              <a:ext uri="{FF2B5EF4-FFF2-40B4-BE49-F238E27FC236}">
                <a16:creationId xmlns:a16="http://schemas.microsoft.com/office/drawing/2014/main" id="{A016E8BC-6B3E-4FBD-88EA-1920D71D0C5C}"/>
              </a:ext>
            </a:extLst>
          </p:cNvPr>
          <p:cNvSpPr/>
          <p:nvPr/>
        </p:nvSpPr>
        <p:spPr>
          <a:xfrm rot="5400000">
            <a:off x="4858970" y="5739045"/>
            <a:ext cx="509466" cy="170696"/>
          </a:xfrm>
          <a:prstGeom prst="triangle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95A78ED-ADFA-4841-A33F-AD68913F8C1C}"/>
              </a:ext>
            </a:extLst>
          </p:cNvPr>
          <p:cNvSpPr txBox="1"/>
          <p:nvPr/>
        </p:nvSpPr>
        <p:spPr>
          <a:xfrm>
            <a:off x="5490716" y="1548383"/>
            <a:ext cx="417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Matriz de riesgos</a:t>
            </a:r>
          </a:p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Cronograma de entregas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82832DB-A1E1-47D8-8D07-238532D2DF7A}"/>
              </a:ext>
            </a:extLst>
          </p:cNvPr>
          <p:cNvSpPr txBox="1"/>
          <p:nvPr/>
        </p:nvSpPr>
        <p:spPr>
          <a:xfrm>
            <a:off x="5490716" y="2703413"/>
            <a:ext cx="4178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Plan de capacitación</a:t>
            </a:r>
          </a:p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Definición y ordenamiento de Rutas </a:t>
            </a:r>
          </a:p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Plan de Costos y Logística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2303A52-2EE0-4B16-BACD-066E10E399F4}"/>
              </a:ext>
            </a:extLst>
          </p:cNvPr>
          <p:cNvSpPr txBox="1"/>
          <p:nvPr/>
        </p:nvSpPr>
        <p:spPr>
          <a:xfrm>
            <a:off x="5490716" y="3953989"/>
            <a:ext cx="4178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Diseño de piezas publicitarias</a:t>
            </a:r>
          </a:p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Diseño Plan de Medios</a:t>
            </a:r>
          </a:p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Convocar actores claves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DF1FFB6-E90C-4F80-A0BF-E98B2870961E}"/>
              </a:ext>
            </a:extLst>
          </p:cNvPr>
          <p:cNvSpPr txBox="1"/>
          <p:nvPr/>
        </p:nvSpPr>
        <p:spPr>
          <a:xfrm>
            <a:off x="5490716" y="5379378"/>
            <a:ext cx="4178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Política de tratamiento de datos</a:t>
            </a:r>
          </a:p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Plan de Back up y respaldo</a:t>
            </a:r>
          </a:p>
          <a:p>
            <a:pPr marL="285750" lvl="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Plan de apoyo en cierres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8506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8ACC599-02B0-4221-B2E2-119757C7D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" t="10213" r="2835" b="58"/>
          <a:stretch/>
        </p:blipFill>
        <p:spPr>
          <a:xfrm>
            <a:off x="2788567" y="2077957"/>
            <a:ext cx="5413753" cy="4212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309133" y="6641966"/>
            <a:ext cx="431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del ICV por subregión del departamento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844873-B956-49FB-A416-3CF076B52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C1C2D5-0543-48D7-B263-BDB1AA012301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702459-5C35-43D3-A4C4-E5DDD86E41F3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30CC4B-66D5-413A-ABD4-5E21CFFB74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964" y="280700"/>
            <a:ext cx="11027474" cy="10646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FE6637-DA59-45DE-A3A6-C36281B482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74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537293" y="6732959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 la dimensión 1 del ICV por subregión del departamento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" t="1487" r="1603" b="1469"/>
          <a:stretch/>
        </p:blipFill>
        <p:spPr>
          <a:xfrm>
            <a:off x="1906629" y="1758248"/>
            <a:ext cx="6896455" cy="42968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E6BE5E-BDBA-43F0-BAF8-EB11B5AF01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1AA9861-35FC-4827-BDDC-E60DA34C12C6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13748C-446F-4E0C-8312-FCA70E94CACB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0C5E40-E148-45FC-9907-4C179A8B59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BFC0D7-2688-4F57-899D-CAE1AD383C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1733" y="335521"/>
            <a:ext cx="962032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8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5" t="1036" r="982" b="747"/>
          <a:stretch/>
        </p:blipFill>
        <p:spPr>
          <a:xfrm>
            <a:off x="2098472" y="1797974"/>
            <a:ext cx="7089833" cy="45445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272802" y="6732959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 la dimensión 2 del ICV por subregión del departamento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7B6F75-BF95-44C7-B47C-EC7C821B65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6F415BD-1308-4ABB-BD9B-E233158A63E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8B0CDA-2B7C-4F26-BD69-0064887BECE7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E28053-D3FF-468D-B41E-1DD9104987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3AE340-4577-4A16-AADA-D4923E3344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1733" y="335521"/>
            <a:ext cx="962032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7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" t="1689" r="1417" b="2985"/>
          <a:stretch/>
        </p:blipFill>
        <p:spPr>
          <a:xfrm>
            <a:off x="1526532" y="1887286"/>
            <a:ext cx="7640336" cy="4595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255160" y="6979521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 Resultados de la dimensión 3 del ICV por subregión del departamento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E07D18-A280-4B66-B58D-E50EBDD59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7D365A0-4C40-430C-AF9B-454646A756CD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168E0AB-9323-46CE-ADB4-FFED9C863CB6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D7CD93C-9AF1-4C0C-8E5B-E5EC97FD1C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99D7112-DFE2-4621-8927-B9E3B5DA7D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1733" y="335521"/>
            <a:ext cx="962032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61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t="742" r="2042" b="3621"/>
          <a:stretch/>
        </p:blipFill>
        <p:spPr>
          <a:xfrm>
            <a:off x="1584177" y="1680728"/>
            <a:ext cx="7730006" cy="482718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306140" y="6804967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 la dimensión 4 del ICV por subregión del departamento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AE3C3D-8FAB-4ABF-9613-CDE90800F7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2022913-19AD-4387-A8BC-3B88E7B0F844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B951AB-1CC3-45FF-AF98-44749363F54E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443412-9FA5-4AF2-9850-DA60D44A8F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387DC7-868F-45BC-A684-473DE4E337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1733" y="335521"/>
            <a:ext cx="962032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0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" t="1189" r="2020" b="687"/>
          <a:stretch/>
        </p:blipFill>
        <p:spPr>
          <a:xfrm>
            <a:off x="1602285" y="1830916"/>
            <a:ext cx="7523630" cy="45685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450156" y="6793200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 la dimensión 5 del ICV por subregión del departamento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943A17-0545-436D-A8CD-4F787E2FDF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9FA683C-A7A5-4A7A-9012-428923BD42E5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E938CBD-5D40-43CE-89B6-F5A3439F3371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B3C62B-50B7-4610-AB82-CE187A7E3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241054"/>
            <a:ext cx="4316342" cy="6462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272145-C392-49D6-9163-747693F33C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1733" y="335521"/>
            <a:ext cx="962032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66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FD9258-C2F0-4D7E-BA1C-BE336BF1CBF8}"/>
              </a:ext>
            </a:extLst>
          </p:cNvPr>
          <p:cNvSpPr/>
          <p:nvPr/>
        </p:nvSpPr>
        <p:spPr>
          <a:xfrm>
            <a:off x="4511183" y="2124447"/>
            <a:ext cx="58418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Medida que presenta un resumen concreto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de las características relacionadas con el entorno y calidad vivienda, el acceso  a  servicios  públicos, medio ambiente, escolaridad, desescolarización, movilidad, capital físico del hogar, participación ciudadana, libertad y seguridad percibida, vulnerabilidad, acceso a salud, trabajo, recreación, percepción de la calidad de vida y los ingresos del hogar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un índice donde cada uno de sus componentes tiene una ponderación estandarizada que garantiza que el valor global de la medida por hogar tomara valores entre cero y 100 puntos. Los hogares pobres tienden a tener valores bajos en todas las características medidas y por ende, un valor también bajo en el ICVM. Contrariamente, los hogares no pobres tenderán a obtener valores altos.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01ADCD-0D76-47A5-8CD6-0DAB14763A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237" y="-2015"/>
            <a:ext cx="3742369" cy="75612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A2CBB5B-487E-4AC6-8789-FFD4D25BE2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32214C-8CA9-42CB-AD99-4A97566DB2BD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A9EBFB-B891-40E5-A918-5F917C3499AD}"/>
              </a:ext>
            </a:extLst>
          </p:cNvPr>
          <p:cNvSpPr/>
          <p:nvPr/>
        </p:nvSpPr>
        <p:spPr>
          <a:xfrm>
            <a:off x="0" y="302801"/>
            <a:ext cx="10693400" cy="11902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E353C5-4EDA-4FEE-A158-026FC0C37A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0" y="188246"/>
            <a:ext cx="979712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4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73" y="1698473"/>
            <a:ext cx="4824536" cy="38616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692" y="1698473"/>
            <a:ext cx="5184576" cy="38646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A6E964C-C751-4B16-87AE-7657CAC8E2DE}"/>
              </a:ext>
            </a:extLst>
          </p:cNvPr>
          <p:cNvSpPr txBox="1"/>
          <p:nvPr/>
        </p:nvSpPr>
        <p:spPr>
          <a:xfrm>
            <a:off x="627754" y="5767046"/>
            <a:ext cx="907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Variables, dimensiones y máximos valores teóricos del ICVM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7A627BC-8802-4A74-9997-AF447B8ADE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0A61442-E089-45DF-BB2E-41C55005B49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6F2CA5F-263E-4A30-912F-9D9CD29DD027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F0F148-824B-48BF-9FC6-F52D809158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3980" y="198904"/>
            <a:ext cx="9626418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91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6753E0-AE8D-493A-B65A-0717744754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8BEF9-B951-4564-891E-25D6314AA4AC}"/>
              </a:ext>
            </a:extLst>
          </p:cNvPr>
          <p:cNvSpPr/>
          <p:nvPr/>
        </p:nvSpPr>
        <p:spPr>
          <a:xfrm>
            <a:off x="287238" y="0"/>
            <a:ext cx="5203478" cy="7561263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A0A1FE-D056-4F93-89EC-F0BC676628C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C3BD1B-3C2D-4E0D-8B55-CD7529B91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17" y="1410266"/>
            <a:ext cx="2554445" cy="9632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73FC94-C230-47CF-AEE7-A585C014F4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84" y="1449565"/>
            <a:ext cx="3365284" cy="9632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A9E761B-AD56-4C6F-AB00-C9BC372DE047}"/>
              </a:ext>
            </a:extLst>
          </p:cNvPr>
          <p:cNvSpPr txBox="1"/>
          <p:nvPr/>
        </p:nvSpPr>
        <p:spPr>
          <a:xfrm>
            <a:off x="810198" y="2158668"/>
            <a:ext cx="45372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dimensiones que componen el ICVM presentan cuantificadores estables  que  garantizan su comparabilidad en el tiempo y entre unidades de análisis geográficas.</a:t>
            </a:r>
          </a:p>
          <a:p>
            <a:pPr lvl="0"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Índice sintético que mejorar la focalización, el uso y destino de los recursos, tomar decisiones estratégicas, identificar por municipios, subregiones y en el departamento las opciones de mejora según cada dimensión analizada.</a:t>
            </a:r>
          </a:p>
          <a:p>
            <a:pPr lvl="0"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una medida que genera un gradiente de calidad de vida y permite medir el grado de desigualdad entre los hogares.</a:t>
            </a:r>
          </a:p>
          <a:p>
            <a:pPr lvl="0"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Incluye los ingresos monetarios como una dimensión de la calidad de vida de los hogares.</a:t>
            </a: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Incluye dimensiones importantes de la calidad de vida de los hogares, tales como, salud (calidad y acceso), seguridad alimentaria, seguridad, vías y transporte público adecuado.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8F8BCC-66D8-47D2-B1D4-9D49A77362AA}"/>
              </a:ext>
            </a:extLst>
          </p:cNvPr>
          <p:cNvSpPr txBox="1"/>
          <p:nvPr/>
        </p:nvSpPr>
        <p:spPr>
          <a:xfrm>
            <a:off x="5906229" y="2573004"/>
            <a:ext cx="45372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Cualquier cambio en los cuantificadores que se puedan generar por lo cambios en los conceptos de calidad de vida rompería la comparabilidad del indicador.</a:t>
            </a:r>
          </a:p>
          <a:p>
            <a:pPr lvl="0"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Sensible a diseños de muestreo que no consideren el estrato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socieconómico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como variable de estratificación en la estimación del tamaño de muestra.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3A9ECC4-899E-428E-82A6-202C1930CBE4}"/>
              </a:ext>
            </a:extLst>
          </p:cNvPr>
          <p:cNvGrpSpPr/>
          <p:nvPr/>
        </p:nvGrpSpPr>
        <p:grpSpPr>
          <a:xfrm>
            <a:off x="481033" y="2224771"/>
            <a:ext cx="297491" cy="297491"/>
            <a:chOff x="5913305" y="2100763"/>
            <a:chExt cx="318813" cy="318813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D9DAD93-5743-430D-8A0C-4593E298A09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B816F66-80A2-4B97-A766-AA7438F7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F02DD5E-1D9E-4145-9E3D-45C852C869D5}"/>
              </a:ext>
            </a:extLst>
          </p:cNvPr>
          <p:cNvGrpSpPr/>
          <p:nvPr/>
        </p:nvGrpSpPr>
        <p:grpSpPr>
          <a:xfrm>
            <a:off x="481033" y="3419683"/>
            <a:ext cx="297491" cy="297491"/>
            <a:chOff x="5913305" y="2100763"/>
            <a:chExt cx="318813" cy="31881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99AB70E-EDE7-495D-99C3-133F8288502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FF432EB-18DA-4629-9840-728F30D1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F6BC49A-8887-4061-A8C3-86A4E9D6AA3F}"/>
              </a:ext>
            </a:extLst>
          </p:cNvPr>
          <p:cNvGrpSpPr/>
          <p:nvPr/>
        </p:nvGrpSpPr>
        <p:grpSpPr>
          <a:xfrm>
            <a:off x="5577289" y="2628605"/>
            <a:ext cx="297491" cy="297491"/>
            <a:chOff x="5913305" y="2100763"/>
            <a:chExt cx="318813" cy="31881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7A62838-B480-4D7A-B20D-C1D378B093DD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399D151-CB09-485D-BC72-BF779257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AE8F36-1925-454F-ADC6-52C3E46EE785}"/>
              </a:ext>
            </a:extLst>
          </p:cNvPr>
          <p:cNvGrpSpPr/>
          <p:nvPr/>
        </p:nvGrpSpPr>
        <p:grpSpPr>
          <a:xfrm>
            <a:off x="5577289" y="3807975"/>
            <a:ext cx="297491" cy="297491"/>
            <a:chOff x="5913305" y="2100763"/>
            <a:chExt cx="318813" cy="318813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019C467-12D0-47E3-BBEA-6D17D68FD72F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DA6CDCD-3387-41D3-9C60-80D96799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CB28AC3-C554-41DC-9501-1909BE521C1E}"/>
              </a:ext>
            </a:extLst>
          </p:cNvPr>
          <p:cNvGrpSpPr/>
          <p:nvPr/>
        </p:nvGrpSpPr>
        <p:grpSpPr>
          <a:xfrm>
            <a:off x="481033" y="5868863"/>
            <a:ext cx="297491" cy="297491"/>
            <a:chOff x="5913305" y="2100763"/>
            <a:chExt cx="318813" cy="318813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6E3779C-2670-4A3A-BEC1-6D0FFCEE0424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2B0C149F-8E31-48C2-9370-AB9DD77DA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D4127AF-1177-4A7D-AAB0-ADDBD16BEF81}"/>
              </a:ext>
            </a:extLst>
          </p:cNvPr>
          <p:cNvSpPr/>
          <p:nvPr/>
        </p:nvSpPr>
        <p:spPr>
          <a:xfrm>
            <a:off x="0" y="302801"/>
            <a:ext cx="10693400" cy="11902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72FB0D42-4CF6-4F02-B172-1D37247FDD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0" y="188246"/>
            <a:ext cx="9797121" cy="1518036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25F88FEB-D877-420F-8EF4-B139A4F8C993}"/>
              </a:ext>
            </a:extLst>
          </p:cNvPr>
          <p:cNvGrpSpPr/>
          <p:nvPr/>
        </p:nvGrpSpPr>
        <p:grpSpPr>
          <a:xfrm>
            <a:off x="514899" y="4853372"/>
            <a:ext cx="297491" cy="297491"/>
            <a:chOff x="5913305" y="2100763"/>
            <a:chExt cx="318813" cy="318813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3385D269-006C-4648-883F-81F8D7D4F472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E3611622-BB1E-4EE5-85EB-77DE2CD10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06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4CC873-1B86-47D8-B944-79D21AB2A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3" t="15350" r="1255" b="1094"/>
          <a:stretch/>
        </p:blipFill>
        <p:spPr>
          <a:xfrm>
            <a:off x="1578458" y="2268463"/>
            <a:ext cx="7663250" cy="39404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-341932" y="6852544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del ICVM para el departamento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633A10-95A1-4EF6-8E0D-1D65005D4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F09665D-8B64-4552-AC53-0973F175BF7C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6EB39F-5123-49CA-893A-4CAB38A2F79A}"/>
              </a:ext>
            </a:extLst>
          </p:cNvPr>
          <p:cNvSpPr/>
          <p:nvPr/>
        </p:nvSpPr>
        <p:spPr>
          <a:xfrm>
            <a:off x="0" y="302801"/>
            <a:ext cx="10693400" cy="11902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27EE89-EE11-4E97-BC52-765157EC43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0" y="188246"/>
            <a:ext cx="9797121" cy="15180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F59979-FF52-4720-8991-2769EBCF43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2" y="1454801"/>
            <a:ext cx="495038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9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AA976E9-59F3-4CF5-BBD1-7AC7592918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40" y="0"/>
            <a:ext cx="306139" cy="89140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D497D2-AB04-4FDA-BC03-6902E18012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04" y="0"/>
            <a:ext cx="306139" cy="89140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177BFF-C99C-40F5-9D02-9E46D03FB5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34" y="0"/>
            <a:ext cx="306139" cy="89140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8207F92-8621-45C9-9926-3B29A6A4A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19" y="0"/>
            <a:ext cx="306139" cy="89140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D23C147-7793-4BC6-BF82-013E79AAB812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FBAAA4F-2AF9-4F44-ADC6-73A5CA68599B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A195C4D-3649-4C12-ABAF-AA23A4ED95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" y="142778"/>
            <a:ext cx="9626418" cy="139610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6C5FB408-BC6B-424F-8170-3E50015A4F05}"/>
              </a:ext>
            </a:extLst>
          </p:cNvPr>
          <p:cNvSpPr/>
          <p:nvPr/>
        </p:nvSpPr>
        <p:spPr>
          <a:xfrm>
            <a:off x="1086795" y="1698906"/>
            <a:ext cx="1152128" cy="1152128"/>
          </a:xfrm>
          <a:prstGeom prst="ellipse">
            <a:avLst/>
          </a:prstGeom>
          <a:solidFill>
            <a:srgbClr val="0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CB3B9DD-2F05-42E5-9602-96D818391D71}"/>
              </a:ext>
            </a:extLst>
          </p:cNvPr>
          <p:cNvSpPr/>
          <p:nvPr/>
        </p:nvSpPr>
        <p:spPr>
          <a:xfrm>
            <a:off x="3695525" y="1698906"/>
            <a:ext cx="1152128" cy="1152128"/>
          </a:xfrm>
          <a:prstGeom prst="ellipse">
            <a:avLst/>
          </a:prstGeom>
          <a:solidFill>
            <a:srgbClr val="00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8C52488-3E25-4D27-A941-95BA58F20AA1}"/>
              </a:ext>
            </a:extLst>
          </p:cNvPr>
          <p:cNvSpPr/>
          <p:nvPr/>
        </p:nvSpPr>
        <p:spPr>
          <a:xfrm>
            <a:off x="6075654" y="1698906"/>
            <a:ext cx="1152128" cy="1152128"/>
          </a:xfrm>
          <a:prstGeom prst="ellipse">
            <a:avLst/>
          </a:prstGeom>
          <a:solidFill>
            <a:srgbClr val="60A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9857E12-66F4-40CD-851A-EEA9A2EAB360}"/>
              </a:ext>
            </a:extLst>
          </p:cNvPr>
          <p:cNvSpPr/>
          <p:nvPr/>
        </p:nvSpPr>
        <p:spPr>
          <a:xfrm>
            <a:off x="8684383" y="1698906"/>
            <a:ext cx="1152128" cy="1152128"/>
          </a:xfrm>
          <a:prstGeom prst="ellipse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A64839B-921D-4ECF-9553-A27C451D0C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12" y="1644774"/>
            <a:ext cx="1364555" cy="12603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58A1272-4757-4381-84C9-11CA7D74F0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934" y="1841684"/>
            <a:ext cx="752495" cy="7655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B1A87F8-3189-4E20-9EC7-86A790A82D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8314" y="1714011"/>
            <a:ext cx="1029782" cy="12553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306A1AC-F4DB-419D-9099-D08A16FA27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716" y="1616855"/>
            <a:ext cx="841576" cy="99036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62E9BE5-0AB3-4646-BB07-4514EEF8DFBC}"/>
              </a:ext>
            </a:extLst>
          </p:cNvPr>
          <p:cNvSpPr txBox="1"/>
          <p:nvPr/>
        </p:nvSpPr>
        <p:spPr>
          <a:xfrm>
            <a:off x="522164" y="3132559"/>
            <a:ext cx="214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Plan de Comunicación</a:t>
            </a:r>
          </a:p>
          <a:p>
            <a:pPr algn="ctr"/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8867338-1BA6-43BB-A85F-A357F9016C87}"/>
              </a:ext>
            </a:extLst>
          </p:cNvPr>
          <p:cNvSpPr txBox="1"/>
          <p:nvPr/>
        </p:nvSpPr>
        <p:spPr>
          <a:xfrm>
            <a:off x="3131791" y="3172294"/>
            <a:ext cx="214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Piezas Publicitarias</a:t>
            </a:r>
          </a:p>
          <a:p>
            <a:pPr algn="ctr"/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EB8904-114F-42B8-B6F4-9DACC37C1D02}"/>
              </a:ext>
            </a:extLst>
          </p:cNvPr>
          <p:cNvSpPr txBox="1"/>
          <p:nvPr/>
        </p:nvSpPr>
        <p:spPr>
          <a:xfrm>
            <a:off x="5552262" y="3172294"/>
            <a:ext cx="2309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medios </a:t>
            </a:r>
            <a:r>
              <a:rPr lang="es-ES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(free Pres, Redes Sociales)</a:t>
            </a:r>
          </a:p>
          <a:p>
            <a:pPr algn="ctr"/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E79000-7E03-413B-B112-EEBDD78E5C89}"/>
              </a:ext>
            </a:extLst>
          </p:cNvPr>
          <p:cNvSpPr txBox="1"/>
          <p:nvPr/>
        </p:nvSpPr>
        <p:spPr>
          <a:xfrm>
            <a:off x="8174439" y="3172294"/>
            <a:ext cx="230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 Actores Clave</a:t>
            </a:r>
          </a:p>
          <a:p>
            <a:pPr algn="ctr"/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FA374E4-490F-4BE0-9799-CAB65A2D8BED}"/>
              </a:ext>
            </a:extLst>
          </p:cNvPr>
          <p:cNvSpPr txBox="1"/>
          <p:nvPr/>
        </p:nvSpPr>
        <p:spPr>
          <a:xfrm>
            <a:off x="414477" y="4149919"/>
            <a:ext cx="2583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Definición de actores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Definición estrategias de comunicación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Articulación con Oficinas de comunicación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(GOB + AM)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DC937DA-2FDE-46A0-9A77-29FA119EC547}"/>
              </a:ext>
            </a:extLst>
          </p:cNvPr>
          <p:cNvSpPr txBox="1"/>
          <p:nvPr/>
        </p:nvSpPr>
        <p:spPr>
          <a:xfrm>
            <a:off x="2996312" y="4149919"/>
            <a:ext cx="2583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Diseño de Volante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Diseño Carta Informativa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Diseño Afiches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Banners para WEB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E3A7EFB-F34C-4AFE-BE1F-59FA8692A767}"/>
              </a:ext>
            </a:extLst>
          </p:cNvPr>
          <p:cNvSpPr txBox="1"/>
          <p:nvPr/>
        </p:nvSpPr>
        <p:spPr>
          <a:xfrm>
            <a:off x="5524359" y="4149919"/>
            <a:ext cx="2583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Realización notas de prensa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Uso de Medios digitales 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Espacios en Medios masivos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06BA677-D84B-4C3C-812B-C6DAAD35867F}"/>
              </a:ext>
            </a:extLst>
          </p:cNvPr>
          <p:cNvSpPr txBox="1"/>
          <p:nvPr/>
        </p:nvSpPr>
        <p:spPr>
          <a:xfrm>
            <a:off x="8052406" y="4149919"/>
            <a:ext cx="2583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Contacto con líderes comunitarios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Contacto Administradores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Contacto con Alcaldías y otras instituciones oficiales municipales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8603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8C883BB-098F-4332-ABF9-2A74FA3A13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2EB1092-7473-41D7-BAF4-02BCBC8158B7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87B855F-17C4-427D-A116-9A17B3B94D47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278476" y="687697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 la dimensiones del ICVM en el departamento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t="10769" r="1020" b="1539"/>
          <a:stretch/>
        </p:blipFill>
        <p:spPr>
          <a:xfrm>
            <a:off x="1746856" y="1798237"/>
            <a:ext cx="8107817" cy="48140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119BC3-CB8D-41C7-A059-C742AC334C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8076" y="285727"/>
            <a:ext cx="9626418" cy="13900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966CE3-629B-42D1-A20A-6BC76768A9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07" y="1294224"/>
            <a:ext cx="495038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7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" t="10539" r="1593" b="1641"/>
          <a:stretch/>
        </p:blipFill>
        <p:spPr>
          <a:xfrm>
            <a:off x="1972432" y="2040695"/>
            <a:ext cx="7181999" cy="43900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0AC8F9-3EF9-4FDC-B2BC-077B842A3BE1}"/>
              </a:ext>
            </a:extLst>
          </p:cNvPr>
          <p:cNvSpPr txBox="1"/>
          <p:nvPr/>
        </p:nvSpPr>
        <p:spPr>
          <a:xfrm>
            <a:off x="296640" y="6804967"/>
            <a:ext cx="4316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Resultados del ICVM por subregión del departamento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1829D9-3A18-4475-B190-1F39E0DB77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971DC3A-4929-400B-8BD8-6EA949F6888D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0339F7-1345-4CAB-9FB8-A1389C628FB0}"/>
              </a:ext>
            </a:extLst>
          </p:cNvPr>
          <p:cNvSpPr/>
          <p:nvPr/>
        </p:nvSpPr>
        <p:spPr>
          <a:xfrm>
            <a:off x="0" y="302801"/>
            <a:ext cx="10693400" cy="11902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60D69E-6123-4AB3-BD14-B825966AD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70" y="188246"/>
            <a:ext cx="9797121" cy="15180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18D6F59-7BCE-4DB9-8BB5-450C6C4EC9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2" y="1524121"/>
            <a:ext cx="431634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0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94A057-FF7D-4CE4-99B2-9E74198E1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693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9094F4-849C-4557-A663-4721278A088A}"/>
              </a:ext>
            </a:extLst>
          </p:cNvPr>
          <p:cNvSpPr/>
          <p:nvPr/>
        </p:nvSpPr>
        <p:spPr>
          <a:xfrm>
            <a:off x="0" y="4644728"/>
            <a:ext cx="10693400" cy="1179546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A257D7-BE0D-43AB-B472-FCB9287C2A76}"/>
              </a:ext>
            </a:extLst>
          </p:cNvPr>
          <p:cNvSpPr/>
          <p:nvPr/>
        </p:nvSpPr>
        <p:spPr>
          <a:xfrm>
            <a:off x="378148" y="5652839"/>
            <a:ext cx="4536504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7D884C-F70E-48D0-AB84-9DCB4D4F0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2" y="4592618"/>
            <a:ext cx="10693400" cy="13275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916E92-3BB8-4E0C-93B2-5F2156BE6A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62" y="5652839"/>
            <a:ext cx="4730906" cy="9632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B9C637-0B46-403E-A20C-EAD14FEC12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52" y="5824273"/>
            <a:ext cx="5568258" cy="7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4FCD0C-E781-409E-B3EE-0550950C45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40" y="0"/>
            <a:ext cx="306139" cy="891402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EC3A139-9ABE-4729-BE57-FEB97C20433D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CE986E-7293-4935-9607-8FB1E024C94E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9357E6-821D-4197-A9F8-D7ED5658AE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719"/>
            <a:ext cx="10693400" cy="129346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1010ACCC-B014-49F2-A3E2-0758CD205156}"/>
              </a:ext>
            </a:extLst>
          </p:cNvPr>
          <p:cNvGrpSpPr/>
          <p:nvPr/>
        </p:nvGrpSpPr>
        <p:grpSpPr>
          <a:xfrm>
            <a:off x="306140" y="1462362"/>
            <a:ext cx="10387260" cy="1256109"/>
            <a:chOff x="306140" y="2196455"/>
            <a:chExt cx="13797172" cy="108012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D168F6F-E526-465A-839B-658854021181}"/>
                </a:ext>
              </a:extLst>
            </p:cNvPr>
            <p:cNvSpPr/>
            <p:nvPr/>
          </p:nvSpPr>
          <p:spPr>
            <a:xfrm>
              <a:off x="306140" y="2196455"/>
              <a:ext cx="3456384" cy="1080120"/>
            </a:xfrm>
            <a:prstGeom prst="rect">
              <a:avLst/>
            </a:prstGeom>
            <a:solidFill>
              <a:srgbClr val="005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839A9F8-BD04-4E7E-8637-B0F8A5D2C0FA}"/>
                </a:ext>
              </a:extLst>
            </p:cNvPr>
            <p:cNvSpPr/>
            <p:nvPr/>
          </p:nvSpPr>
          <p:spPr>
            <a:xfrm>
              <a:off x="3762034" y="2196455"/>
              <a:ext cx="3456384" cy="10801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3BDCB5A-C6C1-40DA-9D9D-550B45E96886}"/>
                </a:ext>
              </a:extLst>
            </p:cNvPr>
            <p:cNvSpPr/>
            <p:nvPr/>
          </p:nvSpPr>
          <p:spPr>
            <a:xfrm>
              <a:off x="7217928" y="2196455"/>
              <a:ext cx="3456384" cy="1080120"/>
            </a:xfrm>
            <a:prstGeom prst="rect">
              <a:avLst/>
            </a:prstGeom>
            <a:solidFill>
              <a:srgbClr val="60A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0B58AB0-3FD4-43AA-8816-1F7D88E53CDA}"/>
                </a:ext>
              </a:extLst>
            </p:cNvPr>
            <p:cNvSpPr/>
            <p:nvPr/>
          </p:nvSpPr>
          <p:spPr>
            <a:xfrm>
              <a:off x="10646928" y="2196455"/>
              <a:ext cx="3456384" cy="1080120"/>
            </a:xfrm>
            <a:prstGeom prst="rect">
              <a:avLst/>
            </a:prstGeom>
            <a:solidFill>
              <a:srgbClr val="97BB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5C3372C-E8CF-4B29-8D13-03EE0318B9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66" y="2700511"/>
            <a:ext cx="458110" cy="50343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5536128-B64D-4DA8-84AD-899D42FE16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436" y="2700511"/>
            <a:ext cx="458110" cy="50343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B6491D-0F01-4673-9CBB-6866B78AD4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83" y="2700511"/>
            <a:ext cx="458110" cy="503439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6BB5A59-CAB5-4BF2-929C-CC615FB79FFF}"/>
              </a:ext>
            </a:extLst>
          </p:cNvPr>
          <p:cNvSpPr txBox="1"/>
          <p:nvPr/>
        </p:nvSpPr>
        <p:spPr>
          <a:xfrm>
            <a:off x="530930" y="1593096"/>
            <a:ext cx="2179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SELECCIÓN, CAPACITACIÓN DE PERSONAL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EAC6A1-DEC1-4A2F-8D07-D4EFB2450C87}"/>
              </a:ext>
            </a:extLst>
          </p:cNvPr>
          <p:cNvSpPr txBox="1"/>
          <p:nvPr/>
        </p:nvSpPr>
        <p:spPr>
          <a:xfrm>
            <a:off x="3112765" y="1593096"/>
            <a:ext cx="2179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EJECUCIÓN OPERATIVA SEGÚN RUTAS DEFINIDAS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4E8B23-4631-49A1-A426-EDB40656F941}"/>
              </a:ext>
            </a:extLst>
          </p:cNvPr>
          <p:cNvSpPr txBox="1"/>
          <p:nvPr/>
        </p:nvSpPr>
        <p:spPr>
          <a:xfrm>
            <a:off x="5734942" y="1593096"/>
            <a:ext cx="2179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CONTROL DE CALIDAD EN CAMPO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672676A-B830-4638-AD01-917B69B8224C}"/>
              </a:ext>
            </a:extLst>
          </p:cNvPr>
          <p:cNvSpPr txBox="1"/>
          <p:nvPr/>
        </p:nvSpPr>
        <p:spPr>
          <a:xfrm>
            <a:off x="8343671" y="1593096"/>
            <a:ext cx="2179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GESTIÓN DE PROBLEMAS DE CAMPO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B1C7C33-9035-4C89-89AF-480E2B7481C3}"/>
              </a:ext>
            </a:extLst>
          </p:cNvPr>
          <p:cNvSpPr txBox="1"/>
          <p:nvPr/>
        </p:nvSpPr>
        <p:spPr>
          <a:xfrm>
            <a:off x="414478" y="3132559"/>
            <a:ext cx="2295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convocó personal residente en los municipios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realizó la capacitación según el plan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seleccionaron los mejores y se contrataron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EA61A23-E82E-4885-B4E9-0F320BF57DC1}"/>
              </a:ext>
            </a:extLst>
          </p:cNvPr>
          <p:cNvSpPr txBox="1"/>
          <p:nvPr/>
        </p:nvSpPr>
        <p:spPr>
          <a:xfrm>
            <a:off x="3090443" y="3132559"/>
            <a:ext cx="2295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Sensibilización previa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Gestión Logística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Evaluación condiciones de seguridad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Programación rutas y asignación de tareas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Control de producción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748AA3F-40E1-40E0-AD80-D6AF33205B4D}"/>
              </a:ext>
            </a:extLst>
          </p:cNvPr>
          <p:cNvSpPr txBox="1"/>
          <p:nvPr/>
        </p:nvSpPr>
        <p:spPr>
          <a:xfrm>
            <a:off x="5766408" y="3132559"/>
            <a:ext cx="2295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Ejecución actividades de supervisión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Seguimiento en campo a encuestadores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Control de cobertura y rendimiento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5B2C816-05A0-4482-85CC-7AA87CAAD848}"/>
              </a:ext>
            </a:extLst>
          </p:cNvPr>
          <p:cNvSpPr txBox="1"/>
          <p:nvPr/>
        </p:nvSpPr>
        <p:spPr>
          <a:xfrm>
            <a:off x="8299028" y="3132559"/>
            <a:ext cx="2295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Apoyo en gestión de acceso a unidades, parcelaciones y otras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Informes de Orden Público</a:t>
            </a:r>
          </a:p>
          <a:p>
            <a:pPr marL="285750" indent="-285750"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Gestión de Reemplazos</a:t>
            </a:r>
          </a:p>
          <a:p>
            <a:pPr>
              <a:buClr>
                <a:srgbClr val="008000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52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125BE83-6281-4C6D-89C0-6241CDA68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28" y="0"/>
            <a:ext cx="306139" cy="891402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D0C3836-5B4F-4785-A2B1-673563F5FFBF}"/>
              </a:ext>
            </a:extLst>
          </p:cNvPr>
          <p:cNvSpPr/>
          <p:nvPr/>
        </p:nvSpPr>
        <p:spPr>
          <a:xfrm>
            <a:off x="-73596" y="0"/>
            <a:ext cx="618924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A449887-3123-4F02-892E-3368B8C92635}"/>
              </a:ext>
            </a:extLst>
          </p:cNvPr>
          <p:cNvSpPr/>
          <p:nvPr/>
        </p:nvSpPr>
        <p:spPr>
          <a:xfrm>
            <a:off x="-73596" y="302801"/>
            <a:ext cx="10766996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2AAE3F-9D69-4A26-BD9E-FD588882BE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8" y="196465"/>
            <a:ext cx="10693400" cy="13109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38334" y="5478310"/>
            <a:ext cx="10081120" cy="912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 representativa a nivel de Municipio y Zona (Urbana y Rural).</a:t>
            </a:r>
          </a:p>
          <a:p>
            <a:endParaRPr lang="es-MX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agregar la información consistentemente para cada Subregión y Zona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F951BC7-B800-43AF-BAFB-712C03A92C74}"/>
              </a:ext>
            </a:extLst>
          </p:cNvPr>
          <p:cNvSpPr/>
          <p:nvPr/>
        </p:nvSpPr>
        <p:spPr>
          <a:xfrm>
            <a:off x="545328" y="5320920"/>
            <a:ext cx="10148072" cy="1050046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7BDE9B9-2C14-4288-8414-58A22938AE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5" y="1725183"/>
            <a:ext cx="2505673" cy="89619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B2F04D-0717-4345-90E8-A08F9F8371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928" y="1804743"/>
            <a:ext cx="2950720" cy="89619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300F7B21-B6A6-40C5-8BD5-8EF8D5962BFB}"/>
              </a:ext>
            </a:extLst>
          </p:cNvPr>
          <p:cNvSpPr/>
          <p:nvPr/>
        </p:nvSpPr>
        <p:spPr>
          <a:xfrm>
            <a:off x="159794" y="2604086"/>
            <a:ext cx="655085" cy="655085"/>
          </a:xfrm>
          <a:prstGeom prst="ellipse">
            <a:avLst/>
          </a:prstGeom>
          <a:solidFill>
            <a:srgbClr val="0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5D88CF4-05AD-43CC-8B3A-3F77C8F275FC}"/>
              </a:ext>
            </a:extLst>
          </p:cNvPr>
          <p:cNvSpPr/>
          <p:nvPr/>
        </p:nvSpPr>
        <p:spPr>
          <a:xfrm>
            <a:off x="196382" y="3330227"/>
            <a:ext cx="655085" cy="655085"/>
          </a:xfrm>
          <a:prstGeom prst="ellipse">
            <a:avLst/>
          </a:prstGeom>
          <a:solidFill>
            <a:srgbClr val="00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6A639CF-5E0B-4DB2-B98C-1C8F77E0EE66}"/>
              </a:ext>
            </a:extLst>
          </p:cNvPr>
          <p:cNvSpPr/>
          <p:nvPr/>
        </p:nvSpPr>
        <p:spPr>
          <a:xfrm>
            <a:off x="196382" y="4163945"/>
            <a:ext cx="655085" cy="655085"/>
          </a:xfrm>
          <a:prstGeom prst="ellipse">
            <a:avLst/>
          </a:prstGeom>
          <a:solidFill>
            <a:srgbClr val="60A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E551CA1-110D-4314-B35F-1075029BD5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58" y="2069172"/>
            <a:ext cx="378148" cy="107441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6A68ADC-7453-41BD-BD00-9F4086FF4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57" y="3248754"/>
            <a:ext cx="664106" cy="781521"/>
          </a:xfrm>
          <a:prstGeom prst="rect">
            <a:avLst/>
          </a:prstGeom>
        </p:spPr>
      </p:pic>
      <p:pic>
        <p:nvPicPr>
          <p:cNvPr id="25" name="Gráfico 24" descr="Aula de clases">
            <a:extLst>
              <a:ext uri="{FF2B5EF4-FFF2-40B4-BE49-F238E27FC236}">
                <a16:creationId xmlns:a16="http://schemas.microsoft.com/office/drawing/2014/main" id="{20C9A086-1880-40ED-9C2D-A9F2540836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1178" t="64134" r="45925" b="5771"/>
          <a:stretch/>
        </p:blipFill>
        <p:spPr>
          <a:xfrm>
            <a:off x="348166" y="4265901"/>
            <a:ext cx="360040" cy="47324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E04D4549-C96F-4EE6-81E6-03E476A1D584}"/>
              </a:ext>
            </a:extLst>
          </p:cNvPr>
          <p:cNvSpPr txBox="1"/>
          <p:nvPr/>
        </p:nvSpPr>
        <p:spPr>
          <a:xfrm>
            <a:off x="875612" y="2671833"/>
            <a:ext cx="2099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</a:t>
            </a:r>
            <a:r>
              <a:rPr lang="es-ES" sz="2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45.176 </a:t>
            </a:r>
          </a:p>
          <a:p>
            <a:endParaRPr lang="es-ES" sz="2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587103-B392-4AB8-B5AE-FC8A7F715996}"/>
              </a:ext>
            </a:extLst>
          </p:cNvPr>
          <p:cNvSpPr txBox="1"/>
          <p:nvPr/>
        </p:nvSpPr>
        <p:spPr>
          <a:xfrm>
            <a:off x="912200" y="3439929"/>
            <a:ext cx="1975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</a:t>
            </a:r>
            <a:r>
              <a:rPr lang="es-ES" sz="2000" b="1" dirty="0">
                <a:solidFill>
                  <a:srgbClr val="008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45.314</a:t>
            </a:r>
          </a:p>
          <a:p>
            <a:endParaRPr lang="es-ES" sz="2000" b="1" dirty="0">
              <a:solidFill>
                <a:srgbClr val="008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8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DBFCE61-5985-4401-B72D-75562EE2B27B}"/>
              </a:ext>
            </a:extLst>
          </p:cNvPr>
          <p:cNvSpPr txBox="1"/>
          <p:nvPr/>
        </p:nvSpPr>
        <p:spPr>
          <a:xfrm>
            <a:off x="912200" y="4305561"/>
            <a:ext cx="2149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rgbClr val="60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s-ES" sz="2000" b="1" dirty="0">
                <a:solidFill>
                  <a:srgbClr val="60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153.046</a:t>
            </a:r>
          </a:p>
          <a:p>
            <a:endParaRPr lang="es-ES" sz="2000" b="1" dirty="0">
              <a:solidFill>
                <a:srgbClr val="60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b="1" dirty="0">
              <a:solidFill>
                <a:srgbClr val="60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0A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BED537A-1900-48DA-9778-F5507E16DE97}"/>
              </a:ext>
            </a:extLst>
          </p:cNvPr>
          <p:cNvSpPr/>
          <p:nvPr/>
        </p:nvSpPr>
        <p:spPr>
          <a:xfrm>
            <a:off x="7332961" y="2848893"/>
            <a:ext cx="655085" cy="655085"/>
          </a:xfrm>
          <a:prstGeom prst="ellipse">
            <a:avLst/>
          </a:prstGeom>
          <a:solidFill>
            <a:srgbClr val="005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6BDE26F-61EE-4E5C-B491-19007C4A8B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225" y="2313979"/>
            <a:ext cx="378148" cy="1074419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8C6C72FC-5DF9-41C2-A953-6B7DAC0A5DAB}"/>
              </a:ext>
            </a:extLst>
          </p:cNvPr>
          <p:cNvSpPr txBox="1"/>
          <p:nvPr/>
        </p:nvSpPr>
        <p:spPr>
          <a:xfrm>
            <a:off x="8048779" y="2916640"/>
            <a:ext cx="2384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</a:t>
            </a:r>
            <a:r>
              <a:rPr lang="en-US" sz="2000" b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2.056.681</a:t>
            </a:r>
            <a:endParaRPr lang="es-ES" sz="2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EF9FFEB-2F10-4D1A-A6BB-5DE1643409F4}"/>
              </a:ext>
            </a:extLst>
          </p:cNvPr>
          <p:cNvSpPr/>
          <p:nvPr/>
        </p:nvSpPr>
        <p:spPr>
          <a:xfrm>
            <a:off x="7337578" y="3650476"/>
            <a:ext cx="655085" cy="655085"/>
          </a:xfrm>
          <a:prstGeom prst="ellipse">
            <a:avLst/>
          </a:prstGeom>
          <a:solidFill>
            <a:srgbClr val="00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879B9D8-D7FB-437C-B3C4-1DBA4F9C0E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053" y="3569003"/>
            <a:ext cx="664106" cy="781521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C0D8C1C9-4C31-42F6-8507-AF7A682E3505}"/>
              </a:ext>
            </a:extLst>
          </p:cNvPr>
          <p:cNvSpPr txBox="1"/>
          <p:nvPr/>
        </p:nvSpPr>
        <p:spPr>
          <a:xfrm>
            <a:off x="8053396" y="3760178"/>
            <a:ext cx="2260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solidFill>
                  <a:srgbClr val="60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</a:t>
            </a:r>
            <a:r>
              <a:rPr lang="es-ES" sz="2000" b="1" dirty="0">
                <a:solidFill>
                  <a:srgbClr val="60A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6.474.891</a:t>
            </a:r>
          </a:p>
          <a:p>
            <a:endParaRPr lang="es-ES" sz="2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b="1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54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D5FD59C-F99C-4C85-A8D9-25DEA417065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925" y="1478858"/>
            <a:ext cx="3438016" cy="36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67F962C-173F-49BF-8B18-A94E647CA8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04" y="0"/>
            <a:ext cx="306139" cy="891402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22443CE-4F93-42DD-B09F-1AF93062894F}"/>
              </a:ext>
            </a:extLst>
          </p:cNvPr>
          <p:cNvSpPr/>
          <p:nvPr/>
        </p:nvSpPr>
        <p:spPr>
          <a:xfrm>
            <a:off x="907129" y="-1"/>
            <a:ext cx="5229396" cy="7561263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D45D2DD-4904-4D8D-9DBF-49750A5C11AF}"/>
              </a:ext>
            </a:extLst>
          </p:cNvPr>
          <p:cNvSpPr/>
          <p:nvPr/>
        </p:nvSpPr>
        <p:spPr>
          <a:xfrm>
            <a:off x="-73596" y="0"/>
            <a:ext cx="980726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3B9C831-D504-4AD6-BBA3-7472251C92BF}"/>
              </a:ext>
            </a:extLst>
          </p:cNvPr>
          <p:cNvSpPr/>
          <p:nvPr/>
        </p:nvSpPr>
        <p:spPr>
          <a:xfrm>
            <a:off x="1144476" y="2156763"/>
            <a:ext cx="44689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indicadores de pobreza y de calidad de vida empleados en la ECV de Antioquia 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tienen como objetivo resumir las características relacionadas con el entorno y calidad vivienda, el acceso  a  servicios  públicos, medio ambiente, escolaridad, desescolarización, movilidad, capital físico del hogar, participación ciudadana, libertad y seguridad percibida, vulnerabilidad, acceso a salud, trabajo, recreación, percepción de la calidad de vida y los ingresos de las personas en los hogares que residen en el departamento.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F32D7B3-8FEA-47AB-B666-2F95C1C74C6C}"/>
              </a:ext>
            </a:extLst>
          </p:cNvPr>
          <p:cNvSpPr/>
          <p:nvPr/>
        </p:nvSpPr>
        <p:spPr>
          <a:xfrm>
            <a:off x="6136525" y="2485298"/>
            <a:ext cx="4819923" cy="303487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calidad de vida multidimensional</a:t>
            </a:r>
          </a:p>
          <a:p>
            <a:endParaRPr lang="es-CO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calidad de vida</a:t>
            </a:r>
          </a:p>
          <a:p>
            <a:endParaRPr lang="es-CO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pobreza multidimensional</a:t>
            </a:r>
          </a:p>
          <a:p>
            <a:endParaRPr lang="es-CO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básicas insatisfechas</a:t>
            </a:r>
          </a:p>
          <a:p>
            <a:endParaRPr lang="es-CO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de pobreza e indigencia</a:t>
            </a:r>
          </a:p>
          <a:p>
            <a:pPr algn="ctr"/>
            <a:endParaRPr lang="es-CO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6986E29-BC9E-4857-B920-DA2B83FDDB16}"/>
              </a:ext>
            </a:extLst>
          </p:cNvPr>
          <p:cNvSpPr/>
          <p:nvPr/>
        </p:nvSpPr>
        <p:spPr>
          <a:xfrm>
            <a:off x="-73596" y="302801"/>
            <a:ext cx="10766996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49E321-B15D-449F-B41D-B6DDB9CEA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051" y="163623"/>
            <a:ext cx="12520230" cy="1227124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BC42E919-E87A-44A3-B549-CC7BEFDAE187}"/>
              </a:ext>
            </a:extLst>
          </p:cNvPr>
          <p:cNvGrpSpPr/>
          <p:nvPr/>
        </p:nvGrpSpPr>
        <p:grpSpPr>
          <a:xfrm>
            <a:off x="5913305" y="2100763"/>
            <a:ext cx="318813" cy="318813"/>
            <a:chOff x="5913305" y="2100763"/>
            <a:chExt cx="318813" cy="318813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3C3E7BFF-B7ED-45DA-95D8-9B2703E1ED8A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15D371A-3EAB-4AD5-BFCC-5C7A4FCF8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AC62781-4A73-4A23-B95E-B67126BFD91C}"/>
              </a:ext>
            </a:extLst>
          </p:cNvPr>
          <p:cNvGrpSpPr/>
          <p:nvPr/>
        </p:nvGrpSpPr>
        <p:grpSpPr>
          <a:xfrm>
            <a:off x="5913305" y="3089030"/>
            <a:ext cx="318813" cy="318813"/>
            <a:chOff x="5913305" y="2100763"/>
            <a:chExt cx="318813" cy="31881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78AE527-AA32-45CD-A4FB-0951EBD54E35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444CA97-C6DD-445F-9D71-3BBA366CB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2AF11454-6E5F-490F-B915-79803A2C5B0C}"/>
              </a:ext>
            </a:extLst>
          </p:cNvPr>
          <p:cNvGrpSpPr/>
          <p:nvPr/>
        </p:nvGrpSpPr>
        <p:grpSpPr>
          <a:xfrm>
            <a:off x="5913305" y="3696195"/>
            <a:ext cx="318813" cy="318813"/>
            <a:chOff x="5913305" y="2100763"/>
            <a:chExt cx="318813" cy="318813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16E35735-62B4-4F86-AEAE-3560DBAFAF89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91CB5BF1-EF26-467A-8B69-E794C443A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DE7FBB7-C65A-4FF3-B4A4-F27945C353E7}"/>
              </a:ext>
            </a:extLst>
          </p:cNvPr>
          <p:cNvGrpSpPr/>
          <p:nvPr/>
        </p:nvGrpSpPr>
        <p:grpSpPr>
          <a:xfrm>
            <a:off x="5913305" y="4626253"/>
            <a:ext cx="318813" cy="318813"/>
            <a:chOff x="5913305" y="2100763"/>
            <a:chExt cx="318813" cy="318813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3A9CF97-3CB2-44B2-8A50-73A319FA92D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B206D24-5F57-4C57-AA11-B8841FC1F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450FC47-07F6-4CBA-83E9-3A30B031AF0D}"/>
              </a:ext>
            </a:extLst>
          </p:cNvPr>
          <p:cNvGrpSpPr/>
          <p:nvPr/>
        </p:nvGrpSpPr>
        <p:grpSpPr>
          <a:xfrm>
            <a:off x="5913305" y="5649114"/>
            <a:ext cx="318813" cy="318813"/>
            <a:chOff x="5913305" y="2100763"/>
            <a:chExt cx="318813" cy="318813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1DEB016-CAFB-4C35-9D9C-9D17DD8808EA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BA21EF1E-6058-4153-9456-B3798148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94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BF3DF66-E69A-4397-A48A-395EBEF8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7113"/>
            <a:ext cx="10693400" cy="76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5F6BBD0-7F53-4ED9-9CEF-51E10C7FCFA4}"/>
              </a:ext>
            </a:extLst>
          </p:cNvPr>
          <p:cNvSpPr/>
          <p:nvPr/>
        </p:nvSpPr>
        <p:spPr>
          <a:xfrm>
            <a:off x="306140" y="-179809"/>
            <a:ext cx="4968552" cy="7920879"/>
          </a:xfrm>
          <a:prstGeom prst="rect">
            <a:avLst/>
          </a:prstGeom>
          <a:solidFill>
            <a:srgbClr val="0054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FC5DE46-F9B2-4CF0-82E0-E9363762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80" y="2223158"/>
            <a:ext cx="4608512" cy="4703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solidFill>
                  <a:schemeClr val="bg1"/>
                </a:solidFill>
              </a:rPr>
              <a:t>La línea de pobreza es el costo per cápita mínimo de una canasta básica de bienes y servicios (alimentarios y no alimentarios).</a:t>
            </a:r>
          </a:p>
          <a:p>
            <a:pPr marL="0" indent="0" algn="just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bg1"/>
                </a:solidFill>
              </a:rPr>
              <a:t>La línea de pobreza extrema (línea de indigencia) es el costo per cápita mensual mínimo necesario para adquirir únicamente una canasta de bienes alimentarios.</a:t>
            </a:r>
          </a:p>
          <a:p>
            <a:pPr marL="0" indent="0" algn="just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897895-4B50-4213-BE97-F8F7FCEAF989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958E240-9F24-400B-BBE8-8B21FC1243FC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EB00D43-01A4-4C3D-AD5C-6198AD7A39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8" y="175893"/>
            <a:ext cx="10425064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9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A6753E0-AE8D-493A-B65A-0717744754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8" y="-1115913"/>
            <a:ext cx="306139" cy="89140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8BEF9-B951-4564-891E-25D6314AA4AC}"/>
              </a:ext>
            </a:extLst>
          </p:cNvPr>
          <p:cNvSpPr/>
          <p:nvPr/>
        </p:nvSpPr>
        <p:spPr>
          <a:xfrm>
            <a:off x="287238" y="0"/>
            <a:ext cx="5203478" cy="7561263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A0A1FE-D056-4F93-89EC-F0BC676628CA}"/>
              </a:ext>
            </a:extLst>
          </p:cNvPr>
          <p:cNvSpPr/>
          <p:nvPr/>
        </p:nvSpPr>
        <p:spPr>
          <a:xfrm>
            <a:off x="0" y="0"/>
            <a:ext cx="306140" cy="7561263"/>
          </a:xfrm>
          <a:prstGeom prst="rect">
            <a:avLst/>
          </a:prstGeom>
          <a:solidFill>
            <a:srgbClr val="97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758651-AC42-43F1-BF3F-42FC6CA99493}"/>
              </a:ext>
            </a:extLst>
          </p:cNvPr>
          <p:cNvSpPr/>
          <p:nvPr/>
        </p:nvSpPr>
        <p:spPr>
          <a:xfrm>
            <a:off x="0" y="302801"/>
            <a:ext cx="10693400" cy="101125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A1E710-1849-4DA9-9F30-96D47EFE31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68" y="175893"/>
            <a:ext cx="10425064" cy="12619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2C3BD1B-3C2D-4E0D-8B55-CD7529B915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717" y="1410266"/>
            <a:ext cx="2554445" cy="9632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73FC94-C230-47CF-AEE7-A585C014F4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84" y="1449565"/>
            <a:ext cx="3365284" cy="9632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A9E761B-AD56-4C6F-AB00-C9BC372DE047}"/>
              </a:ext>
            </a:extLst>
          </p:cNvPr>
          <p:cNvSpPr txBox="1"/>
          <p:nvPr/>
        </p:nvSpPr>
        <p:spPr>
          <a:xfrm>
            <a:off x="773397" y="2952399"/>
            <a:ext cx="4537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Depende de una sola variable (gastos o ingresos per cápita del hogar) por lo que su medición y entendimiento es más sencillo.</a:t>
            </a:r>
          </a:p>
          <a:p>
            <a:pPr lvl="0" algn="just"/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Permiten costear las brechas de pobreza entre distintas zonas geográfica e identificar distintos niveles de pobreza, es decir, los más pobres entre los pobres (indicador de severidad).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8F8BCC-66D8-47D2-B1D4-9D49A77362AA}"/>
              </a:ext>
            </a:extLst>
          </p:cNvPr>
          <p:cNvSpPr txBox="1"/>
          <p:nvPr/>
        </p:nvSpPr>
        <p:spPr>
          <a:xfrm>
            <a:off x="5906229" y="2590999"/>
            <a:ext cx="45372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Este método mide la capacidad de compra más no el consumo efectivo de los bienes. Se asume que los hogares distribuyen correctamente sus recursos.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 sirve como indicador de las necesidades básicas de los hogares (mide la generación de ingresos de un hogar en el corto plazo).</a:t>
            </a:r>
          </a:p>
          <a:p>
            <a:pPr lvl="0" algn="just"/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 permite dar cuenta del carácter multidimensional de la pobreza.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3A9ECC4-899E-428E-82A6-202C1930CBE4}"/>
              </a:ext>
            </a:extLst>
          </p:cNvPr>
          <p:cNvGrpSpPr/>
          <p:nvPr/>
        </p:nvGrpSpPr>
        <p:grpSpPr>
          <a:xfrm>
            <a:off x="481033" y="3014516"/>
            <a:ext cx="297491" cy="297491"/>
            <a:chOff x="5913305" y="2100763"/>
            <a:chExt cx="318813" cy="318813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D9DAD93-5743-430D-8A0C-4593E298A09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B816F66-80A2-4B97-A766-AA7438F7C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F02DD5E-1D9E-4145-9E3D-45C852C869D5}"/>
              </a:ext>
            </a:extLst>
          </p:cNvPr>
          <p:cNvGrpSpPr/>
          <p:nvPr/>
        </p:nvGrpSpPr>
        <p:grpSpPr>
          <a:xfrm>
            <a:off x="481033" y="4392212"/>
            <a:ext cx="297491" cy="297491"/>
            <a:chOff x="5913305" y="2100763"/>
            <a:chExt cx="318813" cy="31881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99AB70E-EDE7-495D-99C3-133F82885023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FF432EB-18DA-4629-9840-728F30D1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F6BC49A-8887-4061-A8C3-86A4E9D6AA3F}"/>
              </a:ext>
            </a:extLst>
          </p:cNvPr>
          <p:cNvGrpSpPr/>
          <p:nvPr/>
        </p:nvGrpSpPr>
        <p:grpSpPr>
          <a:xfrm>
            <a:off x="5577289" y="2612180"/>
            <a:ext cx="297491" cy="297491"/>
            <a:chOff x="5913305" y="2100763"/>
            <a:chExt cx="318813" cy="31881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7A62838-B480-4D7A-B20D-C1D378B093DD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399D151-CB09-485D-BC72-BF779257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CAE8F36-1925-454F-ADC6-52C3E46EE785}"/>
              </a:ext>
            </a:extLst>
          </p:cNvPr>
          <p:cNvGrpSpPr/>
          <p:nvPr/>
        </p:nvGrpSpPr>
        <p:grpSpPr>
          <a:xfrm>
            <a:off x="5577289" y="4002068"/>
            <a:ext cx="297491" cy="297491"/>
            <a:chOff x="5913305" y="2100763"/>
            <a:chExt cx="318813" cy="318813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019C467-12D0-47E3-BBEA-6D17D68FD72F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DA6CDCD-3387-41D3-9C60-80D96799F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5A3D8B5-06D3-47EB-922C-4FF60AE19864}"/>
              </a:ext>
            </a:extLst>
          </p:cNvPr>
          <p:cNvGrpSpPr/>
          <p:nvPr/>
        </p:nvGrpSpPr>
        <p:grpSpPr>
          <a:xfrm>
            <a:off x="5577289" y="5367572"/>
            <a:ext cx="297491" cy="297491"/>
            <a:chOff x="5913305" y="2100763"/>
            <a:chExt cx="318813" cy="318813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F0EB7E4-5ED1-4E0E-B199-B28C9801B0EB}"/>
                </a:ext>
              </a:extLst>
            </p:cNvPr>
            <p:cNvSpPr/>
            <p:nvPr/>
          </p:nvSpPr>
          <p:spPr>
            <a:xfrm>
              <a:off x="5913305" y="2100763"/>
              <a:ext cx="318813" cy="318813"/>
            </a:xfrm>
            <a:prstGeom prst="ellipse">
              <a:avLst/>
            </a:prstGeom>
            <a:solidFill>
              <a:srgbClr val="00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9A30481-3D0C-48A0-9DBD-4F3CF27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0849" y="2185407"/>
              <a:ext cx="205244" cy="15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09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LANTILLA-POWER-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PLANTILLA-POWER-POINT</Template>
  <TotalTime>4773</TotalTime>
  <Words>1974</Words>
  <Application>Microsoft Office PowerPoint</Application>
  <PresentationFormat>Personalizado</PresentationFormat>
  <Paragraphs>202</Paragraphs>
  <Slides>42</Slides>
  <Notes>10</Notes>
  <HiddenSlides>5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</vt:lpstr>
      <vt:lpstr>Calibri</vt:lpstr>
      <vt:lpstr>Gotham Medium</vt:lpstr>
      <vt:lpstr>Wingdings</vt:lpstr>
      <vt:lpstr>PLANTILLA-POWER-POINT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MARIA OSORIO ARANGO</dc:creator>
  <cp:lastModifiedBy>ANA CRISTINA PEREZ AMAYA</cp:lastModifiedBy>
  <cp:revision>270</cp:revision>
  <dcterms:created xsi:type="dcterms:W3CDTF">2016-09-08T19:37:00Z</dcterms:created>
  <dcterms:modified xsi:type="dcterms:W3CDTF">2020-03-18T01:07:06Z</dcterms:modified>
</cp:coreProperties>
</file>