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5"/>
  </p:notesMasterIdLst>
  <p:sldIdLst>
    <p:sldId id="401" r:id="rId2"/>
    <p:sldId id="420" r:id="rId3"/>
    <p:sldId id="338" r:id="rId4"/>
    <p:sldId id="427" r:id="rId5"/>
    <p:sldId id="339" r:id="rId6"/>
    <p:sldId id="379" r:id="rId7"/>
    <p:sldId id="421" r:id="rId8"/>
    <p:sldId id="340" r:id="rId9"/>
    <p:sldId id="357" r:id="rId10"/>
    <p:sldId id="342" r:id="rId11"/>
    <p:sldId id="361" r:id="rId12"/>
    <p:sldId id="362" r:id="rId13"/>
    <p:sldId id="363" r:id="rId14"/>
    <p:sldId id="367" r:id="rId15"/>
    <p:sldId id="364" r:id="rId16"/>
    <p:sldId id="368" r:id="rId17"/>
    <p:sldId id="365" r:id="rId18"/>
    <p:sldId id="366" r:id="rId19"/>
    <p:sldId id="428" r:id="rId20"/>
    <p:sldId id="429" r:id="rId21"/>
    <p:sldId id="406" r:id="rId22"/>
    <p:sldId id="369" r:id="rId23"/>
    <p:sldId id="344" r:id="rId24"/>
    <p:sldId id="370" r:id="rId25"/>
    <p:sldId id="371" r:id="rId26"/>
    <p:sldId id="380" r:id="rId27"/>
    <p:sldId id="372" r:id="rId28"/>
    <p:sldId id="430" r:id="rId29"/>
    <p:sldId id="431" r:id="rId30"/>
    <p:sldId id="346" r:id="rId31"/>
    <p:sldId id="347" r:id="rId32"/>
    <p:sldId id="348" r:id="rId33"/>
    <p:sldId id="349" r:id="rId34"/>
    <p:sldId id="350" r:id="rId35"/>
    <p:sldId id="353" r:id="rId36"/>
    <p:sldId id="382" r:id="rId37"/>
    <p:sldId id="351" r:id="rId38"/>
    <p:sldId id="410" r:id="rId39"/>
    <p:sldId id="411" r:id="rId40"/>
    <p:sldId id="408" r:id="rId41"/>
    <p:sldId id="352" r:id="rId42"/>
    <p:sldId id="354" r:id="rId43"/>
    <p:sldId id="416" r:id="rId44"/>
    <p:sldId id="414" r:id="rId45"/>
    <p:sldId id="409" r:id="rId46"/>
    <p:sldId id="418" r:id="rId47"/>
    <p:sldId id="419" r:id="rId48"/>
    <p:sldId id="415" r:id="rId49"/>
    <p:sldId id="424" r:id="rId50"/>
    <p:sldId id="425" r:id="rId51"/>
    <p:sldId id="422" r:id="rId52"/>
    <p:sldId id="423" r:id="rId53"/>
    <p:sldId id="374" r:id="rId54"/>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S FELIPE HENAO GONZALEZ" initials="AFHG" lastIdx="1" clrIdx="0">
    <p:extLst>
      <p:ext uri="{19B8F6BF-5375-455C-9EA6-DF929625EA0E}">
        <p15:presenceInfo xmlns:p15="http://schemas.microsoft.com/office/powerpoint/2012/main" userId="S-1-5-21-1990138531-1540114739-1795632751-1941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B8A63"/>
    <a:srgbClr val="F8A6A7"/>
    <a:srgbClr val="FED683"/>
    <a:srgbClr val="637099"/>
    <a:srgbClr val="999B69"/>
    <a:srgbClr val="D7B3D7"/>
    <a:srgbClr val="EED9EA"/>
    <a:srgbClr val="A67FA6"/>
    <a:srgbClr val="B98A79"/>
    <a:srgbClr val="F258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63" d="100"/>
          <a:sy n="163" d="100"/>
        </p:scale>
        <p:origin x="2040"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84855-0196-44EE-9CF2-F0B85B946D92}" type="datetimeFigureOut">
              <a:rPr lang="es-CO" smtClean="0"/>
              <a:t>24/04/2017</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3E516-3F82-449F-AA7C-7450795951E5}" type="slidenum">
              <a:rPr lang="es-CO" smtClean="0"/>
              <a:t>‹Nº›</a:t>
            </a:fld>
            <a:endParaRPr lang="es-CO"/>
          </a:p>
        </p:txBody>
      </p:sp>
    </p:spTree>
    <p:extLst>
      <p:ext uri="{BB962C8B-B14F-4D97-AF65-F5344CB8AC3E}">
        <p14:creationId xmlns:p14="http://schemas.microsoft.com/office/powerpoint/2010/main" val="139782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F6CC3D1-C1FC-4CDB-B001-D5494840D33B}" type="datetimeFigureOut">
              <a:rPr lang="es-CO" smtClean="0"/>
              <a:t>24/04/2017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390192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F6CC3D1-C1FC-4CDB-B001-D5494840D33B}" type="datetimeFigureOut">
              <a:rPr lang="es-CO" smtClean="0"/>
              <a:t>24/04/2017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7394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F6CC3D1-C1FC-4CDB-B001-D5494840D33B}" type="datetimeFigureOut">
              <a:rPr lang="es-CO" smtClean="0"/>
              <a:t>24/04/2017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210831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F6CC3D1-C1FC-4CDB-B001-D5494840D33B}" type="datetimeFigureOut">
              <a:rPr lang="es-CO" smtClean="0"/>
              <a:t>24/04/2017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41851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F6CC3D1-C1FC-4CDB-B001-D5494840D33B}" type="datetimeFigureOut">
              <a:rPr lang="es-CO" smtClean="0"/>
              <a:t>24/04/2017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169626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F6CC3D1-C1FC-4CDB-B001-D5494840D33B}" type="datetimeFigureOut">
              <a:rPr lang="es-CO" smtClean="0"/>
              <a:t>24/04/2017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268654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F6CC3D1-C1FC-4CDB-B001-D5494840D33B}" type="datetimeFigureOut">
              <a:rPr lang="es-CO" smtClean="0"/>
              <a:t>24/04/2017</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151077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F6CC3D1-C1FC-4CDB-B001-D5494840D33B}" type="datetimeFigureOut">
              <a:rPr lang="es-CO" smtClean="0"/>
              <a:t>24/04/2017</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46060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CC3D1-C1FC-4CDB-B001-D5494840D33B}" type="datetimeFigureOut">
              <a:rPr lang="es-CO" smtClean="0"/>
              <a:t>24/04/2017</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203101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F6CC3D1-C1FC-4CDB-B001-D5494840D33B}" type="datetimeFigureOut">
              <a:rPr lang="es-CO" smtClean="0"/>
              <a:t>24/04/2017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1601344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F6CC3D1-C1FC-4CDB-B001-D5494840D33B}" type="datetimeFigureOut">
              <a:rPr lang="es-CO" smtClean="0"/>
              <a:t>24/04/2017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FCC9DA6-547D-4AE8-B2C0-C3D4BC94AECC}" type="slidenum">
              <a:rPr lang="es-CO" smtClean="0"/>
              <a:t>‹Nº›</a:t>
            </a:fld>
            <a:endParaRPr lang="es-CO"/>
          </a:p>
        </p:txBody>
      </p:sp>
    </p:spTree>
    <p:extLst>
      <p:ext uri="{BB962C8B-B14F-4D97-AF65-F5344CB8AC3E}">
        <p14:creationId xmlns:p14="http://schemas.microsoft.com/office/powerpoint/2010/main" val="34880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CC3D1-C1FC-4CDB-B001-D5494840D33B}" type="datetimeFigureOut">
              <a:rPr lang="es-CO" smtClean="0"/>
              <a:t>24/04/2017</a:t>
            </a:fld>
            <a:endParaRPr lang="es-C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C9DA6-547D-4AE8-B2C0-C3D4BC94AECC}" type="slidenum">
              <a:rPr lang="es-CO" smtClean="0"/>
              <a:t>‹Nº›</a:t>
            </a:fld>
            <a:endParaRPr lang="es-CO"/>
          </a:p>
        </p:txBody>
      </p:sp>
    </p:spTree>
    <p:extLst>
      <p:ext uri="{BB962C8B-B14F-4D97-AF65-F5344CB8AC3E}">
        <p14:creationId xmlns:p14="http://schemas.microsoft.com/office/powerpoint/2010/main" val="19627851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2.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5.jpeg"/><Relationship Id="rId7"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7.jpeg"/><Relationship Id="rId10" Type="http://schemas.openxmlformats.org/officeDocument/2006/relationships/image" Target="../media/image81.jpeg"/><Relationship Id="rId4" Type="http://schemas.openxmlformats.org/officeDocument/2006/relationships/image" Target="../media/image76.jpeg"/><Relationship Id="rId9"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075" y="3791322"/>
            <a:ext cx="4539804" cy="977431"/>
          </a:xfrm>
          <a:prstGeom prst="rect">
            <a:avLst/>
          </a:prstGeom>
        </p:spPr>
      </p:pic>
      <p:grpSp>
        <p:nvGrpSpPr>
          <p:cNvPr id="6" name="Grupo 5"/>
          <p:cNvGrpSpPr/>
          <p:nvPr/>
        </p:nvGrpSpPr>
        <p:grpSpPr>
          <a:xfrm>
            <a:off x="5539214" y="6497985"/>
            <a:ext cx="3542899" cy="635978"/>
            <a:chOff x="5377543" y="199011"/>
            <a:chExt cx="3542899" cy="635978"/>
          </a:xfrm>
        </p:grpSpPr>
        <p:pic>
          <p:nvPicPr>
            <p:cNvPr id="7" name="Imagen 6"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8"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 </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9" name="1 CuadroTexto"/>
          <p:cNvSpPr txBox="1"/>
          <p:nvPr/>
        </p:nvSpPr>
        <p:spPr>
          <a:xfrm>
            <a:off x="3561412" y="4755696"/>
            <a:ext cx="4774754" cy="338554"/>
          </a:xfrm>
          <a:prstGeom prst="rect">
            <a:avLst/>
          </a:prstGeom>
          <a:noFill/>
        </p:spPr>
        <p:txBody>
          <a:bodyPr wrap="square" rtlCol="0">
            <a:spAutoFit/>
          </a:bodyPr>
          <a:lstStyle/>
          <a:p>
            <a:pPr algn="r"/>
            <a:r>
              <a:rPr lang="es-CO" sz="1600" dirty="0">
                <a:solidFill>
                  <a:schemeClr val="tx1">
                    <a:lumMod val="50000"/>
                    <a:lumOff val="50000"/>
                  </a:schemeClr>
                </a:solidFill>
                <a:latin typeface="Swis721 LtCn BT" panose="020B0406020202030204" pitchFamily="34" charset="0"/>
              </a:rPr>
              <a:t>ESTACION DE TRANSFERENCIA</a:t>
            </a:r>
          </a:p>
        </p:txBody>
      </p:sp>
    </p:spTree>
    <p:extLst>
      <p:ext uri="{BB962C8B-B14F-4D97-AF65-F5344CB8AC3E}">
        <p14:creationId xmlns:p14="http://schemas.microsoft.com/office/powerpoint/2010/main" val="4054604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 CuadroTexto"/>
          <p:cNvSpPr txBox="1"/>
          <p:nvPr/>
        </p:nvSpPr>
        <p:spPr>
          <a:xfrm>
            <a:off x="4909490" y="2364462"/>
            <a:ext cx="3800929" cy="4324261"/>
          </a:xfrm>
          <a:prstGeom prst="rect">
            <a:avLst/>
          </a:prstGeom>
          <a:noFill/>
        </p:spPr>
        <p:txBody>
          <a:bodyPr wrap="square" rtlCol="0">
            <a:spAutoFit/>
          </a:bodyPr>
          <a:lstStyle/>
          <a:p>
            <a:r>
              <a:rPr lang="es-CO" sz="1100" b="1" dirty="0">
                <a:solidFill>
                  <a:schemeClr val="tx1">
                    <a:lumMod val="50000"/>
                    <a:lumOff val="50000"/>
                  </a:schemeClr>
                </a:solidFill>
                <a:latin typeface="Swis721 LtCn BT" panose="020B0406020202030204" pitchFamily="34" charset="0"/>
              </a:rPr>
              <a:t>GENERALIDADES</a:t>
            </a:r>
          </a:p>
          <a:p>
            <a:r>
              <a:rPr lang="es-CO" sz="1100" dirty="0">
                <a:solidFill>
                  <a:schemeClr val="tx1">
                    <a:lumMod val="50000"/>
                    <a:lumOff val="50000"/>
                  </a:schemeClr>
                </a:solidFill>
                <a:latin typeface="Swis721 LtCn BT" panose="020B0406020202030204" pitchFamily="34" charset="0"/>
              </a:rPr>
              <a:t>Estación de transferencia de residuos sólidos urbanos</a:t>
            </a:r>
          </a:p>
          <a:p>
            <a:endParaRPr lang="es-CO" sz="1100" b="1" dirty="0">
              <a:solidFill>
                <a:schemeClr val="tx1">
                  <a:lumMod val="50000"/>
                  <a:lumOff val="50000"/>
                </a:schemeClr>
              </a:solidFill>
              <a:latin typeface="Swis721 LtCn BT" panose="020B0406020202030204" pitchFamily="34" charset="0"/>
            </a:endParaRPr>
          </a:p>
          <a:p>
            <a:endParaRPr lang="es-CO" sz="1100" b="1" dirty="0">
              <a:solidFill>
                <a:schemeClr val="tx1">
                  <a:lumMod val="50000"/>
                  <a:lumOff val="50000"/>
                </a:schemeClr>
              </a:solidFill>
              <a:latin typeface="Swis721 LtCn BT" panose="020B0406020202030204" pitchFamily="34" charset="0"/>
            </a:endParaRP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Sistema de descarga directa </a:t>
            </a: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Sistema Tolvas (Modulo de descarga 5 Tolvas con 3 contenedores x 5 espacios c/u))</a:t>
            </a: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2000 ton/día</a:t>
            </a:r>
          </a:p>
          <a:p>
            <a:pPr marL="171450" indent="-171450">
              <a:buFont typeface="Arial" charset="0"/>
              <a:buChar char="•"/>
            </a:pPr>
            <a:endParaRPr lang="es-CO" sz="1100" dirty="0">
              <a:solidFill>
                <a:schemeClr val="tx1">
                  <a:lumMod val="50000"/>
                  <a:lumOff val="50000"/>
                </a:schemeClr>
              </a:solidFill>
              <a:latin typeface="Swis721 LtCn BT" panose="020B0406020202030204" pitchFamily="34" charset="0"/>
            </a:endParaRPr>
          </a:p>
          <a:p>
            <a:pPr marL="171450" indent="-171450">
              <a:buFont typeface="Arial" charset="0"/>
              <a:buChar char="•"/>
            </a:pPr>
            <a:r>
              <a:rPr lang="es-CO" sz="1100" b="1" dirty="0">
                <a:solidFill>
                  <a:schemeClr val="tx1">
                    <a:lumMod val="50000"/>
                    <a:lumOff val="50000"/>
                  </a:schemeClr>
                </a:solidFill>
                <a:latin typeface="Swis721 LtCn BT" panose="020B0406020202030204" pitchFamily="34" charset="0"/>
              </a:rPr>
              <a:t>Capacidad para 41 </a:t>
            </a:r>
            <a:r>
              <a:rPr lang="es-CO" sz="1100" dirty="0">
                <a:solidFill>
                  <a:schemeClr val="tx1">
                    <a:lumMod val="50000"/>
                    <a:lumOff val="50000"/>
                  </a:schemeClr>
                </a:solidFill>
                <a:latin typeface="Swis721 LtCn BT" panose="020B0406020202030204" pitchFamily="34" charset="0"/>
              </a:rPr>
              <a:t>camiones recolectores </a:t>
            </a:r>
          </a:p>
          <a:p>
            <a:r>
              <a:rPr lang="es-CO" sz="1100" dirty="0">
                <a:solidFill>
                  <a:schemeClr val="tx1">
                    <a:lumMod val="50000"/>
                    <a:lumOff val="50000"/>
                  </a:schemeClr>
                </a:solidFill>
                <a:latin typeface="Swis721 LtCn BT" panose="020B0406020202030204" pitchFamily="34" charset="0"/>
              </a:rPr>
              <a:t>     (36 espera / 5 descargando)</a:t>
            </a:r>
          </a:p>
          <a:p>
            <a:pPr marL="171450" indent="-171450">
              <a:buFont typeface="Arial" charset="0"/>
              <a:buChar char="•"/>
            </a:pPr>
            <a:r>
              <a:rPr lang="es-CO" sz="1100" b="1" dirty="0">
                <a:solidFill>
                  <a:schemeClr val="tx1">
                    <a:lumMod val="50000"/>
                    <a:lumOff val="50000"/>
                  </a:schemeClr>
                </a:solidFill>
                <a:latin typeface="Swis721 LtCn BT" panose="020B0406020202030204" pitchFamily="34" charset="0"/>
              </a:rPr>
              <a:t>18</a:t>
            </a:r>
            <a:r>
              <a:rPr lang="es-CO" sz="1100" dirty="0">
                <a:solidFill>
                  <a:schemeClr val="tx1">
                    <a:lumMod val="50000"/>
                    <a:lumOff val="50000"/>
                  </a:schemeClr>
                </a:solidFill>
                <a:latin typeface="Swis721 LtCn BT" panose="020B0406020202030204" pitchFamily="34" charset="0"/>
              </a:rPr>
              <a:t> </a:t>
            </a:r>
            <a:r>
              <a:rPr lang="es-CO" sz="1100" dirty="0" err="1">
                <a:solidFill>
                  <a:schemeClr val="tx1">
                    <a:lumMod val="50000"/>
                    <a:lumOff val="50000"/>
                  </a:schemeClr>
                </a:solidFill>
                <a:latin typeface="Swis721 LtCn BT" panose="020B0406020202030204" pitchFamily="34" charset="0"/>
              </a:rPr>
              <a:t>tractocamiones</a:t>
            </a:r>
            <a:r>
              <a:rPr lang="es-CO" sz="1100" dirty="0">
                <a:solidFill>
                  <a:schemeClr val="tx1">
                    <a:lumMod val="50000"/>
                    <a:lumOff val="50000"/>
                  </a:schemeClr>
                </a:solidFill>
                <a:latin typeface="Swis721 LtCn BT" panose="020B0406020202030204" pitchFamily="34" charset="0"/>
              </a:rPr>
              <a:t> </a:t>
            </a:r>
          </a:p>
          <a:p>
            <a:r>
              <a:rPr lang="es-CO" sz="1100" dirty="0">
                <a:solidFill>
                  <a:schemeClr val="tx1">
                    <a:lumMod val="50000"/>
                    <a:lumOff val="50000"/>
                  </a:schemeClr>
                </a:solidFill>
                <a:latin typeface="Swis721 LtCn BT" panose="020B0406020202030204" pitchFamily="34" charset="0"/>
              </a:rPr>
              <a:t>     (14  espera / 4 cargando)</a:t>
            </a:r>
          </a:p>
          <a:p>
            <a:pPr marL="171450" indent="-171450">
              <a:buFont typeface="Arial" panose="020B0604020202020204" pitchFamily="34" charset="0"/>
              <a:buChar char="•"/>
            </a:pPr>
            <a:r>
              <a:rPr lang="es-CO" sz="1100" b="1" dirty="0">
                <a:solidFill>
                  <a:schemeClr val="tx1">
                    <a:lumMod val="50000"/>
                    <a:lumOff val="50000"/>
                  </a:schemeClr>
                </a:solidFill>
                <a:latin typeface="Swis721 LtCn BT" panose="020B0406020202030204" pitchFamily="34" charset="0"/>
              </a:rPr>
              <a:t>35</a:t>
            </a:r>
            <a:r>
              <a:rPr lang="es-CO" sz="1100" dirty="0">
                <a:solidFill>
                  <a:schemeClr val="tx1">
                    <a:lumMod val="50000"/>
                    <a:lumOff val="50000"/>
                  </a:schemeClr>
                </a:solidFill>
                <a:latin typeface="Swis721 LtCn BT" panose="020B0406020202030204" pitchFamily="34" charset="0"/>
              </a:rPr>
              <a:t> contenedores (</a:t>
            </a:r>
            <a:r>
              <a:rPr lang="es-CO" sz="1100" dirty="0" err="1">
                <a:solidFill>
                  <a:schemeClr val="tx1">
                    <a:lumMod val="50000"/>
                    <a:lumOff val="50000"/>
                  </a:schemeClr>
                </a:solidFill>
                <a:latin typeface="Swis721 LtCn BT" panose="020B0406020202030204" pitchFamily="34" charset="0"/>
              </a:rPr>
              <a:t>aprox</a:t>
            </a:r>
            <a:r>
              <a:rPr lang="es-CO" sz="1100" dirty="0">
                <a:solidFill>
                  <a:schemeClr val="tx1">
                    <a:lumMod val="50000"/>
                    <a:lumOff val="50000"/>
                  </a:schemeClr>
                </a:solidFill>
                <a:latin typeface="Swis721 LtCn BT" panose="020B0406020202030204" pitchFamily="34" charset="0"/>
              </a:rPr>
              <a:t>)</a:t>
            </a:r>
          </a:p>
          <a:p>
            <a:endParaRPr lang="es-CO" sz="1100" dirty="0">
              <a:solidFill>
                <a:schemeClr val="tx1">
                  <a:lumMod val="50000"/>
                  <a:lumOff val="50000"/>
                </a:schemeClr>
              </a:solidFill>
              <a:latin typeface="Swis721 LtCn BT" panose="020B0406020202030204" pitchFamily="34" charset="0"/>
            </a:endParaRP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1 básculas acceso / 1 báscula salida</a:t>
            </a: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Zona de Lavado </a:t>
            </a:r>
            <a:r>
              <a:rPr lang="es-CO" sz="1100" dirty="0" err="1">
                <a:solidFill>
                  <a:schemeClr val="tx1">
                    <a:lumMod val="50000"/>
                    <a:lumOff val="50000"/>
                  </a:schemeClr>
                </a:solidFill>
                <a:latin typeface="Swis721 LtCn BT" panose="020B0406020202030204" pitchFamily="34" charset="0"/>
              </a:rPr>
              <a:t>ampliroll</a:t>
            </a:r>
            <a:endParaRPr lang="es-CO" sz="1100" dirty="0">
              <a:solidFill>
                <a:schemeClr val="tx1">
                  <a:lumMod val="50000"/>
                  <a:lumOff val="50000"/>
                </a:schemeClr>
              </a:solidFill>
              <a:latin typeface="Swis721 LtCn BT" panose="020B0406020202030204" pitchFamily="34" charset="0"/>
            </a:endParaRP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Tratamiento de escurridos (lixiviados)</a:t>
            </a:r>
          </a:p>
          <a:p>
            <a:endParaRPr lang="es-CO" sz="1100" dirty="0">
              <a:solidFill>
                <a:schemeClr val="tx1">
                  <a:lumMod val="50000"/>
                  <a:lumOff val="50000"/>
                </a:schemeClr>
              </a:solidFill>
              <a:latin typeface="Swis721 LtCn BT" panose="020B0406020202030204" pitchFamily="34" charset="0"/>
            </a:endParaRP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Edificio administrativo</a:t>
            </a: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Aula ambiental</a:t>
            </a: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Parqueadero funcionarios</a:t>
            </a: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Portería</a:t>
            </a:r>
          </a:p>
          <a:p>
            <a:pPr marL="171450" indent="-171450">
              <a:buFont typeface="Arial" charset="0"/>
              <a:buChar char="•"/>
            </a:pPr>
            <a:endParaRPr lang="es-CO" sz="1100" dirty="0">
              <a:solidFill>
                <a:schemeClr val="tx1">
                  <a:lumMod val="50000"/>
                  <a:lumOff val="50000"/>
                </a:schemeClr>
              </a:solidFill>
              <a:latin typeface="Swis721 LtCn BT" panose="020B0406020202030204" pitchFamily="34" charset="0"/>
            </a:endParaRPr>
          </a:p>
          <a:p>
            <a:pPr marL="171450" indent="-171450">
              <a:buFont typeface="Arial" charset="0"/>
              <a:buChar char="•"/>
            </a:pPr>
            <a:r>
              <a:rPr lang="es-CO" sz="1100" dirty="0">
                <a:solidFill>
                  <a:schemeClr val="tx1">
                    <a:lumMod val="50000"/>
                    <a:lumOff val="50000"/>
                  </a:schemeClr>
                </a:solidFill>
                <a:latin typeface="Swis721 LtCn BT" panose="020B0406020202030204" pitchFamily="34" charset="0"/>
              </a:rPr>
              <a:t>Conexión férrea (Futuro)</a:t>
            </a:r>
          </a:p>
        </p:txBody>
      </p:sp>
    </p:spTree>
    <p:extLst>
      <p:ext uri="{BB962C8B-B14F-4D97-AF65-F5344CB8AC3E}">
        <p14:creationId xmlns:p14="http://schemas.microsoft.com/office/powerpoint/2010/main" val="355547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0"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LOCALIZACION</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73593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PREEXISTENCIAS-LOTE</a:t>
            </a:r>
            <a:endParaRPr lang="es-CO" sz="1100" b="1" dirty="0">
              <a:solidFill>
                <a:schemeClr val="tx1">
                  <a:lumMod val="50000"/>
                  <a:lumOff val="50000"/>
                </a:schemeClr>
              </a:solidFill>
              <a:latin typeface="Century Gothic" panose="020B0502020202020204" pitchFamily="34" charset="0"/>
            </a:endParaRPr>
          </a:p>
        </p:txBody>
      </p:sp>
      <p:sp>
        <p:nvSpPr>
          <p:cNvPr id="15" name="11 CuadroTexto"/>
          <p:cNvSpPr txBox="1"/>
          <p:nvPr/>
        </p:nvSpPr>
        <p:spPr>
          <a:xfrm>
            <a:off x="2694562" y="139890"/>
            <a:ext cx="2296538" cy="3693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COMUNA 5 CASTILLA</a:t>
            </a:r>
          </a:p>
          <a:p>
            <a:r>
              <a:rPr lang="es-ES" sz="900" dirty="0">
                <a:solidFill>
                  <a:schemeClr val="tx1">
                    <a:lumMod val="50000"/>
                    <a:lumOff val="50000"/>
                  </a:schemeClr>
                </a:solidFill>
                <a:latin typeface="Century Gothic" panose="020B0502020202020204" pitchFamily="34" charset="0"/>
              </a:rPr>
              <a:t>POLIGONO: </a:t>
            </a:r>
            <a:r>
              <a:rPr lang="es-CO" sz="900" dirty="0">
                <a:solidFill>
                  <a:schemeClr val="tx1">
                    <a:lumMod val="50000"/>
                    <a:lumOff val="50000"/>
                  </a:schemeClr>
                </a:solidFill>
                <a:latin typeface="Century Gothic" panose="020B0502020202020204" pitchFamily="34" charset="0"/>
              </a:rPr>
              <a:t>Z2_API_56</a:t>
            </a:r>
          </a:p>
        </p:txBody>
      </p:sp>
    </p:spTree>
    <p:extLst>
      <p:ext uri="{BB962C8B-B14F-4D97-AF65-F5344CB8AC3E}">
        <p14:creationId xmlns:p14="http://schemas.microsoft.com/office/powerpoint/2010/main" val="600765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PREEXISTENCIAS-TOPOGRAFIA</a:t>
            </a:r>
            <a:endParaRPr lang="es-CO" sz="1100" b="1" dirty="0">
              <a:solidFill>
                <a:schemeClr val="tx1">
                  <a:lumMod val="50000"/>
                  <a:lumOff val="50000"/>
                </a:schemeClr>
              </a:solidFill>
              <a:latin typeface="Century Gothic" panose="020B0502020202020204" pitchFamily="34" charset="0"/>
            </a:endParaRPr>
          </a:p>
        </p:txBody>
      </p:sp>
      <p:sp>
        <p:nvSpPr>
          <p:cNvPr id="15" name="11 CuadroTexto"/>
          <p:cNvSpPr txBox="1"/>
          <p:nvPr/>
        </p:nvSpPr>
        <p:spPr>
          <a:xfrm>
            <a:off x="2694562" y="139890"/>
            <a:ext cx="1877438" cy="6463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ANCHO: 92 a 182</a:t>
            </a:r>
          </a:p>
          <a:p>
            <a:r>
              <a:rPr lang="es-ES" sz="900" dirty="0">
                <a:solidFill>
                  <a:schemeClr val="tx1">
                    <a:lumMod val="50000"/>
                    <a:lumOff val="50000"/>
                  </a:schemeClr>
                </a:solidFill>
                <a:latin typeface="Century Gothic" panose="020B0502020202020204" pitchFamily="34" charset="0"/>
              </a:rPr>
              <a:t>LARGO: 91 a 185</a:t>
            </a:r>
          </a:p>
          <a:p>
            <a:r>
              <a:rPr lang="es-ES" sz="900" dirty="0">
                <a:solidFill>
                  <a:schemeClr val="tx1">
                    <a:lumMod val="50000"/>
                    <a:lumOff val="50000"/>
                  </a:schemeClr>
                </a:solidFill>
                <a:latin typeface="Century Gothic" panose="020B0502020202020204" pitchFamily="34" charset="0"/>
              </a:rPr>
              <a:t>DESNIVEL: 7m</a:t>
            </a:r>
          </a:p>
          <a:p>
            <a:r>
              <a:rPr lang="es-ES" sz="900" dirty="0">
                <a:solidFill>
                  <a:schemeClr val="tx1">
                    <a:lumMod val="50000"/>
                    <a:lumOff val="50000"/>
                  </a:schemeClr>
                </a:solidFill>
                <a:latin typeface="Century Gothic" panose="020B0502020202020204" pitchFamily="34" charset="0"/>
              </a:rPr>
              <a:t>COTA: 1454 a 1461</a:t>
            </a:r>
            <a:endParaRPr lang="es-CO" sz="900"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1092193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0"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CENTRALIDADES</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774438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PREEXISTENCIAS-MOVILIDAD</a:t>
            </a:r>
            <a:endParaRPr lang="es-CO" sz="1100" b="1" dirty="0">
              <a:solidFill>
                <a:schemeClr val="tx1">
                  <a:lumMod val="50000"/>
                  <a:lumOff val="50000"/>
                </a:schemeClr>
              </a:solidFill>
              <a:latin typeface="Century Gothic" panose="020B0502020202020204" pitchFamily="34" charset="0"/>
            </a:endParaRPr>
          </a:p>
        </p:txBody>
      </p:sp>
      <p:sp>
        <p:nvSpPr>
          <p:cNvPr id="15" name="11 CuadroTexto"/>
          <p:cNvSpPr txBox="1"/>
          <p:nvPr/>
        </p:nvSpPr>
        <p:spPr>
          <a:xfrm>
            <a:off x="2694562" y="188658"/>
            <a:ext cx="2433698" cy="3693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FLUJO VEHICULAR (</a:t>
            </a:r>
            <a:r>
              <a:rPr lang="es-ES" sz="900" b="1" dirty="0">
                <a:solidFill>
                  <a:srgbClr val="FF0000"/>
                </a:solidFill>
                <a:latin typeface="Century Gothic" panose="020B0502020202020204" pitchFamily="34" charset="0"/>
              </a:rPr>
              <a:t>ALTO,</a:t>
            </a:r>
            <a:r>
              <a:rPr lang="es-ES" sz="900" b="1" dirty="0">
                <a:solidFill>
                  <a:schemeClr val="tx1">
                    <a:lumMod val="50000"/>
                    <a:lumOff val="50000"/>
                  </a:schemeClr>
                </a:solidFill>
                <a:latin typeface="Century Gothic" panose="020B0502020202020204" pitchFamily="34" charset="0"/>
              </a:rPr>
              <a:t> </a:t>
            </a:r>
            <a:r>
              <a:rPr lang="es-ES" sz="900" b="1" dirty="0">
                <a:solidFill>
                  <a:schemeClr val="accent2">
                    <a:lumMod val="60000"/>
                    <a:lumOff val="40000"/>
                  </a:schemeClr>
                </a:solidFill>
                <a:latin typeface="Century Gothic" panose="020B0502020202020204" pitchFamily="34" charset="0"/>
              </a:rPr>
              <a:t>MEDIO,</a:t>
            </a:r>
            <a:r>
              <a:rPr lang="es-ES" sz="900" b="1" dirty="0">
                <a:solidFill>
                  <a:schemeClr val="tx1">
                    <a:lumMod val="50000"/>
                    <a:lumOff val="50000"/>
                  </a:schemeClr>
                </a:solidFill>
                <a:latin typeface="Century Gothic" panose="020B0502020202020204" pitchFamily="34" charset="0"/>
              </a:rPr>
              <a:t> </a:t>
            </a:r>
            <a:r>
              <a:rPr lang="es-ES" sz="900" b="1" dirty="0">
                <a:solidFill>
                  <a:schemeClr val="accent4">
                    <a:lumMod val="60000"/>
                    <a:lumOff val="40000"/>
                  </a:schemeClr>
                </a:solidFill>
                <a:latin typeface="Century Gothic" panose="020B0502020202020204" pitchFamily="34" charset="0"/>
              </a:rPr>
              <a:t>BAJO</a:t>
            </a:r>
            <a:r>
              <a:rPr lang="es-ES" sz="900" dirty="0">
                <a:solidFill>
                  <a:schemeClr val="tx1">
                    <a:lumMod val="50000"/>
                    <a:lumOff val="50000"/>
                  </a:schemeClr>
                </a:solidFill>
                <a:latin typeface="Century Gothic" panose="020B0502020202020204" pitchFamily="34" charset="0"/>
              </a:rPr>
              <a:t>)</a:t>
            </a:r>
          </a:p>
          <a:p>
            <a:r>
              <a:rPr lang="es-ES" sz="900" dirty="0">
                <a:solidFill>
                  <a:schemeClr val="tx1">
                    <a:lumMod val="50000"/>
                    <a:lumOff val="50000"/>
                  </a:schemeClr>
                </a:solidFill>
                <a:latin typeface="Century Gothic" panose="020B0502020202020204" pitchFamily="34" charset="0"/>
              </a:rPr>
              <a:t>AUTOPISTA NORTE-ALTO FLUJO</a:t>
            </a:r>
          </a:p>
        </p:txBody>
      </p:sp>
    </p:spTree>
    <p:extLst>
      <p:ext uri="{BB962C8B-B14F-4D97-AF65-F5344CB8AC3E}">
        <p14:creationId xmlns:p14="http://schemas.microsoft.com/office/powerpoint/2010/main" val="1617231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0"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SIST. DE TRANSPORTE MASIVO</a:t>
            </a:r>
            <a:endParaRPr lang="es-CO" sz="1100" b="1" dirty="0">
              <a:solidFill>
                <a:schemeClr val="tx1">
                  <a:lumMod val="50000"/>
                  <a:lumOff val="50000"/>
                </a:schemeClr>
              </a:solidFill>
              <a:latin typeface="Century Gothic" panose="020B0502020202020204" pitchFamily="34" charset="0"/>
            </a:endParaRPr>
          </a:p>
        </p:txBody>
      </p:sp>
      <p:sp>
        <p:nvSpPr>
          <p:cNvPr id="14" name="11 CuadroTexto"/>
          <p:cNvSpPr txBox="1"/>
          <p:nvPr/>
        </p:nvSpPr>
        <p:spPr>
          <a:xfrm>
            <a:off x="2694562" y="188658"/>
            <a:ext cx="2433698" cy="3693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rgbClr val="B68996"/>
                </a:solidFill>
                <a:latin typeface="Century Gothic" panose="020B0502020202020204" pitchFamily="34" charset="0"/>
              </a:rPr>
              <a:t>TRANVIA</a:t>
            </a:r>
          </a:p>
          <a:p>
            <a:r>
              <a:rPr lang="es-ES" sz="900" dirty="0">
                <a:solidFill>
                  <a:srgbClr val="56A231"/>
                </a:solidFill>
                <a:latin typeface="Century Gothic" panose="020B0502020202020204" pitchFamily="34" charset="0"/>
              </a:rPr>
              <a:t>TREN DE CERCANIAS</a:t>
            </a:r>
          </a:p>
        </p:txBody>
      </p:sp>
    </p:spTree>
    <p:extLst>
      <p:ext uri="{BB962C8B-B14F-4D97-AF65-F5344CB8AC3E}">
        <p14:creationId xmlns:p14="http://schemas.microsoft.com/office/powerpoint/2010/main" val="3047469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PREEXISTENCIAS-VEGETACION</a:t>
            </a:r>
            <a:endParaRPr lang="es-CO" sz="1100" b="1" dirty="0">
              <a:solidFill>
                <a:schemeClr val="tx1">
                  <a:lumMod val="50000"/>
                  <a:lumOff val="50000"/>
                </a:schemeClr>
              </a:solidFill>
              <a:latin typeface="Century Gothic" panose="020B0502020202020204" pitchFamily="34" charset="0"/>
            </a:endParaRPr>
          </a:p>
        </p:txBody>
      </p:sp>
      <p:sp>
        <p:nvSpPr>
          <p:cNvPr id="15" name="11 CuadroTexto"/>
          <p:cNvSpPr txBox="1"/>
          <p:nvPr/>
        </p:nvSpPr>
        <p:spPr>
          <a:xfrm>
            <a:off x="2694562" y="188658"/>
            <a:ext cx="2319398" cy="3693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CORREDORES ECOLOGICOS</a:t>
            </a:r>
          </a:p>
          <a:p>
            <a:r>
              <a:rPr lang="es-ES" sz="900" dirty="0">
                <a:solidFill>
                  <a:schemeClr val="tx1">
                    <a:lumMod val="50000"/>
                    <a:lumOff val="50000"/>
                  </a:schemeClr>
                </a:solidFill>
                <a:latin typeface="Century Gothic" panose="020B0502020202020204" pitchFamily="34" charset="0"/>
              </a:rPr>
              <a:t>ESPECIES </a:t>
            </a:r>
            <a:r>
              <a:rPr lang="es-ES" sz="900" b="1" dirty="0">
                <a:solidFill>
                  <a:schemeClr val="accent6">
                    <a:lumMod val="75000"/>
                  </a:schemeClr>
                </a:solidFill>
                <a:latin typeface="Century Gothic" panose="020B0502020202020204" pitchFamily="34" charset="0"/>
              </a:rPr>
              <a:t>MAYORES </a:t>
            </a:r>
            <a:r>
              <a:rPr lang="es-ES" sz="900" dirty="0">
                <a:solidFill>
                  <a:schemeClr val="accent6">
                    <a:lumMod val="75000"/>
                  </a:schemeClr>
                </a:solidFill>
                <a:latin typeface="Century Gothic" panose="020B0502020202020204" pitchFamily="34" charset="0"/>
              </a:rPr>
              <a:t>Y</a:t>
            </a:r>
            <a:r>
              <a:rPr lang="es-ES" sz="900" b="1" dirty="0">
                <a:solidFill>
                  <a:schemeClr val="accent6">
                    <a:lumMod val="75000"/>
                  </a:schemeClr>
                </a:solidFill>
                <a:latin typeface="Century Gothic" panose="020B0502020202020204" pitchFamily="34" charset="0"/>
              </a:rPr>
              <a:t> </a:t>
            </a:r>
            <a:r>
              <a:rPr lang="es-ES" sz="900" b="1" dirty="0">
                <a:solidFill>
                  <a:schemeClr val="accent6">
                    <a:lumMod val="60000"/>
                    <a:lumOff val="40000"/>
                  </a:schemeClr>
                </a:solidFill>
                <a:latin typeface="Century Gothic" panose="020B0502020202020204" pitchFamily="34" charset="0"/>
              </a:rPr>
              <a:t>MENORES</a:t>
            </a:r>
            <a:endParaRPr lang="es-CO" sz="900" b="1" dirty="0">
              <a:solidFill>
                <a:schemeClr val="accent6">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59869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PREEXISTENCIAS-USOS DEL SUELO</a:t>
            </a:r>
            <a:endParaRPr lang="es-CO" sz="1100" b="1" dirty="0">
              <a:solidFill>
                <a:schemeClr val="tx1">
                  <a:lumMod val="50000"/>
                  <a:lumOff val="50000"/>
                </a:schemeClr>
              </a:solidFill>
              <a:latin typeface="Century Gothic" panose="020B0502020202020204" pitchFamily="34" charset="0"/>
            </a:endParaRPr>
          </a:p>
        </p:txBody>
      </p:sp>
      <p:sp>
        <p:nvSpPr>
          <p:cNvPr id="15" name="11 CuadroTexto"/>
          <p:cNvSpPr txBox="1"/>
          <p:nvPr/>
        </p:nvSpPr>
        <p:spPr>
          <a:xfrm>
            <a:off x="2694561" y="139890"/>
            <a:ext cx="3066159" cy="6463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numCol="2" rtlCol="0">
            <a:spAutoFit/>
          </a:bodyPr>
          <a:lstStyle/>
          <a:p>
            <a:r>
              <a:rPr lang="es-ES" sz="900" b="1" dirty="0">
                <a:solidFill>
                  <a:srgbClr val="CFA783"/>
                </a:solidFill>
                <a:latin typeface="Century Gothic" panose="020B0502020202020204" pitchFamily="34" charset="0"/>
              </a:rPr>
              <a:t>VIVIENDA</a:t>
            </a:r>
          </a:p>
          <a:p>
            <a:r>
              <a:rPr lang="es-ES" sz="900" b="1" dirty="0">
                <a:solidFill>
                  <a:srgbClr val="8B4760"/>
                </a:solidFill>
                <a:latin typeface="Century Gothic" panose="020B0502020202020204" pitchFamily="34" charset="0"/>
              </a:rPr>
              <a:t>INFRAESTRUCTURA</a:t>
            </a:r>
          </a:p>
          <a:p>
            <a:r>
              <a:rPr lang="es-ES" sz="900" b="1" dirty="0">
                <a:solidFill>
                  <a:srgbClr val="696584"/>
                </a:solidFill>
                <a:latin typeface="Century Gothic" panose="020B0502020202020204" pitchFamily="34" charset="0"/>
              </a:rPr>
              <a:t>INDUSTRIA-COMERCIO</a:t>
            </a:r>
          </a:p>
          <a:p>
            <a:r>
              <a:rPr lang="es-ES" sz="900" b="1" dirty="0">
                <a:solidFill>
                  <a:srgbClr val="BF8788"/>
                </a:solidFill>
                <a:latin typeface="Century Gothic" panose="020B0502020202020204" pitchFamily="34" charset="0"/>
              </a:rPr>
              <a:t>INSTITUCIONAL</a:t>
            </a:r>
          </a:p>
          <a:p>
            <a:r>
              <a:rPr lang="es-ES" sz="900" b="1" dirty="0">
                <a:solidFill>
                  <a:srgbClr val="749F90"/>
                </a:solidFill>
                <a:latin typeface="Century Gothic" panose="020B0502020202020204" pitchFamily="34" charset="0"/>
              </a:rPr>
              <a:t>EDUCACION</a:t>
            </a:r>
          </a:p>
          <a:p>
            <a:r>
              <a:rPr lang="es-ES" sz="900" b="1" dirty="0">
                <a:solidFill>
                  <a:srgbClr val="93738F"/>
                </a:solidFill>
                <a:latin typeface="Century Gothic" panose="020B0502020202020204" pitchFamily="34" charset="0"/>
              </a:rPr>
              <a:t>RELIGIOSO</a:t>
            </a:r>
          </a:p>
          <a:p>
            <a:r>
              <a:rPr lang="es-ES" sz="900" b="1" dirty="0">
                <a:solidFill>
                  <a:srgbClr val="BA9798"/>
                </a:solidFill>
                <a:latin typeface="Century Gothic" panose="020B0502020202020204" pitchFamily="34" charset="0"/>
              </a:rPr>
              <a:t>RECREACION Y DEPORTE</a:t>
            </a:r>
            <a:endParaRPr lang="es-CO" sz="900" b="1" dirty="0">
              <a:solidFill>
                <a:srgbClr val="BA9798"/>
              </a:solidFill>
              <a:latin typeface="Century Gothic" panose="020B0502020202020204" pitchFamily="34" charset="0"/>
            </a:endParaRPr>
          </a:p>
        </p:txBody>
      </p:sp>
    </p:spTree>
    <p:extLst>
      <p:ext uri="{BB962C8B-B14F-4D97-AF65-F5344CB8AC3E}">
        <p14:creationId xmlns:p14="http://schemas.microsoft.com/office/powerpoint/2010/main" val="2917903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7418" r="9285"/>
          <a:stretch/>
        </p:blipFill>
        <p:spPr>
          <a:xfrm rot="5400000">
            <a:off x="1311621" y="-471712"/>
            <a:ext cx="3508411" cy="5961305"/>
          </a:xfrm>
          <a:prstGeom prst="rect">
            <a:avLst/>
          </a:prstGeom>
        </p:spPr>
      </p:pic>
      <p:sp>
        <p:nvSpPr>
          <p:cNvPr id="4" name="Rectángulo 3"/>
          <p:cNvSpPr/>
          <p:nvPr/>
        </p:nvSpPr>
        <p:spPr>
          <a:xfrm>
            <a:off x="85173" y="4818541"/>
            <a:ext cx="8827441" cy="1384995"/>
          </a:xfrm>
          <a:prstGeom prst="rect">
            <a:avLst/>
          </a:prstGeom>
        </p:spPr>
        <p:txBody>
          <a:bodyPr wrap="square">
            <a:spAutoFit/>
          </a:bodyPr>
          <a:lstStyle/>
          <a:p>
            <a:r>
              <a:rPr lang="es-CO" sz="1400" dirty="0">
                <a:latin typeface="Swis721 LtCn BT" panose="020B0406020202030204" pitchFamily="34" charset="0"/>
              </a:rPr>
              <a:t>Área de intervención 2 cumple con las acciones urbanísticas relacionadas con la construcción de:</a:t>
            </a:r>
          </a:p>
          <a:p>
            <a:r>
              <a:rPr lang="es-CO" sz="1400" dirty="0">
                <a:latin typeface="Swis721 LtCn BT" panose="020B0406020202030204" pitchFamily="34" charset="0"/>
              </a:rPr>
              <a:t>“Infraestructura de Prevención y atención de desastres o Institucional de carácter zonal y/o municipal.”</a:t>
            </a:r>
          </a:p>
          <a:p>
            <a:pPr marL="171450" indent="-171450">
              <a:buFont typeface="Arial" panose="020B0604020202020204" pitchFamily="34" charset="0"/>
              <a:buChar char="•"/>
            </a:pPr>
            <a:r>
              <a:rPr lang="es-CO" sz="1400" dirty="0">
                <a:latin typeface="Swis721 LtCn BT" panose="020B0406020202030204" pitchFamily="34" charset="0"/>
              </a:rPr>
              <a:t>Integración de predios que conformen esta área en 1 solo globo de terreno.</a:t>
            </a:r>
          </a:p>
          <a:p>
            <a:pPr marL="171450" indent="-171450">
              <a:buFont typeface="Arial" panose="020B0604020202020204" pitchFamily="34" charset="0"/>
              <a:buChar char="•"/>
            </a:pPr>
            <a:r>
              <a:rPr lang="es-CO" sz="1400" dirty="0">
                <a:latin typeface="Swis721 LtCn BT" panose="020B0406020202030204" pitchFamily="34" charset="0"/>
              </a:rPr>
              <a:t>Modificación del alineamiento de la Carrera 64b entre la Carrera 64ª y la Calle 75b, permitir la integración de los predios Centro de Diagnóstico de la Secretaria de Tránsito y la estación de Bomberos.</a:t>
            </a:r>
          </a:p>
          <a:p>
            <a:pPr marL="171450" indent="-171450">
              <a:buFont typeface="Arial" panose="020B0604020202020204" pitchFamily="34" charset="0"/>
              <a:buChar char="•"/>
            </a:pPr>
            <a:r>
              <a:rPr lang="es-CO" sz="1400" dirty="0">
                <a:latin typeface="Swis721 LtCn BT" panose="020B0406020202030204" pitchFamily="34" charset="0"/>
              </a:rPr>
              <a:t>Reserva de la faja y construcción del corredor del Sistema de Transporte Masivo / TRANVÍA</a:t>
            </a:r>
          </a:p>
        </p:txBody>
      </p:sp>
      <p:pic>
        <p:nvPicPr>
          <p:cNvPr id="5" name="Imagen 4"/>
          <p:cNvPicPr>
            <a:picLocks noChangeAspect="1"/>
          </p:cNvPicPr>
          <p:nvPr/>
        </p:nvPicPr>
        <p:blipFill rotWithShape="1">
          <a:blip r:embed="rId3"/>
          <a:srcRect l="43756" t="52239" r="34948" b="15139"/>
          <a:stretch/>
        </p:blipFill>
        <p:spPr>
          <a:xfrm rot="5400000">
            <a:off x="5803778" y="997432"/>
            <a:ext cx="3508411" cy="3023017"/>
          </a:xfrm>
          <a:prstGeom prst="rect">
            <a:avLst/>
          </a:prstGeom>
        </p:spPr>
      </p:pic>
      <p:sp>
        <p:nvSpPr>
          <p:cNvPr id="10" name="Marcador de contenido 4"/>
          <p:cNvSpPr txBox="1">
            <a:spLocks/>
          </p:cNvSpPr>
          <p:nvPr/>
        </p:nvSpPr>
        <p:spPr>
          <a:xfrm>
            <a:off x="0" y="44092"/>
            <a:ext cx="7886700" cy="3498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CO" sz="1600" dirty="0">
                <a:latin typeface="Swis721 LtCn BT" panose="020B0406020202030204" pitchFamily="34" charset="0"/>
              </a:rPr>
              <a:t>1. API Macro proyecto - Río Norte </a:t>
            </a:r>
            <a:r>
              <a:rPr lang="it-IT" sz="1600" dirty="0">
                <a:latin typeface="Swis721 LtCn BT" panose="020B0406020202030204" pitchFamily="34" charset="0"/>
              </a:rPr>
              <a:t>Z2_API_56 </a:t>
            </a:r>
          </a:p>
          <a:p>
            <a:r>
              <a:rPr lang="es-CO" sz="1600" dirty="0">
                <a:latin typeface="Swis721 LtCn BT" panose="020B0406020202030204" pitchFamily="34" charset="0"/>
              </a:rPr>
              <a:t> </a:t>
            </a:r>
          </a:p>
        </p:txBody>
      </p:sp>
      <p:grpSp>
        <p:nvGrpSpPr>
          <p:cNvPr id="17" name="Grupo 16"/>
          <p:cNvGrpSpPr/>
          <p:nvPr/>
        </p:nvGrpSpPr>
        <p:grpSpPr>
          <a:xfrm>
            <a:off x="5526593" y="6464065"/>
            <a:ext cx="3542899" cy="629618"/>
            <a:chOff x="4123933" y="205374"/>
            <a:chExt cx="3542899" cy="629618"/>
          </a:xfrm>
        </p:grpSpPr>
        <p:sp>
          <p:nvSpPr>
            <p:cNvPr id="18" name="11 CuadroTexto"/>
            <p:cNvSpPr txBox="1"/>
            <p:nvPr/>
          </p:nvSpPr>
          <p:spPr>
            <a:xfrm>
              <a:off x="4123933" y="219439"/>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pic>
          <p:nvPicPr>
            <p:cNvPr id="19" name="Imagen 18" descr="epm.png"/>
            <p:cNvPicPr>
              <a:picLocks noChangeAspect="1"/>
            </p:cNvPicPr>
            <p:nvPr/>
          </p:nvPicPr>
          <p:blipFill>
            <a:blip r:embed="rId4"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88757" y="205374"/>
              <a:ext cx="678075" cy="323539"/>
            </a:xfrm>
            <a:prstGeom prst="rect">
              <a:avLst/>
            </a:prstGeom>
          </p:spPr>
        </p:pic>
      </p:grpSp>
    </p:spTree>
    <p:extLst>
      <p:ext uri="{BB962C8B-B14F-4D97-AF65-F5344CB8AC3E}">
        <p14:creationId xmlns:p14="http://schemas.microsoft.com/office/powerpoint/2010/main" val="278974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PREEXISTENCIAS-LOTE</a:t>
            </a:r>
            <a:endParaRPr lang="es-CO" sz="1100" b="1" dirty="0">
              <a:solidFill>
                <a:schemeClr val="tx1">
                  <a:lumMod val="50000"/>
                  <a:lumOff val="50000"/>
                </a:schemeClr>
              </a:solidFill>
              <a:latin typeface="Century Gothic" panose="020B0502020202020204" pitchFamily="34" charset="0"/>
            </a:endParaRPr>
          </a:p>
        </p:txBody>
      </p:sp>
      <p:sp>
        <p:nvSpPr>
          <p:cNvPr id="15" name="11 CuadroTexto"/>
          <p:cNvSpPr txBox="1"/>
          <p:nvPr/>
        </p:nvSpPr>
        <p:spPr>
          <a:xfrm>
            <a:off x="2694562" y="139890"/>
            <a:ext cx="2296538" cy="3693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COMUNA 5 CASTILLA</a:t>
            </a:r>
          </a:p>
          <a:p>
            <a:r>
              <a:rPr lang="es-ES" sz="900" dirty="0">
                <a:solidFill>
                  <a:schemeClr val="tx1">
                    <a:lumMod val="50000"/>
                    <a:lumOff val="50000"/>
                  </a:schemeClr>
                </a:solidFill>
                <a:latin typeface="Century Gothic" panose="020B0502020202020204" pitchFamily="34" charset="0"/>
              </a:rPr>
              <a:t>POLIGONO: </a:t>
            </a:r>
            <a:r>
              <a:rPr lang="es-CO" sz="900" dirty="0">
                <a:solidFill>
                  <a:schemeClr val="tx1">
                    <a:lumMod val="50000"/>
                    <a:lumOff val="50000"/>
                  </a:schemeClr>
                </a:solidFill>
                <a:latin typeface="Century Gothic" panose="020B0502020202020204" pitchFamily="34" charset="0"/>
              </a:rPr>
              <a:t>Z2_API_56</a:t>
            </a:r>
          </a:p>
        </p:txBody>
      </p:sp>
      <p:pic>
        <p:nvPicPr>
          <p:cNvPr id="9" name="Imagen 8"/>
          <p:cNvPicPr/>
          <p:nvPr/>
        </p:nvPicPr>
        <p:blipFill rotWithShape="1">
          <a:blip r:embed="rId2">
            <a:extLst>
              <a:ext uri="{28A0092B-C50C-407E-A947-70E740481C1C}">
                <a14:useLocalDpi xmlns:a14="http://schemas.microsoft.com/office/drawing/2010/main" val="0"/>
              </a:ext>
            </a:extLst>
          </a:blip>
          <a:srcRect l="19042" t="18119" r="23106" b="20366"/>
          <a:stretch/>
        </p:blipFill>
        <p:spPr bwMode="auto">
          <a:xfrm>
            <a:off x="1" y="781708"/>
            <a:ext cx="9143998" cy="6076292"/>
          </a:xfrm>
          <a:prstGeom prst="rect">
            <a:avLst/>
          </a:prstGeom>
          <a:ln>
            <a:noFill/>
          </a:ln>
          <a:extLst>
            <a:ext uri="{53640926-AAD7-44D8-BBD7-CCE9431645EC}">
              <a14:shadowObscured xmlns:a14="http://schemas.microsoft.com/office/drawing/2010/main"/>
            </a:ext>
          </a:extLst>
        </p:spPr>
      </p:pic>
      <p:grpSp>
        <p:nvGrpSpPr>
          <p:cNvPr id="8" name="Grupo 7"/>
          <p:cNvGrpSpPr/>
          <p:nvPr/>
        </p:nvGrpSpPr>
        <p:grpSpPr>
          <a:xfrm>
            <a:off x="4123933" y="213557"/>
            <a:ext cx="4910533" cy="621435"/>
            <a:chOff x="4123933" y="213557"/>
            <a:chExt cx="4910533" cy="621435"/>
          </a:xfrm>
        </p:grpSpPr>
        <p:sp>
          <p:nvSpPr>
            <p:cNvPr id="13" name="11 CuadroTexto"/>
            <p:cNvSpPr txBox="1"/>
            <p:nvPr/>
          </p:nvSpPr>
          <p:spPr>
            <a:xfrm>
              <a:off x="4123933" y="219439"/>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pic>
          <p:nvPicPr>
            <p:cNvPr id="11" name="Imagen 10"/>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66832" y="213557"/>
              <a:ext cx="1367634" cy="294454"/>
            </a:xfrm>
            <a:prstGeom prst="rect">
              <a:avLst/>
            </a:prstGeom>
          </p:spPr>
        </p:pic>
      </p:grpSp>
      <p:pic>
        <p:nvPicPr>
          <p:cNvPr id="16" name="Imagen 15" descr="epm.png"/>
          <p:cNvPicPr>
            <a:picLocks noChangeAspect="1"/>
          </p:cNvPicPr>
          <p:nvPr/>
        </p:nvPicPr>
        <p:blipFill>
          <a:blip r:embed="rId5"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88757" y="205374"/>
            <a:ext cx="678075" cy="323539"/>
          </a:xfrm>
          <a:prstGeom prst="rect">
            <a:avLst/>
          </a:prstGeom>
        </p:spPr>
      </p:pic>
    </p:spTree>
    <p:extLst>
      <p:ext uri="{BB962C8B-B14F-4D97-AF65-F5344CB8AC3E}">
        <p14:creationId xmlns:p14="http://schemas.microsoft.com/office/powerpoint/2010/main" val="191842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4"/>
          <p:cNvSpPr txBox="1">
            <a:spLocks/>
          </p:cNvSpPr>
          <p:nvPr/>
        </p:nvSpPr>
        <p:spPr>
          <a:xfrm>
            <a:off x="0" y="44092"/>
            <a:ext cx="7886700" cy="3498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CO" sz="1600" dirty="0">
                <a:latin typeface="Swis721 LtCn BT" panose="020B0406020202030204" pitchFamily="34" charset="0"/>
              </a:rPr>
              <a:t>1. API Macro proyecto - Río Norte </a:t>
            </a:r>
            <a:r>
              <a:rPr lang="it-IT" sz="1600" dirty="0">
                <a:latin typeface="Swis721 LtCn BT" panose="020B0406020202030204" pitchFamily="34" charset="0"/>
              </a:rPr>
              <a:t>Z2_API_56 </a:t>
            </a:r>
          </a:p>
          <a:p>
            <a:r>
              <a:rPr lang="es-CO" sz="1600" dirty="0">
                <a:latin typeface="Swis721 LtCn BT" panose="020B0406020202030204" pitchFamily="34" charset="0"/>
              </a:rPr>
              <a:t> </a:t>
            </a:r>
          </a:p>
        </p:txBody>
      </p:sp>
      <p:grpSp>
        <p:nvGrpSpPr>
          <p:cNvPr id="17" name="Grupo 16"/>
          <p:cNvGrpSpPr/>
          <p:nvPr/>
        </p:nvGrpSpPr>
        <p:grpSpPr>
          <a:xfrm>
            <a:off x="5526593" y="6464065"/>
            <a:ext cx="3542899" cy="629618"/>
            <a:chOff x="4123933" y="205374"/>
            <a:chExt cx="3542899" cy="629618"/>
          </a:xfrm>
        </p:grpSpPr>
        <p:sp>
          <p:nvSpPr>
            <p:cNvPr id="18" name="11 CuadroTexto"/>
            <p:cNvSpPr txBox="1"/>
            <p:nvPr/>
          </p:nvSpPr>
          <p:spPr>
            <a:xfrm>
              <a:off x="4123933" y="219439"/>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pic>
          <p:nvPicPr>
            <p:cNvPr id="19" name="Imagen 18"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88757" y="205374"/>
              <a:ext cx="678075" cy="323539"/>
            </a:xfrm>
            <a:prstGeom prst="rect">
              <a:avLst/>
            </a:prstGeom>
          </p:spPr>
        </p:pic>
      </p:grpSp>
      <p:grpSp>
        <p:nvGrpSpPr>
          <p:cNvPr id="6" name="5 Grupo"/>
          <p:cNvGrpSpPr/>
          <p:nvPr/>
        </p:nvGrpSpPr>
        <p:grpSpPr>
          <a:xfrm>
            <a:off x="355586" y="3516839"/>
            <a:ext cx="8437275" cy="2974975"/>
            <a:chOff x="2811886" y="3742690"/>
            <a:chExt cx="8437275" cy="2974975"/>
          </a:xfrm>
        </p:grpSpPr>
        <p:pic>
          <p:nvPicPr>
            <p:cNvPr id="9" name="8 Imagen" descr="https://www.medellin.gov.co/mapas/rest/directories/arcgisoutput/Utilities/PrintingTools_GPServer/_ags_12ab797f9d404be09c1618f3d443076b.jpg"/>
            <p:cNvPicPr/>
            <p:nvPr/>
          </p:nvPicPr>
          <p:blipFill rotWithShape="1">
            <a:blip r:embed="rId3" cstate="print">
              <a:extLst>
                <a:ext uri="{28A0092B-C50C-407E-A947-70E740481C1C}">
                  <a14:useLocalDpi xmlns:a14="http://schemas.microsoft.com/office/drawing/2010/main" val="0"/>
                </a:ext>
              </a:extLst>
            </a:blip>
            <a:srcRect l="16047" t="16407" r="12594" b="12234"/>
            <a:stretch/>
          </p:blipFill>
          <p:spPr bwMode="auto">
            <a:xfrm rot="5400000">
              <a:off x="5568451" y="3848100"/>
              <a:ext cx="2951480" cy="2740660"/>
            </a:xfrm>
            <a:prstGeom prst="rect">
              <a:avLst/>
            </a:prstGeom>
            <a:noFill/>
            <a:ln>
              <a:noFill/>
            </a:ln>
            <a:extLst>
              <a:ext uri="{53640926-AAD7-44D8-BBD7-CCE9431645EC}">
                <a14:shadowObscured xmlns:a14="http://schemas.microsoft.com/office/drawing/2010/main"/>
              </a:ext>
            </a:extLst>
          </p:spPr>
        </p:pic>
        <p:pic>
          <p:nvPicPr>
            <p:cNvPr id="11" name="10 Imagen" descr="https://www.medellin.gov.co/mapas/rest/directories/arcgisoutput/Utilities/PrintingTools_GPServer/_ags_29c9a741b3954aa186f9eb0efccd50f4.jpg"/>
            <p:cNvPicPr/>
            <p:nvPr/>
          </p:nvPicPr>
          <p:blipFill rotWithShape="1">
            <a:blip r:embed="rId4" cstate="print">
              <a:extLst>
                <a:ext uri="{28A0092B-C50C-407E-A947-70E740481C1C}">
                  <a14:useLocalDpi xmlns:a14="http://schemas.microsoft.com/office/drawing/2010/main" val="0"/>
                </a:ext>
              </a:extLst>
            </a:blip>
            <a:srcRect l="17905" t="13759" r="8674" b="12820"/>
            <a:stretch/>
          </p:blipFill>
          <p:spPr bwMode="auto">
            <a:xfrm rot="5400000">
              <a:off x="8416426" y="3853815"/>
              <a:ext cx="2938780" cy="2726690"/>
            </a:xfrm>
            <a:prstGeom prst="rect">
              <a:avLst/>
            </a:prstGeom>
            <a:noFill/>
            <a:ln>
              <a:noFill/>
            </a:ln>
            <a:extLst>
              <a:ext uri="{53640926-AAD7-44D8-BBD7-CCE9431645EC}">
                <a14:shadowObscured xmlns:a14="http://schemas.microsoft.com/office/drawing/2010/main"/>
              </a:ext>
            </a:extLst>
          </p:spPr>
        </p:pic>
        <p:pic>
          <p:nvPicPr>
            <p:cNvPr id="20" name="19 Imagen" descr="https://www.medellin.gov.co/mapas/rest/directories/arcgisoutput/Utilities/PrintingTools_GPServer/_ags_754660d5831945949a69e23139383c33.jpg"/>
            <p:cNvPicPr>
              <a:picLocks noChangeAspect="1"/>
            </p:cNvPicPr>
            <p:nvPr/>
          </p:nvPicPr>
          <p:blipFill rotWithShape="1">
            <a:blip r:embed="rId5" cstate="print">
              <a:extLst>
                <a:ext uri="{28A0092B-C50C-407E-A947-70E740481C1C}">
                  <a14:useLocalDpi xmlns:a14="http://schemas.microsoft.com/office/drawing/2010/main" val="0"/>
                </a:ext>
              </a:extLst>
            </a:blip>
            <a:srcRect l="16803" t="15141" r="14535" b="16197"/>
            <a:stretch/>
          </p:blipFill>
          <p:spPr bwMode="auto">
            <a:xfrm rot="5400000">
              <a:off x="2705451" y="3854205"/>
              <a:ext cx="2969895" cy="2757025"/>
            </a:xfrm>
            <a:prstGeom prst="rect">
              <a:avLst/>
            </a:prstGeom>
            <a:noFill/>
            <a:ln>
              <a:noFill/>
            </a:ln>
            <a:extLst>
              <a:ext uri="{53640926-AAD7-44D8-BBD7-CCE9431645EC}">
                <a14:shadowObscured xmlns:a14="http://schemas.microsoft.com/office/drawing/2010/main"/>
              </a:ext>
            </a:extLst>
          </p:spPr>
        </p:pic>
      </p:grpSp>
      <p:grpSp>
        <p:nvGrpSpPr>
          <p:cNvPr id="2" name="1 Grupo"/>
          <p:cNvGrpSpPr/>
          <p:nvPr/>
        </p:nvGrpSpPr>
        <p:grpSpPr>
          <a:xfrm>
            <a:off x="332403" y="393935"/>
            <a:ext cx="8460457" cy="2969897"/>
            <a:chOff x="-1937884" y="640171"/>
            <a:chExt cx="8413630" cy="2969895"/>
          </a:xfrm>
        </p:grpSpPr>
        <p:pic>
          <p:nvPicPr>
            <p:cNvPr id="16" name="15 Imagen" descr="https://www.medellin.gov.co/mapas/rest/directories/arcgisoutput/Utilities/PrintingTools_GPServer/_ags_3dcbe59eff814a8ea1b9155c97035206.jpg"/>
            <p:cNvPicPr>
              <a:picLocks noChangeAspect="1"/>
            </p:cNvPicPr>
            <p:nvPr/>
          </p:nvPicPr>
          <p:blipFill rotWithShape="1">
            <a:blip r:embed="rId6" cstate="print">
              <a:extLst>
                <a:ext uri="{28A0092B-C50C-407E-A947-70E740481C1C}">
                  <a14:useLocalDpi xmlns:a14="http://schemas.microsoft.com/office/drawing/2010/main" val="0"/>
                </a:ext>
              </a:extLst>
            </a:blip>
            <a:srcRect l="18312" t="18792" r="14887" b="14407"/>
            <a:stretch/>
          </p:blipFill>
          <p:spPr bwMode="auto">
            <a:xfrm rot="5400000">
              <a:off x="3636665" y="770985"/>
              <a:ext cx="2945189" cy="2732972"/>
            </a:xfrm>
            <a:prstGeom prst="rect">
              <a:avLst/>
            </a:prstGeom>
            <a:noFill/>
            <a:ln>
              <a:noFill/>
            </a:ln>
            <a:extLst>
              <a:ext uri="{53640926-AAD7-44D8-BBD7-CCE9431645EC}">
                <a14:shadowObscured xmlns:a14="http://schemas.microsoft.com/office/drawing/2010/main"/>
              </a:ext>
            </a:extLst>
          </p:spPr>
        </p:pic>
        <p:grpSp>
          <p:nvGrpSpPr>
            <p:cNvPr id="13" name="12 Grupo"/>
            <p:cNvGrpSpPr/>
            <p:nvPr/>
          </p:nvGrpSpPr>
          <p:grpSpPr>
            <a:xfrm>
              <a:off x="-1937884" y="640171"/>
              <a:ext cx="5610225" cy="2969895"/>
              <a:chOff x="0" y="0"/>
              <a:chExt cx="4939933" cy="2614930"/>
            </a:xfrm>
          </p:grpSpPr>
          <p:pic>
            <p:nvPicPr>
              <p:cNvPr id="14" name="13 Imagen" descr="https://www.medellin.gov.co/mapas/rest/directories/arcgisoutput/Utilities/PrintingTools_GPServer/_ags_5518aac120894abca250c948d9878d4a.jpg"/>
              <p:cNvPicPr>
                <a:picLocks noChangeAspect="1"/>
              </p:cNvPicPr>
              <p:nvPr/>
            </p:nvPicPr>
            <p:blipFill rotWithShape="1">
              <a:blip r:embed="rId7" cstate="print">
                <a:extLst>
                  <a:ext uri="{28A0092B-C50C-407E-A947-70E740481C1C}">
                    <a14:useLocalDpi xmlns:a14="http://schemas.microsoft.com/office/drawing/2010/main" val="0"/>
                  </a:ext>
                </a:extLst>
              </a:blip>
              <a:srcRect l="17477" t="15445" r="14462" b="16494"/>
              <a:stretch/>
            </p:blipFill>
            <p:spPr bwMode="auto">
              <a:xfrm rot="5400000">
                <a:off x="-93662" y="93662"/>
                <a:ext cx="2614930" cy="2427605"/>
              </a:xfrm>
              <a:prstGeom prst="rect">
                <a:avLst/>
              </a:prstGeom>
              <a:noFill/>
              <a:ln>
                <a:noFill/>
              </a:ln>
              <a:extLst>
                <a:ext uri="{53640926-AAD7-44D8-BBD7-CCE9431645EC}">
                  <a14:shadowObscured xmlns:a14="http://schemas.microsoft.com/office/drawing/2010/main"/>
                </a:ext>
              </a:extLst>
            </p:spPr>
          </p:pic>
          <p:pic>
            <p:nvPicPr>
              <p:cNvPr id="15" name="14 Imagen" descr="https://www.medellin.gov.co/mapas/rest/directories/arcgisoutput/Utilities/PrintingTools_GPServer/_ags_eb099b68b7ff4fb2862e917ba3544834.jpg"/>
              <p:cNvPicPr>
                <a:picLocks noChangeAspect="1"/>
              </p:cNvPicPr>
              <p:nvPr/>
            </p:nvPicPr>
            <p:blipFill rotWithShape="1">
              <a:blip r:embed="rId8" cstate="print">
                <a:extLst>
                  <a:ext uri="{28A0092B-C50C-407E-A947-70E740481C1C}">
                    <a14:useLocalDpi xmlns:a14="http://schemas.microsoft.com/office/drawing/2010/main" val="0"/>
                  </a:ext>
                </a:extLst>
              </a:blip>
              <a:srcRect l="20718" t="14708" r="7305" b="13315"/>
              <a:stretch/>
            </p:blipFill>
            <p:spPr bwMode="auto">
              <a:xfrm rot="5400000">
                <a:off x="2437398" y="108292"/>
                <a:ext cx="2595245" cy="2409825"/>
              </a:xfrm>
              <a:prstGeom prst="rect">
                <a:avLst/>
              </a:prstGeom>
              <a:noFill/>
              <a:ln>
                <a:noFill/>
              </a:ln>
              <a:extLst>
                <a:ext uri="{53640926-AAD7-44D8-BBD7-CCE9431645EC}">
                  <a14:shadowObscured xmlns:a14="http://schemas.microsoft.com/office/drawing/2010/main"/>
                </a:ext>
              </a:extLst>
            </p:spPr>
          </p:pic>
        </p:grpSp>
      </p:grpSp>
    </p:spTree>
    <p:extLst>
      <p:ext uri="{BB962C8B-B14F-4D97-AF65-F5344CB8AC3E}">
        <p14:creationId xmlns:p14="http://schemas.microsoft.com/office/powerpoint/2010/main" val="417894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grpSp>
        <p:nvGrpSpPr>
          <p:cNvPr id="6" name="Grupo 5"/>
          <p:cNvGrpSpPr/>
          <p:nvPr/>
        </p:nvGrpSpPr>
        <p:grpSpPr>
          <a:xfrm>
            <a:off x="0" y="1514760"/>
            <a:ext cx="9144000" cy="3191153"/>
            <a:chOff x="0" y="2007127"/>
            <a:chExt cx="7733161" cy="2698786"/>
          </a:xfrm>
        </p:grpSpPr>
        <p:pic>
          <p:nvPicPr>
            <p:cNvPr id="2" name="Imagen 1"/>
            <p:cNvPicPr>
              <a:picLocks noChangeAspect="1"/>
            </p:cNvPicPr>
            <p:nvPr/>
          </p:nvPicPr>
          <p:blipFill rotWithShape="1">
            <a:blip r:embed="rId3"/>
            <a:srcRect b="6372"/>
            <a:stretch/>
          </p:blipFill>
          <p:spPr>
            <a:xfrm>
              <a:off x="3837986" y="2007127"/>
              <a:ext cx="3895175" cy="2698785"/>
            </a:xfrm>
            <a:prstGeom prst="rect">
              <a:avLst/>
            </a:prstGeom>
          </p:spPr>
        </p:pic>
        <p:pic>
          <p:nvPicPr>
            <p:cNvPr id="3" name="Imagen 2"/>
            <p:cNvPicPr>
              <a:picLocks noChangeAspect="1"/>
            </p:cNvPicPr>
            <p:nvPr/>
          </p:nvPicPr>
          <p:blipFill>
            <a:blip r:embed="rId4"/>
            <a:stretch>
              <a:fillRect/>
            </a:stretch>
          </p:blipFill>
          <p:spPr>
            <a:xfrm>
              <a:off x="0" y="2007128"/>
              <a:ext cx="3647007" cy="2698785"/>
            </a:xfrm>
            <a:prstGeom prst="rect">
              <a:avLst/>
            </a:prstGeom>
          </p:spPr>
        </p:pic>
      </p:grpSp>
      <p:sp>
        <p:nvSpPr>
          <p:cNvPr id="8"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CATASTRO</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1624823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11" name="Imagen 10"/>
          <p:cNvPicPr>
            <a:picLocks noChangeAspect="1"/>
          </p:cNvPicPr>
          <p:nvPr/>
        </p:nvPicPr>
        <p:blipFill>
          <a:blip r:embed="rId3"/>
          <a:stretch>
            <a:fillRect/>
          </a:stretch>
        </p:blipFill>
        <p:spPr>
          <a:xfrm>
            <a:off x="246743" y="219436"/>
            <a:ext cx="4784412" cy="6613422"/>
          </a:xfrm>
          <a:prstGeom prst="rect">
            <a:avLst/>
          </a:prstGeom>
        </p:spPr>
      </p:pic>
    </p:spTree>
    <p:extLst>
      <p:ext uri="{BB962C8B-B14F-4D97-AF65-F5344CB8AC3E}">
        <p14:creationId xmlns:p14="http://schemas.microsoft.com/office/powerpoint/2010/main" val="4011062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grpSp>
        <p:nvGrpSpPr>
          <p:cNvPr id="57" name="Grupo 56"/>
          <p:cNvGrpSpPr/>
          <p:nvPr/>
        </p:nvGrpSpPr>
        <p:grpSpPr>
          <a:xfrm>
            <a:off x="107349" y="1514682"/>
            <a:ext cx="8906633" cy="5058474"/>
            <a:chOff x="153069" y="1095582"/>
            <a:chExt cx="8906633" cy="5058474"/>
          </a:xfrm>
        </p:grpSpPr>
        <p:pic>
          <p:nvPicPr>
            <p:cNvPr id="4" name="Imagen 3"/>
            <p:cNvPicPr>
              <a:picLocks noChangeAspect="1"/>
            </p:cNvPicPr>
            <p:nvPr/>
          </p:nvPicPr>
          <p:blipFill rotWithShape="1">
            <a:blip r:embed="rId3"/>
            <a:srcRect l="23016" t="18858" r="39523" b="21459"/>
            <a:stretch/>
          </p:blipFill>
          <p:spPr>
            <a:xfrm>
              <a:off x="2239555" y="1095582"/>
              <a:ext cx="5080000" cy="5058474"/>
            </a:xfrm>
            <a:prstGeom prst="rect">
              <a:avLst/>
            </a:prstGeom>
          </p:spPr>
        </p:pic>
        <p:sp>
          <p:nvSpPr>
            <p:cNvPr id="47" name="Forma libre 46"/>
            <p:cNvSpPr/>
            <p:nvPr/>
          </p:nvSpPr>
          <p:spPr>
            <a:xfrm rot="4561073">
              <a:off x="3889966" y="2849329"/>
              <a:ext cx="1630832" cy="1313303"/>
            </a:xfrm>
            <a:custGeom>
              <a:avLst/>
              <a:gdLst>
                <a:gd name="connsiteX0" fmla="*/ 1937441 w 1937441"/>
                <a:gd name="connsiteY0" fmla="*/ 172016 h 1560214"/>
                <a:gd name="connsiteX1" fmla="*/ 1282574 w 1937441"/>
                <a:gd name="connsiteY1" fmla="*/ 27161 h 1560214"/>
                <a:gd name="connsiteX2" fmla="*/ 1173933 w 1937441"/>
                <a:gd name="connsiteY2" fmla="*/ 9054 h 1560214"/>
                <a:gd name="connsiteX3" fmla="*/ 1092451 w 1937441"/>
                <a:gd name="connsiteY3" fmla="*/ 0 h 1560214"/>
                <a:gd name="connsiteX4" fmla="*/ 1017006 w 1937441"/>
                <a:gd name="connsiteY4" fmla="*/ 3018 h 1560214"/>
                <a:gd name="connsiteX5" fmla="*/ 911382 w 1937441"/>
                <a:gd name="connsiteY5" fmla="*/ 18107 h 1560214"/>
                <a:gd name="connsiteX6" fmla="*/ 817830 w 1937441"/>
                <a:gd name="connsiteY6" fmla="*/ 48286 h 1560214"/>
                <a:gd name="connsiteX7" fmla="*/ 715224 w 1937441"/>
                <a:gd name="connsiteY7" fmla="*/ 102606 h 1560214"/>
                <a:gd name="connsiteX8" fmla="*/ 651849 w 1937441"/>
                <a:gd name="connsiteY8" fmla="*/ 150892 h 1560214"/>
                <a:gd name="connsiteX9" fmla="*/ 217283 w 1937441"/>
                <a:gd name="connsiteY9" fmla="*/ 591494 h 1560214"/>
                <a:gd name="connsiteX10" fmla="*/ 187105 w 1937441"/>
                <a:gd name="connsiteY10" fmla="*/ 639779 h 1560214"/>
                <a:gd name="connsiteX11" fmla="*/ 172016 w 1937441"/>
                <a:gd name="connsiteY11" fmla="*/ 688064 h 1560214"/>
                <a:gd name="connsiteX12" fmla="*/ 3018 w 1937441"/>
                <a:gd name="connsiteY12" fmla="*/ 1267486 h 1560214"/>
                <a:gd name="connsiteX13" fmla="*/ 0 w 1937441"/>
                <a:gd name="connsiteY13" fmla="*/ 1330860 h 1560214"/>
                <a:gd name="connsiteX14" fmla="*/ 18107 w 1937441"/>
                <a:gd name="connsiteY14" fmla="*/ 1388198 h 1560214"/>
                <a:gd name="connsiteX15" fmla="*/ 39232 w 1937441"/>
                <a:gd name="connsiteY15" fmla="*/ 1433466 h 1560214"/>
                <a:gd name="connsiteX16" fmla="*/ 78463 w 1937441"/>
                <a:gd name="connsiteY16" fmla="*/ 1463644 h 1560214"/>
                <a:gd name="connsiteX17" fmla="*/ 123731 w 1937441"/>
                <a:gd name="connsiteY17" fmla="*/ 1490804 h 1560214"/>
                <a:gd name="connsiteX18" fmla="*/ 214265 w 1937441"/>
                <a:gd name="connsiteY18" fmla="*/ 1517965 h 1560214"/>
                <a:gd name="connsiteX19" fmla="*/ 446638 w 1937441"/>
                <a:gd name="connsiteY19" fmla="*/ 1560214 h 1560214"/>
                <a:gd name="connsiteX20" fmla="*/ 513030 w 1937441"/>
                <a:gd name="connsiteY20" fmla="*/ 1548143 h 1560214"/>
                <a:gd name="connsiteX21" fmla="*/ 570368 w 1937441"/>
                <a:gd name="connsiteY21" fmla="*/ 1511929 h 1560214"/>
                <a:gd name="connsiteX22" fmla="*/ 615636 w 1937441"/>
                <a:gd name="connsiteY22" fmla="*/ 1466662 h 1560214"/>
                <a:gd name="connsiteX23" fmla="*/ 633742 w 1937441"/>
                <a:gd name="connsiteY23" fmla="*/ 1412341 h 1560214"/>
                <a:gd name="connsiteX24" fmla="*/ 663921 w 1937441"/>
                <a:gd name="connsiteY24" fmla="*/ 1333878 h 1560214"/>
                <a:gd name="connsiteX25" fmla="*/ 706170 w 1937441"/>
                <a:gd name="connsiteY25" fmla="*/ 1038131 h 1560214"/>
                <a:gd name="connsiteX26" fmla="*/ 727295 w 1937441"/>
                <a:gd name="connsiteY26" fmla="*/ 980793 h 1560214"/>
                <a:gd name="connsiteX27" fmla="*/ 751438 w 1937441"/>
                <a:gd name="connsiteY27" fmla="*/ 935525 h 1560214"/>
                <a:gd name="connsiteX28" fmla="*/ 854043 w 1937441"/>
                <a:gd name="connsiteY28" fmla="*/ 748420 h 1560214"/>
                <a:gd name="connsiteX29" fmla="*/ 911382 w 1937441"/>
                <a:gd name="connsiteY29" fmla="*/ 654868 h 1560214"/>
                <a:gd name="connsiteX30" fmla="*/ 1013988 w 1937441"/>
                <a:gd name="connsiteY30" fmla="*/ 561315 h 1560214"/>
                <a:gd name="connsiteX31" fmla="*/ 1213164 w 1937441"/>
                <a:gd name="connsiteY31" fmla="*/ 425513 h 1560214"/>
                <a:gd name="connsiteX32" fmla="*/ 1584356 w 1937441"/>
                <a:gd name="connsiteY32" fmla="*/ 392317 h 1560214"/>
                <a:gd name="connsiteX33" fmla="*/ 1720158 w 1937441"/>
                <a:gd name="connsiteY33" fmla="*/ 383264 h 1560214"/>
                <a:gd name="connsiteX34" fmla="*/ 1795604 w 1937441"/>
                <a:gd name="connsiteY34" fmla="*/ 365157 h 1560214"/>
                <a:gd name="connsiteX35" fmla="*/ 1852942 w 1937441"/>
                <a:gd name="connsiteY35" fmla="*/ 328943 h 1560214"/>
                <a:gd name="connsiteX36" fmla="*/ 1895192 w 1937441"/>
                <a:gd name="connsiteY36" fmla="*/ 289711 h 1560214"/>
                <a:gd name="connsiteX37" fmla="*/ 1916317 w 1937441"/>
                <a:gd name="connsiteY37" fmla="*/ 253497 h 1560214"/>
                <a:gd name="connsiteX38" fmla="*/ 1937441 w 1937441"/>
                <a:gd name="connsiteY38" fmla="*/ 172016 h 15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37441" h="1560214">
                  <a:moveTo>
                    <a:pt x="1937441" y="172016"/>
                  </a:moveTo>
                  <a:lnTo>
                    <a:pt x="1282574" y="27161"/>
                  </a:lnTo>
                  <a:lnTo>
                    <a:pt x="1173933" y="9054"/>
                  </a:lnTo>
                  <a:lnTo>
                    <a:pt x="1092451" y="0"/>
                  </a:lnTo>
                  <a:lnTo>
                    <a:pt x="1017006" y="3018"/>
                  </a:lnTo>
                  <a:lnTo>
                    <a:pt x="911382" y="18107"/>
                  </a:lnTo>
                  <a:lnTo>
                    <a:pt x="817830" y="48286"/>
                  </a:lnTo>
                  <a:lnTo>
                    <a:pt x="715224" y="102606"/>
                  </a:lnTo>
                  <a:lnTo>
                    <a:pt x="651849" y="150892"/>
                  </a:lnTo>
                  <a:lnTo>
                    <a:pt x="217283" y="591494"/>
                  </a:lnTo>
                  <a:lnTo>
                    <a:pt x="187105" y="639779"/>
                  </a:lnTo>
                  <a:lnTo>
                    <a:pt x="172016" y="688064"/>
                  </a:lnTo>
                  <a:lnTo>
                    <a:pt x="3018" y="1267486"/>
                  </a:lnTo>
                  <a:lnTo>
                    <a:pt x="0" y="1330860"/>
                  </a:lnTo>
                  <a:lnTo>
                    <a:pt x="18107" y="1388198"/>
                  </a:lnTo>
                  <a:lnTo>
                    <a:pt x="39232" y="1433466"/>
                  </a:lnTo>
                  <a:lnTo>
                    <a:pt x="78463" y="1463644"/>
                  </a:lnTo>
                  <a:lnTo>
                    <a:pt x="123731" y="1490804"/>
                  </a:lnTo>
                  <a:lnTo>
                    <a:pt x="214265" y="1517965"/>
                  </a:lnTo>
                  <a:lnTo>
                    <a:pt x="446638" y="1560214"/>
                  </a:lnTo>
                  <a:lnTo>
                    <a:pt x="513030" y="1548143"/>
                  </a:lnTo>
                  <a:lnTo>
                    <a:pt x="570368" y="1511929"/>
                  </a:lnTo>
                  <a:lnTo>
                    <a:pt x="615636" y="1466662"/>
                  </a:lnTo>
                  <a:lnTo>
                    <a:pt x="633742" y="1412341"/>
                  </a:lnTo>
                  <a:lnTo>
                    <a:pt x="663921" y="1333878"/>
                  </a:lnTo>
                  <a:lnTo>
                    <a:pt x="706170" y="1038131"/>
                  </a:lnTo>
                  <a:lnTo>
                    <a:pt x="727295" y="980793"/>
                  </a:lnTo>
                  <a:lnTo>
                    <a:pt x="751438" y="935525"/>
                  </a:lnTo>
                  <a:lnTo>
                    <a:pt x="854043" y="748420"/>
                  </a:lnTo>
                  <a:lnTo>
                    <a:pt x="911382" y="654868"/>
                  </a:lnTo>
                  <a:lnTo>
                    <a:pt x="1013988" y="561315"/>
                  </a:lnTo>
                  <a:lnTo>
                    <a:pt x="1213164" y="425513"/>
                  </a:lnTo>
                  <a:lnTo>
                    <a:pt x="1584356" y="392317"/>
                  </a:lnTo>
                  <a:lnTo>
                    <a:pt x="1720158" y="383264"/>
                  </a:lnTo>
                  <a:lnTo>
                    <a:pt x="1795604" y="365157"/>
                  </a:lnTo>
                  <a:lnTo>
                    <a:pt x="1852942" y="328943"/>
                  </a:lnTo>
                  <a:lnTo>
                    <a:pt x="1895192" y="289711"/>
                  </a:lnTo>
                  <a:lnTo>
                    <a:pt x="1916317" y="253497"/>
                  </a:lnTo>
                  <a:lnTo>
                    <a:pt x="1937441" y="172016"/>
                  </a:lnTo>
                  <a:close/>
                </a:path>
              </a:pathLst>
            </a:custGeom>
            <a:solidFill>
              <a:schemeClr val="accent6">
                <a:lumMod val="40000"/>
                <a:lumOff val="60000"/>
                <a:alpha val="15000"/>
              </a:schemeClr>
            </a:solidFill>
            <a:ln>
              <a:solidFill>
                <a:srgbClr val="C0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6" name="Forma libre 45"/>
            <p:cNvSpPr/>
            <p:nvPr/>
          </p:nvSpPr>
          <p:spPr>
            <a:xfrm rot="4551890">
              <a:off x="3533097" y="2810567"/>
              <a:ext cx="1812534" cy="1602014"/>
            </a:xfrm>
            <a:custGeom>
              <a:avLst/>
              <a:gdLst>
                <a:gd name="connsiteX0" fmla="*/ 1985727 w 2130582"/>
                <a:gd name="connsiteY0" fmla="*/ 0 h 1883121"/>
                <a:gd name="connsiteX1" fmla="*/ 1964602 w 2130582"/>
                <a:gd name="connsiteY1" fmla="*/ 96571 h 1883121"/>
                <a:gd name="connsiteX2" fmla="*/ 1910281 w 2130582"/>
                <a:gd name="connsiteY2" fmla="*/ 153909 h 1883121"/>
                <a:gd name="connsiteX3" fmla="*/ 1858978 w 2130582"/>
                <a:gd name="connsiteY3" fmla="*/ 193141 h 1883121"/>
                <a:gd name="connsiteX4" fmla="*/ 1771461 w 2130582"/>
                <a:gd name="connsiteY4" fmla="*/ 217284 h 1883121"/>
                <a:gd name="connsiteX5" fmla="*/ 1279556 w 2130582"/>
                <a:gd name="connsiteY5" fmla="*/ 253498 h 1883121"/>
                <a:gd name="connsiteX6" fmla="*/ 1107541 w 2130582"/>
                <a:gd name="connsiteY6" fmla="*/ 365157 h 1883121"/>
                <a:gd name="connsiteX7" fmla="*/ 956649 w 2130582"/>
                <a:gd name="connsiteY7" fmla="*/ 497941 h 1883121"/>
                <a:gd name="connsiteX8" fmla="*/ 817830 w 2130582"/>
                <a:gd name="connsiteY8" fmla="*/ 730313 h 1883121"/>
                <a:gd name="connsiteX9" fmla="*/ 751438 w 2130582"/>
                <a:gd name="connsiteY9" fmla="*/ 878187 h 1883121"/>
                <a:gd name="connsiteX10" fmla="*/ 706170 w 2130582"/>
                <a:gd name="connsiteY10" fmla="*/ 1189022 h 1883121"/>
                <a:gd name="connsiteX11" fmla="*/ 675992 w 2130582"/>
                <a:gd name="connsiteY11" fmla="*/ 1270503 h 1883121"/>
                <a:gd name="connsiteX12" fmla="*/ 624689 w 2130582"/>
                <a:gd name="connsiteY12" fmla="*/ 1339913 h 1883121"/>
                <a:gd name="connsiteX13" fmla="*/ 567350 w 2130582"/>
                <a:gd name="connsiteY13" fmla="*/ 1379145 h 1883121"/>
                <a:gd name="connsiteX14" fmla="*/ 500958 w 2130582"/>
                <a:gd name="connsiteY14" fmla="*/ 1391216 h 1883121"/>
                <a:gd name="connsiteX15" fmla="*/ 172016 w 2130582"/>
                <a:gd name="connsiteY15" fmla="*/ 1324824 h 1883121"/>
                <a:gd name="connsiteX16" fmla="*/ 90535 w 2130582"/>
                <a:gd name="connsiteY16" fmla="*/ 1267486 h 1883121"/>
                <a:gd name="connsiteX17" fmla="*/ 42249 w 2130582"/>
                <a:gd name="connsiteY17" fmla="*/ 1158844 h 1883121"/>
                <a:gd name="connsiteX18" fmla="*/ 0 w 2130582"/>
                <a:gd name="connsiteY18" fmla="*/ 1358020 h 1883121"/>
                <a:gd name="connsiteX19" fmla="*/ 328943 w 2130582"/>
                <a:gd name="connsiteY19" fmla="*/ 1472698 h 1883121"/>
                <a:gd name="connsiteX20" fmla="*/ 736348 w 2130582"/>
                <a:gd name="connsiteY20" fmla="*/ 1590393 h 1883121"/>
                <a:gd name="connsiteX21" fmla="*/ 965703 w 2130582"/>
                <a:gd name="connsiteY21" fmla="*/ 1623589 h 1883121"/>
                <a:gd name="connsiteX22" fmla="*/ 1484768 w 2130582"/>
                <a:gd name="connsiteY22" fmla="*/ 1726195 h 1883121"/>
                <a:gd name="connsiteX23" fmla="*/ 2049101 w 2130582"/>
                <a:gd name="connsiteY23" fmla="*/ 1883121 h 1883121"/>
                <a:gd name="connsiteX24" fmla="*/ 2094368 w 2130582"/>
                <a:gd name="connsiteY24" fmla="*/ 1705070 h 1883121"/>
                <a:gd name="connsiteX25" fmla="*/ 2130582 w 2130582"/>
                <a:gd name="connsiteY25" fmla="*/ 1569268 h 1883121"/>
                <a:gd name="connsiteX26" fmla="*/ 2073243 w 2130582"/>
                <a:gd name="connsiteY26" fmla="*/ 1508911 h 1883121"/>
                <a:gd name="connsiteX27" fmla="*/ 2003834 w 2130582"/>
                <a:gd name="connsiteY27" fmla="*/ 1415359 h 1883121"/>
                <a:gd name="connsiteX28" fmla="*/ 1976673 w 2130582"/>
                <a:gd name="connsiteY28" fmla="*/ 1345949 h 1883121"/>
                <a:gd name="connsiteX29" fmla="*/ 1952531 w 2130582"/>
                <a:gd name="connsiteY29" fmla="*/ 1291628 h 1883121"/>
                <a:gd name="connsiteX30" fmla="*/ 1919335 w 2130582"/>
                <a:gd name="connsiteY30" fmla="*/ 1161862 h 1883121"/>
                <a:gd name="connsiteX31" fmla="*/ 1898210 w 2130582"/>
                <a:gd name="connsiteY31" fmla="*/ 1029078 h 1883121"/>
                <a:gd name="connsiteX32" fmla="*/ 1916317 w 2130582"/>
                <a:gd name="connsiteY32" fmla="*/ 854044 h 1883121"/>
                <a:gd name="connsiteX33" fmla="*/ 2006851 w 2130582"/>
                <a:gd name="connsiteY33" fmla="*/ 528119 h 1883121"/>
                <a:gd name="connsiteX34" fmla="*/ 2103422 w 2130582"/>
                <a:gd name="connsiteY34" fmla="*/ 30179 h 1883121"/>
                <a:gd name="connsiteX35" fmla="*/ 1985727 w 2130582"/>
                <a:gd name="connsiteY35" fmla="*/ 0 h 188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0582" h="1883121">
                  <a:moveTo>
                    <a:pt x="1985727" y="0"/>
                  </a:moveTo>
                  <a:lnTo>
                    <a:pt x="1964602" y="96571"/>
                  </a:lnTo>
                  <a:lnTo>
                    <a:pt x="1910281" y="153909"/>
                  </a:lnTo>
                  <a:lnTo>
                    <a:pt x="1858978" y="193141"/>
                  </a:lnTo>
                  <a:lnTo>
                    <a:pt x="1771461" y="217284"/>
                  </a:lnTo>
                  <a:lnTo>
                    <a:pt x="1279556" y="253498"/>
                  </a:lnTo>
                  <a:lnTo>
                    <a:pt x="1107541" y="365157"/>
                  </a:lnTo>
                  <a:lnTo>
                    <a:pt x="956649" y="497941"/>
                  </a:lnTo>
                  <a:lnTo>
                    <a:pt x="817830" y="730313"/>
                  </a:lnTo>
                  <a:lnTo>
                    <a:pt x="751438" y="878187"/>
                  </a:lnTo>
                  <a:lnTo>
                    <a:pt x="706170" y="1189022"/>
                  </a:lnTo>
                  <a:lnTo>
                    <a:pt x="675992" y="1270503"/>
                  </a:lnTo>
                  <a:lnTo>
                    <a:pt x="624689" y="1339913"/>
                  </a:lnTo>
                  <a:lnTo>
                    <a:pt x="567350" y="1379145"/>
                  </a:lnTo>
                  <a:lnTo>
                    <a:pt x="500958" y="1391216"/>
                  </a:lnTo>
                  <a:lnTo>
                    <a:pt x="172016" y="1324824"/>
                  </a:lnTo>
                  <a:lnTo>
                    <a:pt x="90535" y="1267486"/>
                  </a:lnTo>
                  <a:lnTo>
                    <a:pt x="42249" y="1158844"/>
                  </a:lnTo>
                  <a:lnTo>
                    <a:pt x="0" y="1358020"/>
                  </a:lnTo>
                  <a:lnTo>
                    <a:pt x="328943" y="1472698"/>
                  </a:lnTo>
                  <a:lnTo>
                    <a:pt x="736348" y="1590393"/>
                  </a:lnTo>
                  <a:lnTo>
                    <a:pt x="965703" y="1623589"/>
                  </a:lnTo>
                  <a:lnTo>
                    <a:pt x="1484768" y="1726195"/>
                  </a:lnTo>
                  <a:lnTo>
                    <a:pt x="2049101" y="1883121"/>
                  </a:lnTo>
                  <a:lnTo>
                    <a:pt x="2094368" y="1705070"/>
                  </a:lnTo>
                  <a:lnTo>
                    <a:pt x="2130582" y="1569268"/>
                  </a:lnTo>
                  <a:lnTo>
                    <a:pt x="2073243" y="1508911"/>
                  </a:lnTo>
                  <a:lnTo>
                    <a:pt x="2003834" y="1415359"/>
                  </a:lnTo>
                  <a:lnTo>
                    <a:pt x="1976673" y="1345949"/>
                  </a:lnTo>
                  <a:lnTo>
                    <a:pt x="1952531" y="1291628"/>
                  </a:lnTo>
                  <a:lnTo>
                    <a:pt x="1919335" y="1161862"/>
                  </a:lnTo>
                  <a:lnTo>
                    <a:pt x="1898210" y="1029078"/>
                  </a:lnTo>
                  <a:lnTo>
                    <a:pt x="1916317" y="854044"/>
                  </a:lnTo>
                  <a:lnTo>
                    <a:pt x="2006851" y="528119"/>
                  </a:lnTo>
                  <a:lnTo>
                    <a:pt x="2103422" y="30179"/>
                  </a:lnTo>
                  <a:lnTo>
                    <a:pt x="1985727" y="0"/>
                  </a:lnTo>
                  <a:close/>
                </a:path>
              </a:pathLst>
            </a:custGeom>
            <a:solidFill>
              <a:schemeClr val="accent6">
                <a:lumMod val="40000"/>
                <a:lumOff val="60000"/>
                <a:alpha val="15000"/>
              </a:schemeClr>
            </a:solidFill>
            <a:ln>
              <a:solidFill>
                <a:srgbClr val="C0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11 CuadroTexto"/>
            <p:cNvSpPr txBox="1"/>
            <p:nvPr/>
          </p:nvSpPr>
          <p:spPr>
            <a:xfrm>
              <a:off x="6191149" y="3141525"/>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latin typeface="Century Gothic" panose="020B0502020202020204" pitchFamily="34" charset="0"/>
                </a:rPr>
                <a:t>TERMINAL DEL NORTE</a:t>
              </a:r>
              <a:endParaRPr lang="es-CO" sz="1200" dirty="0">
                <a:latin typeface="Swis721 Lt BT" panose="020B0403020202020204" pitchFamily="34" charset="0"/>
              </a:endParaRPr>
            </a:p>
          </p:txBody>
        </p:sp>
        <p:sp>
          <p:nvSpPr>
            <p:cNvPr id="11" name="11 CuadroTexto"/>
            <p:cNvSpPr txBox="1"/>
            <p:nvPr/>
          </p:nvSpPr>
          <p:spPr>
            <a:xfrm>
              <a:off x="156626" y="5598582"/>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b="1" dirty="0">
                  <a:latin typeface="Century Gothic" panose="020B0502020202020204" pitchFamily="34" charset="0"/>
                </a:rPr>
                <a:t>PARQUE NORTE</a:t>
              </a:r>
              <a:endParaRPr lang="es-CO" sz="1200" dirty="0">
                <a:latin typeface="Swis721 Lt BT" panose="020B0403020202020204" pitchFamily="34" charset="0"/>
              </a:endParaRPr>
            </a:p>
          </p:txBody>
        </p:sp>
        <p:sp>
          <p:nvSpPr>
            <p:cNvPr id="12" name="11 CuadroTexto"/>
            <p:cNvSpPr txBox="1"/>
            <p:nvPr/>
          </p:nvSpPr>
          <p:spPr>
            <a:xfrm>
              <a:off x="156626" y="2764667"/>
              <a:ext cx="2864824" cy="33855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b="1" dirty="0">
                  <a:latin typeface="Century Gothic" panose="020B0502020202020204" pitchFamily="34" charset="0"/>
                </a:rPr>
                <a:t>CENTRO DE DIAGNOSTICO</a:t>
              </a:r>
            </a:p>
            <a:p>
              <a:r>
                <a:rPr lang="es-CO" sz="800" b="1" dirty="0">
                  <a:latin typeface="Century Gothic" panose="020B0502020202020204" pitchFamily="34" charset="0"/>
                </a:rPr>
                <a:t>13500 m2 </a:t>
              </a:r>
              <a:endParaRPr lang="es-CO" sz="1200" dirty="0">
                <a:latin typeface="Swis721 Lt BT" panose="020B0403020202020204" pitchFamily="34" charset="0"/>
              </a:endParaRPr>
            </a:p>
          </p:txBody>
        </p:sp>
        <p:cxnSp>
          <p:nvCxnSpPr>
            <p:cNvPr id="13" name="Conector recto 12"/>
            <p:cNvCxnSpPr/>
            <p:nvPr/>
          </p:nvCxnSpPr>
          <p:spPr>
            <a:xfrm flipH="1">
              <a:off x="229924" y="2936852"/>
              <a:ext cx="4326836" cy="2855"/>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H="1" flipV="1">
              <a:off x="223428" y="4084754"/>
              <a:ext cx="4225418" cy="1076"/>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H="1">
              <a:off x="7015397" y="3311720"/>
              <a:ext cx="1975302" cy="8841"/>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H="1">
              <a:off x="5429966" y="5214352"/>
              <a:ext cx="3560732" cy="3746"/>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11 CuadroTexto"/>
            <p:cNvSpPr txBox="1"/>
            <p:nvPr/>
          </p:nvSpPr>
          <p:spPr>
            <a:xfrm>
              <a:off x="6191148" y="2296263"/>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latin typeface="Century Gothic" panose="020B0502020202020204" pitchFamily="34" charset="0"/>
                </a:rPr>
                <a:t>AUTOPISTA NORTE</a:t>
              </a:r>
              <a:endParaRPr lang="es-CO" sz="1200" dirty="0">
                <a:latin typeface="Swis721 Lt BT" panose="020B0403020202020204" pitchFamily="34" charset="0"/>
              </a:endParaRPr>
            </a:p>
          </p:txBody>
        </p:sp>
        <p:sp>
          <p:nvSpPr>
            <p:cNvPr id="22" name="11 CuadroTexto"/>
            <p:cNvSpPr txBox="1"/>
            <p:nvPr/>
          </p:nvSpPr>
          <p:spPr>
            <a:xfrm>
              <a:off x="156626" y="3906967"/>
              <a:ext cx="3182504" cy="33855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b="1" dirty="0">
                  <a:latin typeface="Century Gothic" panose="020B0502020202020204" pitchFamily="34" charset="0"/>
                </a:rPr>
                <a:t>LOTE BOMBEROS </a:t>
              </a:r>
            </a:p>
            <a:p>
              <a:r>
                <a:rPr lang="es-CO" sz="800" b="1" dirty="0">
                  <a:latin typeface="Century Gothic" panose="020B0502020202020204" pitchFamily="34" charset="0"/>
                </a:rPr>
                <a:t>6800 m2</a:t>
              </a:r>
              <a:endParaRPr lang="es-CO" sz="1200" dirty="0">
                <a:latin typeface="Swis721 Lt BT" panose="020B0403020202020204" pitchFamily="34" charset="0"/>
              </a:endParaRPr>
            </a:p>
          </p:txBody>
        </p:sp>
        <p:sp>
          <p:nvSpPr>
            <p:cNvPr id="23" name="11 CuadroTexto"/>
            <p:cNvSpPr txBox="1"/>
            <p:nvPr/>
          </p:nvSpPr>
          <p:spPr>
            <a:xfrm>
              <a:off x="6191148" y="5047905"/>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latin typeface="Century Gothic" panose="020B0502020202020204" pitchFamily="34" charset="0"/>
                </a:rPr>
                <a:t>PUENTE DEL MICO</a:t>
              </a:r>
              <a:endParaRPr lang="es-CO" sz="1200" dirty="0">
                <a:latin typeface="Swis721 Lt BT" panose="020B0403020202020204" pitchFamily="34" charset="0"/>
              </a:endParaRPr>
            </a:p>
          </p:txBody>
        </p:sp>
        <p:sp>
          <p:nvSpPr>
            <p:cNvPr id="24" name="11 CuadroTexto"/>
            <p:cNvSpPr txBox="1"/>
            <p:nvPr/>
          </p:nvSpPr>
          <p:spPr>
            <a:xfrm>
              <a:off x="6194878" y="5645639"/>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latin typeface="Century Gothic" panose="020B0502020202020204" pitchFamily="34" charset="0"/>
                </a:rPr>
                <a:t>BARRIO PLAZA DE FERIAS</a:t>
              </a:r>
              <a:endParaRPr lang="es-CO" sz="1200" dirty="0">
                <a:latin typeface="Swis721 Lt BT" panose="020B0403020202020204" pitchFamily="34" charset="0"/>
              </a:endParaRPr>
            </a:p>
          </p:txBody>
        </p:sp>
        <p:cxnSp>
          <p:nvCxnSpPr>
            <p:cNvPr id="25" name="Conector recto 24"/>
            <p:cNvCxnSpPr/>
            <p:nvPr/>
          </p:nvCxnSpPr>
          <p:spPr>
            <a:xfrm flipH="1" flipV="1">
              <a:off x="229923" y="5787700"/>
              <a:ext cx="3641243" cy="14886"/>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6551175" y="5802586"/>
              <a:ext cx="2411157" cy="10859"/>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H="1" flipV="1">
              <a:off x="6129936" y="2496400"/>
              <a:ext cx="2879216" cy="2718"/>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a:off x="223428" y="3641900"/>
              <a:ext cx="3898992" cy="7441"/>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11 CuadroTexto"/>
            <p:cNvSpPr txBox="1"/>
            <p:nvPr/>
          </p:nvSpPr>
          <p:spPr>
            <a:xfrm>
              <a:off x="156626" y="3478028"/>
              <a:ext cx="2864824" cy="33855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b="1" dirty="0">
                  <a:latin typeface="Century Gothic" panose="020B0502020202020204" pitchFamily="34" charset="0"/>
                </a:rPr>
                <a:t>OREJA </a:t>
              </a:r>
            </a:p>
            <a:p>
              <a:r>
                <a:rPr lang="es-CO" sz="800" b="1" dirty="0">
                  <a:latin typeface="Century Gothic" panose="020B0502020202020204" pitchFamily="34" charset="0"/>
                </a:rPr>
                <a:t>13443 m2</a:t>
              </a:r>
              <a:endParaRPr lang="es-CO" sz="1200" dirty="0">
                <a:latin typeface="Swis721 Lt BT" panose="020B0403020202020204" pitchFamily="34" charset="0"/>
              </a:endParaRPr>
            </a:p>
          </p:txBody>
        </p:sp>
        <p:sp>
          <p:nvSpPr>
            <p:cNvPr id="30" name="11 CuadroTexto"/>
            <p:cNvSpPr txBox="1"/>
            <p:nvPr/>
          </p:nvSpPr>
          <p:spPr>
            <a:xfrm>
              <a:off x="6191148" y="4622699"/>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latin typeface="Century Gothic" panose="020B0502020202020204" pitchFamily="34" charset="0"/>
                </a:rPr>
                <a:t>ESTACION DEL METRO CARIBE</a:t>
              </a:r>
              <a:endParaRPr lang="es-CO" sz="1200" dirty="0">
                <a:latin typeface="Swis721 Lt BT" panose="020B0403020202020204" pitchFamily="34" charset="0"/>
              </a:endParaRPr>
            </a:p>
          </p:txBody>
        </p:sp>
        <p:cxnSp>
          <p:nvCxnSpPr>
            <p:cNvPr id="36" name="Conector recto 35"/>
            <p:cNvCxnSpPr/>
            <p:nvPr/>
          </p:nvCxnSpPr>
          <p:spPr>
            <a:xfrm flipH="1">
              <a:off x="6809955" y="4843499"/>
              <a:ext cx="2180743" cy="8841"/>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1" name="11 CuadroTexto"/>
            <p:cNvSpPr txBox="1"/>
            <p:nvPr/>
          </p:nvSpPr>
          <p:spPr>
            <a:xfrm>
              <a:off x="153069" y="4648279"/>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b="1" dirty="0">
                  <a:latin typeface="Century Gothic" panose="020B0502020202020204" pitchFamily="34" charset="0"/>
                </a:rPr>
                <a:t>AUTOPISTA REGIONAL</a:t>
              </a:r>
              <a:endParaRPr lang="es-CO" sz="1200" dirty="0">
                <a:latin typeface="Swis721 Lt BT" panose="020B0403020202020204" pitchFamily="34" charset="0"/>
              </a:endParaRPr>
            </a:p>
          </p:txBody>
        </p:sp>
        <p:cxnSp>
          <p:nvCxnSpPr>
            <p:cNvPr id="42" name="Conector recto 41"/>
            <p:cNvCxnSpPr/>
            <p:nvPr/>
          </p:nvCxnSpPr>
          <p:spPr>
            <a:xfrm flipH="1" flipV="1">
              <a:off x="226366" y="4837397"/>
              <a:ext cx="2824902" cy="13464"/>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3" name="11 CuadroTexto"/>
            <p:cNvSpPr txBox="1"/>
            <p:nvPr/>
          </p:nvSpPr>
          <p:spPr>
            <a:xfrm>
              <a:off x="156626" y="3185563"/>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b="1" dirty="0">
                  <a:latin typeface="Century Gothic" panose="020B0502020202020204" pitchFamily="34" charset="0"/>
                </a:rPr>
                <a:t>ESCUELA RICARDO URIBE ESCOBAR</a:t>
              </a:r>
              <a:endParaRPr lang="es-CO" sz="1200" dirty="0">
                <a:latin typeface="Swis721 Lt BT" panose="020B0403020202020204" pitchFamily="34" charset="0"/>
              </a:endParaRPr>
            </a:p>
          </p:txBody>
        </p:sp>
        <p:cxnSp>
          <p:nvCxnSpPr>
            <p:cNvPr id="44" name="Conector recto 43"/>
            <p:cNvCxnSpPr/>
            <p:nvPr/>
          </p:nvCxnSpPr>
          <p:spPr>
            <a:xfrm flipH="1">
              <a:off x="229923" y="3369585"/>
              <a:ext cx="3362262" cy="5096"/>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8" name="Forma libre 47"/>
            <p:cNvSpPr/>
            <p:nvPr/>
          </p:nvSpPr>
          <p:spPr>
            <a:xfrm rot="4654061">
              <a:off x="4186009" y="3491389"/>
              <a:ext cx="634270" cy="835155"/>
            </a:xfrm>
            <a:custGeom>
              <a:avLst/>
              <a:gdLst>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38543 w 992864"/>
                <a:gd name="connsiteY19" fmla="*/ 1189022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798923 w 992864"/>
                <a:gd name="connsiteY18" fmla="*/ 1072745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22218"/>
                <a:gd name="connsiteX1" fmla="*/ 872151 w 992864"/>
                <a:gd name="connsiteY1" fmla="*/ 3018 h 1222218"/>
                <a:gd name="connsiteX2" fmla="*/ 479834 w 992864"/>
                <a:gd name="connsiteY2" fmla="*/ 33196 h 1222218"/>
                <a:gd name="connsiteX3" fmla="*/ 386282 w 992864"/>
                <a:gd name="connsiteY3" fmla="*/ 63374 h 1222218"/>
                <a:gd name="connsiteX4" fmla="*/ 313854 w 992864"/>
                <a:gd name="connsiteY4" fmla="*/ 96570 h 1222218"/>
                <a:gd name="connsiteX5" fmla="*/ 238408 w 992864"/>
                <a:gd name="connsiteY5" fmla="*/ 144855 h 1222218"/>
                <a:gd name="connsiteX6" fmla="*/ 190123 w 992864"/>
                <a:gd name="connsiteY6" fmla="*/ 199176 h 1222218"/>
                <a:gd name="connsiteX7" fmla="*/ 75446 w 992864"/>
                <a:gd name="connsiteY7" fmla="*/ 389299 h 1222218"/>
                <a:gd name="connsiteX8" fmla="*/ 30179 w 992864"/>
                <a:gd name="connsiteY8" fmla="*/ 500958 h 1222218"/>
                <a:gd name="connsiteX9" fmla="*/ 0 w 992864"/>
                <a:gd name="connsiteY9" fmla="*/ 648831 h 1222218"/>
                <a:gd name="connsiteX10" fmla="*/ 0 w 992864"/>
                <a:gd name="connsiteY10" fmla="*/ 712206 h 1222218"/>
                <a:gd name="connsiteX11" fmla="*/ 39232 w 992864"/>
                <a:gd name="connsiteY11" fmla="*/ 820847 h 1222218"/>
                <a:gd name="connsiteX12" fmla="*/ 111660 w 992864"/>
                <a:gd name="connsiteY12" fmla="*/ 905346 h 1222218"/>
                <a:gd name="connsiteX13" fmla="*/ 187105 w 992864"/>
                <a:gd name="connsiteY13" fmla="*/ 1035113 h 1222218"/>
                <a:gd name="connsiteX14" fmla="*/ 259533 w 992864"/>
                <a:gd name="connsiteY14" fmla="*/ 1119612 h 1222218"/>
                <a:gd name="connsiteX15" fmla="*/ 404389 w 992864"/>
                <a:gd name="connsiteY15" fmla="*/ 1161861 h 1222218"/>
                <a:gd name="connsiteX16" fmla="*/ 651850 w 992864"/>
                <a:gd name="connsiteY16" fmla="*/ 1222218 h 1222218"/>
                <a:gd name="connsiteX17" fmla="*/ 714684 w 992864"/>
                <a:gd name="connsiteY17" fmla="*/ 1069333 h 1222218"/>
                <a:gd name="connsiteX18" fmla="*/ 798923 w 992864"/>
                <a:gd name="connsiteY18" fmla="*/ 1072745 h 1222218"/>
                <a:gd name="connsiteX19" fmla="*/ 928307 w 992864"/>
                <a:gd name="connsiteY19" fmla="*/ 1021837 h 1222218"/>
                <a:gd name="connsiteX20" fmla="*/ 911383 w 992864"/>
                <a:gd name="connsiteY20" fmla="*/ 739366 h 1222218"/>
                <a:gd name="connsiteX21" fmla="*/ 917418 w 992864"/>
                <a:gd name="connsiteY21" fmla="*/ 528119 h 1222218"/>
                <a:gd name="connsiteX22" fmla="*/ 956650 w 992864"/>
                <a:gd name="connsiteY22" fmla="*/ 262550 h 1222218"/>
                <a:gd name="connsiteX23" fmla="*/ 986828 w 992864"/>
                <a:gd name="connsiteY23" fmla="*/ 132784 h 1222218"/>
                <a:gd name="connsiteX24" fmla="*/ 992864 w 992864"/>
                <a:gd name="connsiteY24" fmla="*/ 84499 h 1222218"/>
                <a:gd name="connsiteX25" fmla="*/ 992864 w 992864"/>
                <a:gd name="connsiteY25" fmla="*/ 57338 h 1222218"/>
                <a:gd name="connsiteX26" fmla="*/ 980792 w 992864"/>
                <a:gd name="connsiteY26" fmla="*/ 30178 h 1222218"/>
                <a:gd name="connsiteX27" fmla="*/ 929489 w 992864"/>
                <a:gd name="connsiteY27" fmla="*/ 0 h 1222218"/>
                <a:gd name="connsiteX0" fmla="*/ 929489 w 992864"/>
                <a:gd name="connsiteY0" fmla="*/ 0 h 1161861"/>
                <a:gd name="connsiteX1" fmla="*/ 872151 w 992864"/>
                <a:gd name="connsiteY1" fmla="*/ 3018 h 1161861"/>
                <a:gd name="connsiteX2" fmla="*/ 479834 w 992864"/>
                <a:gd name="connsiteY2" fmla="*/ 33196 h 1161861"/>
                <a:gd name="connsiteX3" fmla="*/ 386282 w 992864"/>
                <a:gd name="connsiteY3" fmla="*/ 63374 h 1161861"/>
                <a:gd name="connsiteX4" fmla="*/ 313854 w 992864"/>
                <a:gd name="connsiteY4" fmla="*/ 96570 h 1161861"/>
                <a:gd name="connsiteX5" fmla="*/ 238408 w 992864"/>
                <a:gd name="connsiteY5" fmla="*/ 144855 h 1161861"/>
                <a:gd name="connsiteX6" fmla="*/ 190123 w 992864"/>
                <a:gd name="connsiteY6" fmla="*/ 199176 h 1161861"/>
                <a:gd name="connsiteX7" fmla="*/ 75446 w 992864"/>
                <a:gd name="connsiteY7" fmla="*/ 389299 h 1161861"/>
                <a:gd name="connsiteX8" fmla="*/ 30179 w 992864"/>
                <a:gd name="connsiteY8" fmla="*/ 500958 h 1161861"/>
                <a:gd name="connsiteX9" fmla="*/ 0 w 992864"/>
                <a:gd name="connsiteY9" fmla="*/ 648831 h 1161861"/>
                <a:gd name="connsiteX10" fmla="*/ 0 w 992864"/>
                <a:gd name="connsiteY10" fmla="*/ 712206 h 1161861"/>
                <a:gd name="connsiteX11" fmla="*/ 39232 w 992864"/>
                <a:gd name="connsiteY11" fmla="*/ 820847 h 1161861"/>
                <a:gd name="connsiteX12" fmla="*/ 111660 w 992864"/>
                <a:gd name="connsiteY12" fmla="*/ 905346 h 1161861"/>
                <a:gd name="connsiteX13" fmla="*/ 187105 w 992864"/>
                <a:gd name="connsiteY13" fmla="*/ 1035113 h 1161861"/>
                <a:gd name="connsiteX14" fmla="*/ 259533 w 992864"/>
                <a:gd name="connsiteY14" fmla="*/ 1119612 h 1161861"/>
                <a:gd name="connsiteX15" fmla="*/ 404389 w 992864"/>
                <a:gd name="connsiteY15" fmla="*/ 1161861 h 1161861"/>
                <a:gd name="connsiteX16" fmla="*/ 597259 w 992864"/>
                <a:gd name="connsiteY16" fmla="*/ 1058445 h 1161861"/>
                <a:gd name="connsiteX17" fmla="*/ 714684 w 992864"/>
                <a:gd name="connsiteY17" fmla="*/ 1069333 h 1161861"/>
                <a:gd name="connsiteX18" fmla="*/ 798923 w 992864"/>
                <a:gd name="connsiteY18" fmla="*/ 1072745 h 1161861"/>
                <a:gd name="connsiteX19" fmla="*/ 928307 w 992864"/>
                <a:gd name="connsiteY19" fmla="*/ 1021837 h 1161861"/>
                <a:gd name="connsiteX20" fmla="*/ 911383 w 992864"/>
                <a:gd name="connsiteY20" fmla="*/ 739366 h 1161861"/>
                <a:gd name="connsiteX21" fmla="*/ 917418 w 992864"/>
                <a:gd name="connsiteY21" fmla="*/ 528119 h 1161861"/>
                <a:gd name="connsiteX22" fmla="*/ 956650 w 992864"/>
                <a:gd name="connsiteY22" fmla="*/ 262550 h 1161861"/>
                <a:gd name="connsiteX23" fmla="*/ 986828 w 992864"/>
                <a:gd name="connsiteY23" fmla="*/ 132784 h 1161861"/>
                <a:gd name="connsiteX24" fmla="*/ 992864 w 992864"/>
                <a:gd name="connsiteY24" fmla="*/ 84499 h 1161861"/>
                <a:gd name="connsiteX25" fmla="*/ 992864 w 992864"/>
                <a:gd name="connsiteY25" fmla="*/ 57338 h 1161861"/>
                <a:gd name="connsiteX26" fmla="*/ 980792 w 992864"/>
                <a:gd name="connsiteY26" fmla="*/ 30178 h 1161861"/>
                <a:gd name="connsiteX27" fmla="*/ 929489 w 992864"/>
                <a:gd name="connsiteY27" fmla="*/ 0 h 1161861"/>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86828 w 992864"/>
                <a:gd name="connsiteY23" fmla="*/ 132784 h 1119612"/>
                <a:gd name="connsiteX24" fmla="*/ 992864 w 992864"/>
                <a:gd name="connsiteY24" fmla="*/ 84499 h 1119612"/>
                <a:gd name="connsiteX25" fmla="*/ 992864 w 992864"/>
                <a:gd name="connsiteY25" fmla="*/ 57338 h 1119612"/>
                <a:gd name="connsiteX26" fmla="*/ 980792 w 992864"/>
                <a:gd name="connsiteY26" fmla="*/ 30178 h 1119612"/>
                <a:gd name="connsiteX27" fmla="*/ 929489 w 992864"/>
                <a:gd name="connsiteY27"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92864 w 992864"/>
                <a:gd name="connsiteY24" fmla="*/ 57338 h 1119612"/>
                <a:gd name="connsiteX25" fmla="*/ 980792 w 992864"/>
                <a:gd name="connsiteY25" fmla="*/ 30178 h 1119612"/>
                <a:gd name="connsiteX26" fmla="*/ 929489 w 992864"/>
                <a:gd name="connsiteY26"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80792 w 992864"/>
                <a:gd name="connsiteY24" fmla="*/ 30178 h 1119612"/>
                <a:gd name="connsiteX25" fmla="*/ 929489 w 992864"/>
                <a:gd name="connsiteY25" fmla="*/ 0 h 1119612"/>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187105 w 992864"/>
                <a:gd name="connsiteY13" fmla="*/ 103511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269544 w 992864"/>
                <a:gd name="connsiteY10" fmla="*/ 415367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899310 w 962685"/>
                <a:gd name="connsiteY0" fmla="*/ 0 h 1072745"/>
                <a:gd name="connsiteX1" fmla="*/ 841972 w 962685"/>
                <a:gd name="connsiteY1" fmla="*/ 3018 h 1072745"/>
                <a:gd name="connsiteX2" fmla="*/ 449655 w 962685"/>
                <a:gd name="connsiteY2" fmla="*/ 33196 h 1072745"/>
                <a:gd name="connsiteX3" fmla="*/ 356103 w 962685"/>
                <a:gd name="connsiteY3" fmla="*/ 63374 h 1072745"/>
                <a:gd name="connsiteX4" fmla="*/ 283675 w 962685"/>
                <a:gd name="connsiteY4" fmla="*/ 96570 h 1072745"/>
                <a:gd name="connsiteX5" fmla="*/ 208229 w 962685"/>
                <a:gd name="connsiteY5" fmla="*/ 144855 h 1072745"/>
                <a:gd name="connsiteX6" fmla="*/ 159944 w 962685"/>
                <a:gd name="connsiteY6" fmla="*/ 199176 h 1072745"/>
                <a:gd name="connsiteX7" fmla="*/ 45267 w 962685"/>
                <a:gd name="connsiteY7" fmla="*/ 389299 h 1072745"/>
                <a:gd name="connsiteX8" fmla="*/ 0 w 962685"/>
                <a:gd name="connsiteY8" fmla="*/ 500958 h 1072745"/>
                <a:gd name="connsiteX9" fmla="*/ 239365 w 962685"/>
                <a:gd name="connsiteY9" fmla="*/ 415367 h 1072745"/>
                <a:gd name="connsiteX10" fmla="*/ 220593 w 962685"/>
                <a:gd name="connsiteY10" fmla="*/ 554716 h 1072745"/>
                <a:gd name="connsiteX11" fmla="*/ 231607 w 962685"/>
                <a:gd name="connsiteY11" fmla="*/ 673334 h 1072745"/>
                <a:gd name="connsiteX12" fmla="*/ 283168 w 962685"/>
                <a:gd name="connsiteY12" fmla="*/ 823573 h 1072745"/>
                <a:gd name="connsiteX13" fmla="*/ 345360 w 962685"/>
                <a:gd name="connsiteY13" fmla="*/ 938779 h 1072745"/>
                <a:gd name="connsiteX14" fmla="*/ 418565 w 962685"/>
                <a:gd name="connsiteY14" fmla="*/ 1004911 h 1072745"/>
                <a:gd name="connsiteX15" fmla="*/ 567080 w 962685"/>
                <a:gd name="connsiteY15" fmla="*/ 1058445 h 1072745"/>
                <a:gd name="connsiteX16" fmla="*/ 684505 w 962685"/>
                <a:gd name="connsiteY16" fmla="*/ 1069333 h 1072745"/>
                <a:gd name="connsiteX17" fmla="*/ 768744 w 962685"/>
                <a:gd name="connsiteY17" fmla="*/ 1072745 h 1072745"/>
                <a:gd name="connsiteX18" fmla="*/ 898128 w 962685"/>
                <a:gd name="connsiteY18" fmla="*/ 1021837 h 1072745"/>
                <a:gd name="connsiteX19" fmla="*/ 881204 w 962685"/>
                <a:gd name="connsiteY19" fmla="*/ 739366 h 1072745"/>
                <a:gd name="connsiteX20" fmla="*/ 887239 w 962685"/>
                <a:gd name="connsiteY20" fmla="*/ 528119 h 1072745"/>
                <a:gd name="connsiteX21" fmla="*/ 926471 w 962685"/>
                <a:gd name="connsiteY21" fmla="*/ 262550 h 1072745"/>
                <a:gd name="connsiteX22" fmla="*/ 962685 w 962685"/>
                <a:gd name="connsiteY22" fmla="*/ 84499 h 1072745"/>
                <a:gd name="connsiteX23" fmla="*/ 950613 w 962685"/>
                <a:gd name="connsiteY23" fmla="*/ 30178 h 1072745"/>
                <a:gd name="connsiteX24" fmla="*/ 899310 w 962685"/>
                <a:gd name="connsiteY24" fmla="*/ 0 h 1072745"/>
                <a:gd name="connsiteX0" fmla="*/ 854043 w 917418"/>
                <a:gd name="connsiteY0" fmla="*/ 0 h 1072745"/>
                <a:gd name="connsiteX1" fmla="*/ 796705 w 917418"/>
                <a:gd name="connsiteY1" fmla="*/ 3018 h 1072745"/>
                <a:gd name="connsiteX2" fmla="*/ 404388 w 917418"/>
                <a:gd name="connsiteY2" fmla="*/ 33196 h 1072745"/>
                <a:gd name="connsiteX3" fmla="*/ 310836 w 917418"/>
                <a:gd name="connsiteY3" fmla="*/ 63374 h 1072745"/>
                <a:gd name="connsiteX4" fmla="*/ 238408 w 917418"/>
                <a:gd name="connsiteY4" fmla="*/ 96570 h 1072745"/>
                <a:gd name="connsiteX5" fmla="*/ 162962 w 917418"/>
                <a:gd name="connsiteY5" fmla="*/ 144855 h 1072745"/>
                <a:gd name="connsiteX6" fmla="*/ 114677 w 917418"/>
                <a:gd name="connsiteY6" fmla="*/ 199176 h 1072745"/>
                <a:gd name="connsiteX7" fmla="*/ 0 w 917418"/>
                <a:gd name="connsiteY7" fmla="*/ 389299 h 1072745"/>
                <a:gd name="connsiteX8" fmla="*/ 194098 w 917418"/>
                <a:gd name="connsiteY8" fmla="*/ 415367 h 1072745"/>
                <a:gd name="connsiteX9" fmla="*/ 175326 w 917418"/>
                <a:gd name="connsiteY9" fmla="*/ 554716 h 1072745"/>
                <a:gd name="connsiteX10" fmla="*/ 186340 w 917418"/>
                <a:gd name="connsiteY10" fmla="*/ 673334 h 1072745"/>
                <a:gd name="connsiteX11" fmla="*/ 237901 w 917418"/>
                <a:gd name="connsiteY11" fmla="*/ 823573 h 1072745"/>
                <a:gd name="connsiteX12" fmla="*/ 300093 w 917418"/>
                <a:gd name="connsiteY12" fmla="*/ 938779 h 1072745"/>
                <a:gd name="connsiteX13" fmla="*/ 373298 w 917418"/>
                <a:gd name="connsiteY13" fmla="*/ 1004911 h 1072745"/>
                <a:gd name="connsiteX14" fmla="*/ 521813 w 917418"/>
                <a:gd name="connsiteY14" fmla="*/ 1058445 h 1072745"/>
                <a:gd name="connsiteX15" fmla="*/ 639238 w 917418"/>
                <a:gd name="connsiteY15" fmla="*/ 1069333 h 1072745"/>
                <a:gd name="connsiteX16" fmla="*/ 723477 w 917418"/>
                <a:gd name="connsiteY16" fmla="*/ 1072745 h 1072745"/>
                <a:gd name="connsiteX17" fmla="*/ 852861 w 917418"/>
                <a:gd name="connsiteY17" fmla="*/ 1021837 h 1072745"/>
                <a:gd name="connsiteX18" fmla="*/ 835937 w 917418"/>
                <a:gd name="connsiteY18" fmla="*/ 739366 h 1072745"/>
                <a:gd name="connsiteX19" fmla="*/ 841972 w 917418"/>
                <a:gd name="connsiteY19" fmla="*/ 528119 h 1072745"/>
                <a:gd name="connsiteX20" fmla="*/ 881204 w 917418"/>
                <a:gd name="connsiteY20" fmla="*/ 262550 h 1072745"/>
                <a:gd name="connsiteX21" fmla="*/ 917418 w 917418"/>
                <a:gd name="connsiteY21" fmla="*/ 84499 h 1072745"/>
                <a:gd name="connsiteX22" fmla="*/ 905346 w 917418"/>
                <a:gd name="connsiteY22" fmla="*/ 30178 h 1072745"/>
                <a:gd name="connsiteX23" fmla="*/ 854043 w 917418"/>
                <a:gd name="connsiteY23" fmla="*/ 0 h 1072745"/>
                <a:gd name="connsiteX0" fmla="*/ 739366 w 802741"/>
                <a:gd name="connsiteY0" fmla="*/ 0 h 1072745"/>
                <a:gd name="connsiteX1" fmla="*/ 682028 w 802741"/>
                <a:gd name="connsiteY1" fmla="*/ 3018 h 1072745"/>
                <a:gd name="connsiteX2" fmla="*/ 289711 w 802741"/>
                <a:gd name="connsiteY2" fmla="*/ 33196 h 1072745"/>
                <a:gd name="connsiteX3" fmla="*/ 196159 w 802741"/>
                <a:gd name="connsiteY3" fmla="*/ 63374 h 1072745"/>
                <a:gd name="connsiteX4" fmla="*/ 123731 w 802741"/>
                <a:gd name="connsiteY4" fmla="*/ 96570 h 1072745"/>
                <a:gd name="connsiteX5" fmla="*/ 48285 w 802741"/>
                <a:gd name="connsiteY5" fmla="*/ 144855 h 1072745"/>
                <a:gd name="connsiteX6" fmla="*/ 0 w 802741"/>
                <a:gd name="connsiteY6" fmla="*/ 199176 h 1072745"/>
                <a:gd name="connsiteX7" fmla="*/ 79421 w 802741"/>
                <a:gd name="connsiteY7" fmla="*/ 415367 h 1072745"/>
                <a:gd name="connsiteX8" fmla="*/ 60649 w 802741"/>
                <a:gd name="connsiteY8" fmla="*/ 554716 h 1072745"/>
                <a:gd name="connsiteX9" fmla="*/ 71663 w 802741"/>
                <a:gd name="connsiteY9" fmla="*/ 673334 h 1072745"/>
                <a:gd name="connsiteX10" fmla="*/ 123224 w 802741"/>
                <a:gd name="connsiteY10" fmla="*/ 823573 h 1072745"/>
                <a:gd name="connsiteX11" fmla="*/ 185416 w 802741"/>
                <a:gd name="connsiteY11" fmla="*/ 938779 h 1072745"/>
                <a:gd name="connsiteX12" fmla="*/ 258621 w 802741"/>
                <a:gd name="connsiteY12" fmla="*/ 1004911 h 1072745"/>
                <a:gd name="connsiteX13" fmla="*/ 407136 w 802741"/>
                <a:gd name="connsiteY13" fmla="*/ 1058445 h 1072745"/>
                <a:gd name="connsiteX14" fmla="*/ 524561 w 802741"/>
                <a:gd name="connsiteY14" fmla="*/ 1069333 h 1072745"/>
                <a:gd name="connsiteX15" fmla="*/ 608800 w 802741"/>
                <a:gd name="connsiteY15" fmla="*/ 1072745 h 1072745"/>
                <a:gd name="connsiteX16" fmla="*/ 738184 w 802741"/>
                <a:gd name="connsiteY16" fmla="*/ 1021837 h 1072745"/>
                <a:gd name="connsiteX17" fmla="*/ 721260 w 802741"/>
                <a:gd name="connsiteY17" fmla="*/ 739366 h 1072745"/>
                <a:gd name="connsiteX18" fmla="*/ 727295 w 802741"/>
                <a:gd name="connsiteY18" fmla="*/ 528119 h 1072745"/>
                <a:gd name="connsiteX19" fmla="*/ 766527 w 802741"/>
                <a:gd name="connsiteY19" fmla="*/ 262550 h 1072745"/>
                <a:gd name="connsiteX20" fmla="*/ 802741 w 802741"/>
                <a:gd name="connsiteY20" fmla="*/ 84499 h 1072745"/>
                <a:gd name="connsiteX21" fmla="*/ 790669 w 802741"/>
                <a:gd name="connsiteY21" fmla="*/ 30178 h 1072745"/>
                <a:gd name="connsiteX22" fmla="*/ 739366 w 802741"/>
                <a:gd name="connsiteY22" fmla="*/ 0 h 1072745"/>
                <a:gd name="connsiteX0" fmla="*/ 691081 w 754456"/>
                <a:gd name="connsiteY0" fmla="*/ 0 h 1072745"/>
                <a:gd name="connsiteX1" fmla="*/ 633743 w 754456"/>
                <a:gd name="connsiteY1" fmla="*/ 3018 h 1072745"/>
                <a:gd name="connsiteX2" fmla="*/ 241426 w 754456"/>
                <a:gd name="connsiteY2" fmla="*/ 33196 h 1072745"/>
                <a:gd name="connsiteX3" fmla="*/ 147874 w 754456"/>
                <a:gd name="connsiteY3" fmla="*/ 63374 h 1072745"/>
                <a:gd name="connsiteX4" fmla="*/ 75446 w 754456"/>
                <a:gd name="connsiteY4" fmla="*/ 96570 h 1072745"/>
                <a:gd name="connsiteX5" fmla="*/ 0 w 754456"/>
                <a:gd name="connsiteY5" fmla="*/ 144855 h 1072745"/>
                <a:gd name="connsiteX6" fmla="*/ 31136 w 754456"/>
                <a:gd name="connsiteY6" fmla="*/ 415367 h 1072745"/>
                <a:gd name="connsiteX7" fmla="*/ 12364 w 754456"/>
                <a:gd name="connsiteY7" fmla="*/ 554716 h 1072745"/>
                <a:gd name="connsiteX8" fmla="*/ 23378 w 754456"/>
                <a:gd name="connsiteY8" fmla="*/ 673334 h 1072745"/>
                <a:gd name="connsiteX9" fmla="*/ 74939 w 754456"/>
                <a:gd name="connsiteY9" fmla="*/ 823573 h 1072745"/>
                <a:gd name="connsiteX10" fmla="*/ 137131 w 754456"/>
                <a:gd name="connsiteY10" fmla="*/ 938779 h 1072745"/>
                <a:gd name="connsiteX11" fmla="*/ 210336 w 754456"/>
                <a:gd name="connsiteY11" fmla="*/ 1004911 h 1072745"/>
                <a:gd name="connsiteX12" fmla="*/ 358851 w 754456"/>
                <a:gd name="connsiteY12" fmla="*/ 1058445 h 1072745"/>
                <a:gd name="connsiteX13" fmla="*/ 476276 w 754456"/>
                <a:gd name="connsiteY13" fmla="*/ 1069333 h 1072745"/>
                <a:gd name="connsiteX14" fmla="*/ 560515 w 754456"/>
                <a:gd name="connsiteY14" fmla="*/ 1072745 h 1072745"/>
                <a:gd name="connsiteX15" fmla="*/ 689899 w 754456"/>
                <a:gd name="connsiteY15" fmla="*/ 1021837 h 1072745"/>
                <a:gd name="connsiteX16" fmla="*/ 672975 w 754456"/>
                <a:gd name="connsiteY16" fmla="*/ 739366 h 1072745"/>
                <a:gd name="connsiteX17" fmla="*/ 679010 w 754456"/>
                <a:gd name="connsiteY17" fmla="*/ 528119 h 1072745"/>
                <a:gd name="connsiteX18" fmla="*/ 718242 w 754456"/>
                <a:gd name="connsiteY18" fmla="*/ 262550 h 1072745"/>
                <a:gd name="connsiteX19" fmla="*/ 754456 w 754456"/>
                <a:gd name="connsiteY19" fmla="*/ 84499 h 1072745"/>
                <a:gd name="connsiteX20" fmla="*/ 742384 w 754456"/>
                <a:gd name="connsiteY20" fmla="*/ 30178 h 1072745"/>
                <a:gd name="connsiteX21" fmla="*/ 691081 w 754456"/>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63082 w 742092"/>
                <a:gd name="connsiteY4" fmla="*/ 96570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340227 w 742092"/>
                <a:gd name="connsiteY3" fmla="*/ 16914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340227 w 742092"/>
                <a:gd name="connsiteY2" fmla="*/ 169144 h 1072745"/>
                <a:gd name="connsiteX3" fmla="*/ 233679 w 742092"/>
                <a:gd name="connsiteY3" fmla="*/ 198928 h 1072745"/>
                <a:gd name="connsiteX4" fmla="*/ 124114 w 742092"/>
                <a:gd name="connsiteY4" fmla="*/ 294980 h 1072745"/>
                <a:gd name="connsiteX5" fmla="*/ 18772 w 742092"/>
                <a:gd name="connsiteY5" fmla="*/ 415367 h 1072745"/>
                <a:gd name="connsiteX6" fmla="*/ 0 w 742092"/>
                <a:gd name="connsiteY6" fmla="*/ 554716 h 1072745"/>
                <a:gd name="connsiteX7" fmla="*/ 11014 w 742092"/>
                <a:gd name="connsiteY7" fmla="*/ 673334 h 1072745"/>
                <a:gd name="connsiteX8" fmla="*/ 62575 w 742092"/>
                <a:gd name="connsiteY8" fmla="*/ 823573 h 1072745"/>
                <a:gd name="connsiteX9" fmla="*/ 124767 w 742092"/>
                <a:gd name="connsiteY9" fmla="*/ 938779 h 1072745"/>
                <a:gd name="connsiteX10" fmla="*/ 197972 w 742092"/>
                <a:gd name="connsiteY10" fmla="*/ 1004911 h 1072745"/>
                <a:gd name="connsiteX11" fmla="*/ 346487 w 742092"/>
                <a:gd name="connsiteY11" fmla="*/ 1058445 h 1072745"/>
                <a:gd name="connsiteX12" fmla="*/ 463912 w 742092"/>
                <a:gd name="connsiteY12" fmla="*/ 1069333 h 1072745"/>
                <a:gd name="connsiteX13" fmla="*/ 548151 w 742092"/>
                <a:gd name="connsiteY13" fmla="*/ 1072745 h 1072745"/>
                <a:gd name="connsiteX14" fmla="*/ 677535 w 742092"/>
                <a:gd name="connsiteY14" fmla="*/ 1021837 h 1072745"/>
                <a:gd name="connsiteX15" fmla="*/ 660611 w 742092"/>
                <a:gd name="connsiteY15" fmla="*/ 739366 h 1072745"/>
                <a:gd name="connsiteX16" fmla="*/ 666646 w 742092"/>
                <a:gd name="connsiteY16" fmla="*/ 528119 h 1072745"/>
                <a:gd name="connsiteX17" fmla="*/ 705878 w 742092"/>
                <a:gd name="connsiteY17" fmla="*/ 262550 h 1072745"/>
                <a:gd name="connsiteX18" fmla="*/ 742092 w 742092"/>
                <a:gd name="connsiteY18" fmla="*/ 84499 h 1072745"/>
                <a:gd name="connsiteX19" fmla="*/ 730020 w 742092"/>
                <a:gd name="connsiteY19" fmla="*/ 30178 h 1072745"/>
                <a:gd name="connsiteX20" fmla="*/ 678717 w 742092"/>
                <a:gd name="connsiteY20" fmla="*/ 0 h 1072745"/>
                <a:gd name="connsiteX0" fmla="*/ 678717 w 742092"/>
                <a:gd name="connsiteY0" fmla="*/ 0 h 1072745"/>
                <a:gd name="connsiteX1" fmla="*/ 340227 w 742092"/>
                <a:gd name="connsiteY1" fmla="*/ 169144 h 1072745"/>
                <a:gd name="connsiteX2" fmla="*/ 233679 w 742092"/>
                <a:gd name="connsiteY2" fmla="*/ 198928 h 1072745"/>
                <a:gd name="connsiteX3" fmla="*/ 124114 w 742092"/>
                <a:gd name="connsiteY3" fmla="*/ 294980 h 1072745"/>
                <a:gd name="connsiteX4" fmla="*/ 18772 w 742092"/>
                <a:gd name="connsiteY4" fmla="*/ 415367 h 1072745"/>
                <a:gd name="connsiteX5" fmla="*/ 0 w 742092"/>
                <a:gd name="connsiteY5" fmla="*/ 554716 h 1072745"/>
                <a:gd name="connsiteX6" fmla="*/ 11014 w 742092"/>
                <a:gd name="connsiteY6" fmla="*/ 673334 h 1072745"/>
                <a:gd name="connsiteX7" fmla="*/ 62575 w 742092"/>
                <a:gd name="connsiteY7" fmla="*/ 823573 h 1072745"/>
                <a:gd name="connsiteX8" fmla="*/ 124767 w 742092"/>
                <a:gd name="connsiteY8" fmla="*/ 938779 h 1072745"/>
                <a:gd name="connsiteX9" fmla="*/ 197972 w 742092"/>
                <a:gd name="connsiteY9" fmla="*/ 1004911 h 1072745"/>
                <a:gd name="connsiteX10" fmla="*/ 346487 w 742092"/>
                <a:gd name="connsiteY10" fmla="*/ 1058445 h 1072745"/>
                <a:gd name="connsiteX11" fmla="*/ 463912 w 742092"/>
                <a:gd name="connsiteY11" fmla="*/ 1069333 h 1072745"/>
                <a:gd name="connsiteX12" fmla="*/ 548151 w 742092"/>
                <a:gd name="connsiteY12" fmla="*/ 1072745 h 1072745"/>
                <a:gd name="connsiteX13" fmla="*/ 677535 w 742092"/>
                <a:gd name="connsiteY13" fmla="*/ 1021837 h 1072745"/>
                <a:gd name="connsiteX14" fmla="*/ 660611 w 742092"/>
                <a:gd name="connsiteY14" fmla="*/ 739366 h 1072745"/>
                <a:gd name="connsiteX15" fmla="*/ 666646 w 742092"/>
                <a:gd name="connsiteY15" fmla="*/ 528119 h 1072745"/>
                <a:gd name="connsiteX16" fmla="*/ 705878 w 742092"/>
                <a:gd name="connsiteY16" fmla="*/ 262550 h 1072745"/>
                <a:gd name="connsiteX17" fmla="*/ 742092 w 742092"/>
                <a:gd name="connsiteY17" fmla="*/ 84499 h 1072745"/>
                <a:gd name="connsiteX18" fmla="*/ 730020 w 742092"/>
                <a:gd name="connsiteY18" fmla="*/ 30178 h 1072745"/>
                <a:gd name="connsiteX19" fmla="*/ 678717 w 742092"/>
                <a:gd name="connsiteY19" fmla="*/ 0 h 1072745"/>
                <a:gd name="connsiteX0" fmla="*/ 508120 w 742092"/>
                <a:gd name="connsiteY0" fmla="*/ 113124 h 1042567"/>
                <a:gd name="connsiteX1" fmla="*/ 340227 w 742092"/>
                <a:gd name="connsiteY1" fmla="*/ 138966 h 1042567"/>
                <a:gd name="connsiteX2" fmla="*/ 233679 w 742092"/>
                <a:gd name="connsiteY2" fmla="*/ 168750 h 1042567"/>
                <a:gd name="connsiteX3" fmla="*/ 124114 w 742092"/>
                <a:gd name="connsiteY3" fmla="*/ 264802 h 1042567"/>
                <a:gd name="connsiteX4" fmla="*/ 18772 w 742092"/>
                <a:gd name="connsiteY4" fmla="*/ 385189 h 1042567"/>
                <a:gd name="connsiteX5" fmla="*/ 0 w 742092"/>
                <a:gd name="connsiteY5" fmla="*/ 524538 h 1042567"/>
                <a:gd name="connsiteX6" fmla="*/ 11014 w 742092"/>
                <a:gd name="connsiteY6" fmla="*/ 643156 h 1042567"/>
                <a:gd name="connsiteX7" fmla="*/ 62575 w 742092"/>
                <a:gd name="connsiteY7" fmla="*/ 793395 h 1042567"/>
                <a:gd name="connsiteX8" fmla="*/ 124767 w 742092"/>
                <a:gd name="connsiteY8" fmla="*/ 908601 h 1042567"/>
                <a:gd name="connsiteX9" fmla="*/ 197972 w 742092"/>
                <a:gd name="connsiteY9" fmla="*/ 974733 h 1042567"/>
                <a:gd name="connsiteX10" fmla="*/ 346487 w 742092"/>
                <a:gd name="connsiteY10" fmla="*/ 1028267 h 1042567"/>
                <a:gd name="connsiteX11" fmla="*/ 463912 w 742092"/>
                <a:gd name="connsiteY11" fmla="*/ 1039155 h 1042567"/>
                <a:gd name="connsiteX12" fmla="*/ 548151 w 742092"/>
                <a:gd name="connsiteY12" fmla="*/ 1042567 h 1042567"/>
                <a:gd name="connsiteX13" fmla="*/ 677535 w 742092"/>
                <a:gd name="connsiteY13" fmla="*/ 991659 h 1042567"/>
                <a:gd name="connsiteX14" fmla="*/ 660611 w 742092"/>
                <a:gd name="connsiteY14" fmla="*/ 709188 h 1042567"/>
                <a:gd name="connsiteX15" fmla="*/ 666646 w 742092"/>
                <a:gd name="connsiteY15" fmla="*/ 497941 h 1042567"/>
                <a:gd name="connsiteX16" fmla="*/ 705878 w 742092"/>
                <a:gd name="connsiteY16" fmla="*/ 232372 h 1042567"/>
                <a:gd name="connsiteX17" fmla="*/ 742092 w 742092"/>
                <a:gd name="connsiteY17" fmla="*/ 54321 h 1042567"/>
                <a:gd name="connsiteX18" fmla="*/ 730020 w 742092"/>
                <a:gd name="connsiteY18" fmla="*/ 0 h 1042567"/>
                <a:gd name="connsiteX19" fmla="*/ 508120 w 742092"/>
                <a:gd name="connsiteY19" fmla="*/ 113124 h 1042567"/>
                <a:gd name="connsiteX0" fmla="*/ 508120 w 742092"/>
                <a:gd name="connsiteY0" fmla="*/ 58803 h 988246"/>
                <a:gd name="connsiteX1" fmla="*/ 340227 w 742092"/>
                <a:gd name="connsiteY1" fmla="*/ 84645 h 988246"/>
                <a:gd name="connsiteX2" fmla="*/ 233679 w 742092"/>
                <a:gd name="connsiteY2" fmla="*/ 114429 h 988246"/>
                <a:gd name="connsiteX3" fmla="*/ 124114 w 742092"/>
                <a:gd name="connsiteY3" fmla="*/ 210481 h 988246"/>
                <a:gd name="connsiteX4" fmla="*/ 18772 w 742092"/>
                <a:gd name="connsiteY4" fmla="*/ 330868 h 988246"/>
                <a:gd name="connsiteX5" fmla="*/ 0 w 742092"/>
                <a:gd name="connsiteY5" fmla="*/ 470217 h 988246"/>
                <a:gd name="connsiteX6" fmla="*/ 11014 w 742092"/>
                <a:gd name="connsiteY6" fmla="*/ 588835 h 988246"/>
                <a:gd name="connsiteX7" fmla="*/ 62575 w 742092"/>
                <a:gd name="connsiteY7" fmla="*/ 739074 h 988246"/>
                <a:gd name="connsiteX8" fmla="*/ 124767 w 742092"/>
                <a:gd name="connsiteY8" fmla="*/ 854280 h 988246"/>
                <a:gd name="connsiteX9" fmla="*/ 197972 w 742092"/>
                <a:gd name="connsiteY9" fmla="*/ 920412 h 988246"/>
                <a:gd name="connsiteX10" fmla="*/ 346487 w 742092"/>
                <a:gd name="connsiteY10" fmla="*/ 973946 h 988246"/>
                <a:gd name="connsiteX11" fmla="*/ 463912 w 742092"/>
                <a:gd name="connsiteY11" fmla="*/ 984834 h 988246"/>
                <a:gd name="connsiteX12" fmla="*/ 548151 w 742092"/>
                <a:gd name="connsiteY12" fmla="*/ 988246 h 988246"/>
                <a:gd name="connsiteX13" fmla="*/ 677535 w 742092"/>
                <a:gd name="connsiteY13" fmla="*/ 937338 h 988246"/>
                <a:gd name="connsiteX14" fmla="*/ 660611 w 742092"/>
                <a:gd name="connsiteY14" fmla="*/ 654867 h 988246"/>
                <a:gd name="connsiteX15" fmla="*/ 666646 w 742092"/>
                <a:gd name="connsiteY15" fmla="*/ 443620 h 988246"/>
                <a:gd name="connsiteX16" fmla="*/ 705878 w 742092"/>
                <a:gd name="connsiteY16" fmla="*/ 178051 h 988246"/>
                <a:gd name="connsiteX17" fmla="*/ 742092 w 742092"/>
                <a:gd name="connsiteY17" fmla="*/ 0 h 988246"/>
                <a:gd name="connsiteX18" fmla="*/ 607190 w 742092"/>
                <a:gd name="connsiteY18" fmla="*/ 61685 h 988246"/>
                <a:gd name="connsiteX19" fmla="*/ 508120 w 742092"/>
                <a:gd name="connsiteY19" fmla="*/ 58803 h 988246"/>
                <a:gd name="connsiteX0" fmla="*/ 508120 w 705878"/>
                <a:gd name="connsiteY0" fmla="*/ 0 h 929443"/>
                <a:gd name="connsiteX1" fmla="*/ 340227 w 705878"/>
                <a:gd name="connsiteY1" fmla="*/ 25842 h 929443"/>
                <a:gd name="connsiteX2" fmla="*/ 233679 w 705878"/>
                <a:gd name="connsiteY2" fmla="*/ 55626 h 929443"/>
                <a:gd name="connsiteX3" fmla="*/ 124114 w 705878"/>
                <a:gd name="connsiteY3" fmla="*/ 151678 h 929443"/>
                <a:gd name="connsiteX4" fmla="*/ 18772 w 705878"/>
                <a:gd name="connsiteY4" fmla="*/ 272065 h 929443"/>
                <a:gd name="connsiteX5" fmla="*/ 0 w 705878"/>
                <a:gd name="connsiteY5" fmla="*/ 411414 h 929443"/>
                <a:gd name="connsiteX6" fmla="*/ 11014 w 705878"/>
                <a:gd name="connsiteY6" fmla="*/ 530032 h 929443"/>
                <a:gd name="connsiteX7" fmla="*/ 62575 w 705878"/>
                <a:gd name="connsiteY7" fmla="*/ 680271 h 929443"/>
                <a:gd name="connsiteX8" fmla="*/ 124767 w 705878"/>
                <a:gd name="connsiteY8" fmla="*/ 795477 h 929443"/>
                <a:gd name="connsiteX9" fmla="*/ 197972 w 705878"/>
                <a:gd name="connsiteY9" fmla="*/ 861609 h 929443"/>
                <a:gd name="connsiteX10" fmla="*/ 346487 w 705878"/>
                <a:gd name="connsiteY10" fmla="*/ 915143 h 929443"/>
                <a:gd name="connsiteX11" fmla="*/ 463912 w 705878"/>
                <a:gd name="connsiteY11" fmla="*/ 926031 h 929443"/>
                <a:gd name="connsiteX12" fmla="*/ 548151 w 705878"/>
                <a:gd name="connsiteY12" fmla="*/ 929443 h 929443"/>
                <a:gd name="connsiteX13" fmla="*/ 677535 w 705878"/>
                <a:gd name="connsiteY13" fmla="*/ 878535 h 929443"/>
                <a:gd name="connsiteX14" fmla="*/ 660611 w 705878"/>
                <a:gd name="connsiteY14" fmla="*/ 596064 h 929443"/>
                <a:gd name="connsiteX15" fmla="*/ 666646 w 705878"/>
                <a:gd name="connsiteY15" fmla="*/ 384817 h 929443"/>
                <a:gd name="connsiteX16" fmla="*/ 705878 w 705878"/>
                <a:gd name="connsiteY16" fmla="*/ 119248 h 929443"/>
                <a:gd name="connsiteX17" fmla="*/ 694325 w 705878"/>
                <a:gd name="connsiteY17" fmla="*/ 26495 h 929443"/>
                <a:gd name="connsiteX18" fmla="*/ 607190 w 705878"/>
                <a:gd name="connsiteY18" fmla="*/ 2882 h 929443"/>
                <a:gd name="connsiteX19" fmla="*/ 508120 w 705878"/>
                <a:gd name="connsiteY19" fmla="*/ 0 h 9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5878" h="929443">
                  <a:moveTo>
                    <a:pt x="508120" y="0"/>
                  </a:moveTo>
                  <a:lnTo>
                    <a:pt x="340227" y="25842"/>
                  </a:lnTo>
                  <a:lnTo>
                    <a:pt x="233679" y="55626"/>
                  </a:lnTo>
                  <a:lnTo>
                    <a:pt x="124114" y="151678"/>
                  </a:lnTo>
                  <a:lnTo>
                    <a:pt x="18772" y="272065"/>
                  </a:lnTo>
                  <a:lnTo>
                    <a:pt x="0" y="411414"/>
                  </a:lnTo>
                  <a:lnTo>
                    <a:pt x="11014" y="530032"/>
                  </a:lnTo>
                  <a:lnTo>
                    <a:pt x="62575" y="680271"/>
                  </a:lnTo>
                  <a:lnTo>
                    <a:pt x="124767" y="795477"/>
                  </a:lnTo>
                  <a:lnTo>
                    <a:pt x="197972" y="861609"/>
                  </a:lnTo>
                  <a:lnTo>
                    <a:pt x="346487" y="915143"/>
                  </a:lnTo>
                  <a:lnTo>
                    <a:pt x="463912" y="926031"/>
                  </a:lnTo>
                  <a:lnTo>
                    <a:pt x="548151" y="929443"/>
                  </a:lnTo>
                  <a:lnTo>
                    <a:pt x="677535" y="878535"/>
                  </a:lnTo>
                  <a:lnTo>
                    <a:pt x="660611" y="596064"/>
                  </a:lnTo>
                  <a:lnTo>
                    <a:pt x="666646" y="384817"/>
                  </a:lnTo>
                  <a:lnTo>
                    <a:pt x="705878" y="119248"/>
                  </a:lnTo>
                  <a:lnTo>
                    <a:pt x="694325" y="26495"/>
                  </a:lnTo>
                  <a:lnTo>
                    <a:pt x="607190" y="2882"/>
                  </a:lnTo>
                  <a:lnTo>
                    <a:pt x="508120" y="0"/>
                  </a:lnTo>
                  <a:close/>
                </a:path>
              </a:pathLst>
            </a:custGeom>
            <a:noFill/>
            <a:ln>
              <a:solidFill>
                <a:srgbClr val="C0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2" name="Conector recto 31"/>
            <p:cNvCxnSpPr/>
            <p:nvPr/>
          </p:nvCxnSpPr>
          <p:spPr>
            <a:xfrm flipH="1" flipV="1">
              <a:off x="223428" y="5238852"/>
              <a:ext cx="3217861" cy="21983"/>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11 CuadroTexto"/>
            <p:cNvSpPr txBox="1"/>
            <p:nvPr/>
          </p:nvSpPr>
          <p:spPr>
            <a:xfrm>
              <a:off x="156626" y="5061223"/>
              <a:ext cx="318250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b="1" dirty="0">
                  <a:latin typeface="Century Gothic" panose="020B0502020202020204" pitchFamily="34" charset="0"/>
                </a:rPr>
                <a:t>RIO MEDELLIN</a:t>
              </a:r>
              <a:endParaRPr lang="es-CO" sz="1200" dirty="0">
                <a:latin typeface="Swis721 Lt BT" panose="020B0403020202020204" pitchFamily="34" charset="0"/>
              </a:endParaRPr>
            </a:p>
          </p:txBody>
        </p:sp>
        <p:sp>
          <p:nvSpPr>
            <p:cNvPr id="53" name="11 CuadroTexto"/>
            <p:cNvSpPr txBox="1"/>
            <p:nvPr/>
          </p:nvSpPr>
          <p:spPr>
            <a:xfrm>
              <a:off x="6191148" y="3807751"/>
              <a:ext cx="2864824"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latin typeface="Century Gothic" panose="020B0502020202020204" pitchFamily="34" charset="0"/>
                </a:rPr>
                <a:t>ESTACION DE GASOLINA</a:t>
              </a:r>
              <a:endParaRPr lang="es-CO" sz="1200" dirty="0">
                <a:latin typeface="Swis721 Lt BT" panose="020B0403020202020204" pitchFamily="34" charset="0"/>
              </a:endParaRPr>
            </a:p>
          </p:txBody>
        </p:sp>
        <p:cxnSp>
          <p:nvCxnSpPr>
            <p:cNvPr id="54" name="Conector recto 53"/>
            <p:cNvCxnSpPr/>
            <p:nvPr/>
          </p:nvCxnSpPr>
          <p:spPr>
            <a:xfrm flipH="1">
              <a:off x="6183892" y="3977946"/>
              <a:ext cx="2806806" cy="8841"/>
            </a:xfrm>
            <a:prstGeom prst="line">
              <a:avLst/>
            </a:prstGeom>
            <a:ln w="1524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8" name="Rectángulo 57"/>
          <p:cNvSpPr/>
          <p:nvPr/>
        </p:nvSpPr>
        <p:spPr>
          <a:xfrm>
            <a:off x="184203" y="950007"/>
            <a:ext cx="1683639" cy="1892826"/>
          </a:xfrm>
          <a:prstGeom prst="rect">
            <a:avLst/>
          </a:prstGeom>
          <a:solidFill>
            <a:schemeClr val="bg1">
              <a:lumMod val="95000"/>
            </a:schemeClr>
          </a:solidFill>
        </p:spPr>
        <p:txBody>
          <a:bodyPr wrap="square">
            <a:spAutoFit/>
          </a:bodyPr>
          <a:lstStyle/>
          <a:p>
            <a:pPr algn="just"/>
            <a:r>
              <a:rPr lang="es-CO" sz="900" dirty="0" err="1">
                <a:latin typeface="Swis721 LtCn BT" panose="020B0406020202030204" pitchFamily="34" charset="0"/>
              </a:rPr>
              <a:t>Macroproyecto</a:t>
            </a:r>
            <a:r>
              <a:rPr lang="es-CO" sz="900" dirty="0">
                <a:latin typeface="Swis721 LtCn BT" panose="020B0406020202030204" pitchFamily="34" charset="0"/>
              </a:rPr>
              <a:t> Río Norte</a:t>
            </a:r>
          </a:p>
          <a:p>
            <a:pPr algn="just"/>
            <a:endParaRPr lang="es-CO" sz="900" dirty="0">
              <a:latin typeface="Swis721 LtCn BT" panose="020B0406020202030204" pitchFamily="34" charset="0"/>
            </a:endParaRPr>
          </a:p>
          <a:p>
            <a:r>
              <a:rPr lang="it-IT" sz="900" dirty="0">
                <a:latin typeface="Swis721 LtCn BT" panose="020B0406020202030204" pitchFamily="34" charset="0"/>
              </a:rPr>
              <a:t>Z2_API_56 	64,224(ha) Cementerio Universal</a:t>
            </a:r>
            <a:endParaRPr lang="es-CO" sz="900" dirty="0">
              <a:latin typeface="Swis721 LtCn BT" panose="020B0406020202030204" pitchFamily="34" charset="0"/>
            </a:endParaRPr>
          </a:p>
          <a:p>
            <a:pPr algn="just"/>
            <a:endParaRPr lang="es-US" sz="900" dirty="0">
              <a:latin typeface="Swis721 LtCn BT" panose="020B0406020202030204" pitchFamily="34" charset="0"/>
            </a:endParaRPr>
          </a:p>
          <a:p>
            <a:pPr algn="just"/>
            <a:r>
              <a:rPr lang="es-US" sz="900" dirty="0">
                <a:latin typeface="Swis721 LtCn BT" panose="020B0406020202030204" pitchFamily="34" charset="0"/>
              </a:rPr>
              <a:t>Objetivo</a:t>
            </a:r>
          </a:p>
          <a:p>
            <a:pPr algn="just"/>
            <a:r>
              <a:rPr lang="es-US" sz="900" dirty="0">
                <a:latin typeface="Swis721 LtCn BT" panose="020B0406020202030204" pitchFamily="34" charset="0"/>
              </a:rPr>
              <a:t>Estructurar el corredor del Río y los desarrollos incompletos y desarticulados en términos urbanísticos y ambientales, como recurso para equilibrar el territorio de las laderas nororiental y noroccidental.</a:t>
            </a:r>
          </a:p>
        </p:txBody>
      </p:sp>
    </p:spTree>
    <p:extLst>
      <p:ext uri="{BB962C8B-B14F-4D97-AF65-F5344CB8AC3E}">
        <p14:creationId xmlns:p14="http://schemas.microsoft.com/office/powerpoint/2010/main" val="2550882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97796" y="110520"/>
            <a:ext cx="8801018" cy="6658989"/>
            <a:chOff x="931565" y="582739"/>
            <a:chExt cx="7362289" cy="5635872"/>
          </a:xfrm>
        </p:grpSpPr>
        <p:pic>
          <p:nvPicPr>
            <p:cNvPr id="8" name="Imagen 7"/>
            <p:cNvPicPr>
              <a:picLocks noChangeAspect="1"/>
            </p:cNvPicPr>
            <p:nvPr/>
          </p:nvPicPr>
          <p:blipFill rotWithShape="1">
            <a:blip r:embed="rId2"/>
            <a:srcRect l="33438" t="5333" r="33638" b="16593"/>
            <a:stretch/>
          </p:blipFill>
          <p:spPr>
            <a:xfrm rot="4621524">
              <a:off x="2373179" y="205820"/>
              <a:ext cx="4311329" cy="6389710"/>
            </a:xfrm>
            <a:prstGeom prst="rect">
              <a:avLst/>
            </a:prstGeom>
          </p:spPr>
        </p:pic>
        <p:sp>
          <p:nvSpPr>
            <p:cNvPr id="2" name="Rectángulo 1"/>
            <p:cNvSpPr/>
            <p:nvPr/>
          </p:nvSpPr>
          <p:spPr>
            <a:xfrm>
              <a:off x="1482213" y="582739"/>
              <a:ext cx="6290187" cy="151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p:cNvSpPr/>
            <p:nvPr/>
          </p:nvSpPr>
          <p:spPr>
            <a:xfrm>
              <a:off x="1482213" y="4973443"/>
              <a:ext cx="6811641" cy="1245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rot="5400000">
              <a:off x="-1293984" y="3040971"/>
              <a:ext cx="5170505" cy="71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p:cNvPicPr>
              <a:picLocks noChangeAspect="1"/>
            </p:cNvPicPr>
            <p:nvPr/>
          </p:nvPicPr>
          <p:blipFill rotWithShape="1">
            <a:blip r:embed="rId2"/>
            <a:srcRect l="63796" t="5334" r="33638" b="90726"/>
            <a:stretch/>
          </p:blipFill>
          <p:spPr>
            <a:xfrm rot="4621524">
              <a:off x="7045484" y="4523169"/>
              <a:ext cx="336057" cy="322490"/>
            </a:xfrm>
            <a:prstGeom prst="rect">
              <a:avLst/>
            </a:prstGeom>
          </p:spPr>
        </p:pic>
        <p:sp>
          <p:nvSpPr>
            <p:cNvPr id="12" name="Rectángulo 11"/>
            <p:cNvSpPr/>
            <p:nvPr/>
          </p:nvSpPr>
          <p:spPr>
            <a:xfrm rot="5400000">
              <a:off x="6229952" y="3080957"/>
              <a:ext cx="3190830" cy="8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3" name="Imagen 2"/>
          <p:cNvPicPr>
            <a:picLocks noChangeAspect="1"/>
          </p:cNvPicPr>
          <p:nvPr/>
        </p:nvPicPr>
        <p:blipFill rotWithShape="1">
          <a:blip r:embed="rId2"/>
          <a:srcRect l="33438" t="83303" r="33638" b="8167"/>
          <a:stretch/>
        </p:blipFill>
        <p:spPr>
          <a:xfrm>
            <a:off x="1064509" y="5439997"/>
            <a:ext cx="7086106" cy="1147365"/>
          </a:xfrm>
          <a:prstGeom prst="rect">
            <a:avLst/>
          </a:prstGeom>
        </p:spPr>
      </p:pic>
    </p:spTree>
    <p:extLst>
      <p:ext uri="{BB962C8B-B14F-4D97-AF65-F5344CB8AC3E}">
        <p14:creationId xmlns:p14="http://schemas.microsoft.com/office/powerpoint/2010/main" val="2346901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9" name="Imagen 8"/>
          <p:cNvPicPr/>
          <p:nvPr/>
        </p:nvPicPr>
        <p:blipFill rotWithShape="1">
          <a:blip r:embed="rId3" cstate="print">
            <a:extLst>
              <a:ext uri="{28A0092B-C50C-407E-A947-70E740481C1C}">
                <a14:useLocalDpi xmlns:a14="http://schemas.microsoft.com/office/drawing/2010/main" val="0"/>
              </a:ext>
            </a:extLst>
          </a:blip>
          <a:srcRect l="67834" t="51506"/>
          <a:stretch/>
        </p:blipFill>
        <p:spPr bwMode="auto">
          <a:xfrm>
            <a:off x="214971" y="1546951"/>
            <a:ext cx="4051935" cy="3646170"/>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3" cstate="print">
            <a:extLst>
              <a:ext uri="{28A0092B-C50C-407E-A947-70E740481C1C}">
                <a14:useLocalDpi xmlns:a14="http://schemas.microsoft.com/office/drawing/2010/main" val="0"/>
              </a:ext>
            </a:extLst>
          </a:blip>
          <a:srcRect l="67834" b="50852"/>
          <a:stretch/>
        </p:blipFill>
        <p:spPr bwMode="auto">
          <a:xfrm>
            <a:off x="4408896" y="1546951"/>
            <a:ext cx="4051935" cy="3695700"/>
          </a:xfrm>
          <a:prstGeom prst="rect">
            <a:avLst/>
          </a:prstGeom>
          <a:ln>
            <a:noFill/>
          </a:ln>
          <a:extLst>
            <a:ext uri="{53640926-AAD7-44D8-BBD7-CCE9431645EC}">
              <a14:shadowObscured xmlns:a14="http://schemas.microsoft.com/office/drawing/2010/main"/>
            </a:ext>
          </a:extLst>
        </p:spPr>
      </p:pic>
      <p:sp>
        <p:nvSpPr>
          <p:cNvPr id="7"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CATASTRO</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1597525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6" name="Imagen 5"/>
          <p:cNvPicPr/>
          <p:nvPr/>
        </p:nvPicPr>
        <p:blipFill rotWithShape="1">
          <a:blip r:embed="rId3" cstate="print">
            <a:extLst>
              <a:ext uri="{28A0092B-C50C-407E-A947-70E740481C1C}">
                <a14:useLocalDpi xmlns:a14="http://schemas.microsoft.com/office/drawing/2010/main" val="0"/>
              </a:ext>
            </a:extLst>
          </a:blip>
          <a:srcRect l="34006" r="33828" b="50849"/>
          <a:stretch/>
        </p:blipFill>
        <p:spPr bwMode="auto">
          <a:xfrm>
            <a:off x="4466604" y="1545091"/>
            <a:ext cx="4023360" cy="367030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cstate="print">
            <a:extLst>
              <a:ext uri="{28A0092B-C50C-407E-A947-70E740481C1C}">
                <a14:useLocalDpi xmlns:a14="http://schemas.microsoft.com/office/drawing/2010/main" val="0"/>
              </a:ext>
            </a:extLst>
          </a:blip>
          <a:srcRect r="67834" b="51765"/>
          <a:stretch/>
        </p:blipFill>
        <p:spPr bwMode="auto">
          <a:xfrm>
            <a:off x="285784" y="1556204"/>
            <a:ext cx="4023360" cy="3602355"/>
          </a:xfrm>
          <a:prstGeom prst="rect">
            <a:avLst/>
          </a:prstGeom>
          <a:ln>
            <a:noFill/>
          </a:ln>
          <a:extLst>
            <a:ext uri="{53640926-AAD7-44D8-BBD7-CCE9431645EC}">
              <a14:shadowObscured xmlns:a14="http://schemas.microsoft.com/office/drawing/2010/main"/>
            </a:ext>
          </a:extLst>
        </p:spPr>
      </p:pic>
      <p:sp>
        <p:nvSpPr>
          <p:cNvPr id="8"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USO A FUTURO Y CESION DE LOTES</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531463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19016" t="14234" r="28710" b="10410"/>
          <a:stretch/>
        </p:blipFill>
        <p:spPr>
          <a:xfrm>
            <a:off x="2318263" y="1509947"/>
            <a:ext cx="2228134" cy="1945133"/>
          </a:xfrm>
          <a:prstGeom prst="rect">
            <a:avLst/>
          </a:prstGeom>
        </p:spPr>
      </p:pic>
      <p:sp>
        <p:nvSpPr>
          <p:cNvPr id="76" name="Forma libre 75"/>
          <p:cNvSpPr/>
          <p:nvPr/>
        </p:nvSpPr>
        <p:spPr>
          <a:xfrm>
            <a:off x="3364873" y="2328123"/>
            <a:ext cx="544284" cy="716669"/>
          </a:xfrm>
          <a:custGeom>
            <a:avLst/>
            <a:gdLst>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38543 w 992864"/>
              <a:gd name="connsiteY19" fmla="*/ 1189022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798923 w 992864"/>
              <a:gd name="connsiteY18" fmla="*/ 1072745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22218"/>
              <a:gd name="connsiteX1" fmla="*/ 872151 w 992864"/>
              <a:gd name="connsiteY1" fmla="*/ 3018 h 1222218"/>
              <a:gd name="connsiteX2" fmla="*/ 479834 w 992864"/>
              <a:gd name="connsiteY2" fmla="*/ 33196 h 1222218"/>
              <a:gd name="connsiteX3" fmla="*/ 386282 w 992864"/>
              <a:gd name="connsiteY3" fmla="*/ 63374 h 1222218"/>
              <a:gd name="connsiteX4" fmla="*/ 313854 w 992864"/>
              <a:gd name="connsiteY4" fmla="*/ 96570 h 1222218"/>
              <a:gd name="connsiteX5" fmla="*/ 238408 w 992864"/>
              <a:gd name="connsiteY5" fmla="*/ 144855 h 1222218"/>
              <a:gd name="connsiteX6" fmla="*/ 190123 w 992864"/>
              <a:gd name="connsiteY6" fmla="*/ 199176 h 1222218"/>
              <a:gd name="connsiteX7" fmla="*/ 75446 w 992864"/>
              <a:gd name="connsiteY7" fmla="*/ 389299 h 1222218"/>
              <a:gd name="connsiteX8" fmla="*/ 30179 w 992864"/>
              <a:gd name="connsiteY8" fmla="*/ 500958 h 1222218"/>
              <a:gd name="connsiteX9" fmla="*/ 0 w 992864"/>
              <a:gd name="connsiteY9" fmla="*/ 648831 h 1222218"/>
              <a:gd name="connsiteX10" fmla="*/ 0 w 992864"/>
              <a:gd name="connsiteY10" fmla="*/ 712206 h 1222218"/>
              <a:gd name="connsiteX11" fmla="*/ 39232 w 992864"/>
              <a:gd name="connsiteY11" fmla="*/ 820847 h 1222218"/>
              <a:gd name="connsiteX12" fmla="*/ 111660 w 992864"/>
              <a:gd name="connsiteY12" fmla="*/ 905346 h 1222218"/>
              <a:gd name="connsiteX13" fmla="*/ 187105 w 992864"/>
              <a:gd name="connsiteY13" fmla="*/ 1035113 h 1222218"/>
              <a:gd name="connsiteX14" fmla="*/ 259533 w 992864"/>
              <a:gd name="connsiteY14" fmla="*/ 1119612 h 1222218"/>
              <a:gd name="connsiteX15" fmla="*/ 404389 w 992864"/>
              <a:gd name="connsiteY15" fmla="*/ 1161861 h 1222218"/>
              <a:gd name="connsiteX16" fmla="*/ 651850 w 992864"/>
              <a:gd name="connsiteY16" fmla="*/ 1222218 h 1222218"/>
              <a:gd name="connsiteX17" fmla="*/ 714684 w 992864"/>
              <a:gd name="connsiteY17" fmla="*/ 1069333 h 1222218"/>
              <a:gd name="connsiteX18" fmla="*/ 798923 w 992864"/>
              <a:gd name="connsiteY18" fmla="*/ 1072745 h 1222218"/>
              <a:gd name="connsiteX19" fmla="*/ 928307 w 992864"/>
              <a:gd name="connsiteY19" fmla="*/ 1021837 h 1222218"/>
              <a:gd name="connsiteX20" fmla="*/ 911383 w 992864"/>
              <a:gd name="connsiteY20" fmla="*/ 739366 h 1222218"/>
              <a:gd name="connsiteX21" fmla="*/ 917418 w 992864"/>
              <a:gd name="connsiteY21" fmla="*/ 528119 h 1222218"/>
              <a:gd name="connsiteX22" fmla="*/ 956650 w 992864"/>
              <a:gd name="connsiteY22" fmla="*/ 262550 h 1222218"/>
              <a:gd name="connsiteX23" fmla="*/ 986828 w 992864"/>
              <a:gd name="connsiteY23" fmla="*/ 132784 h 1222218"/>
              <a:gd name="connsiteX24" fmla="*/ 992864 w 992864"/>
              <a:gd name="connsiteY24" fmla="*/ 84499 h 1222218"/>
              <a:gd name="connsiteX25" fmla="*/ 992864 w 992864"/>
              <a:gd name="connsiteY25" fmla="*/ 57338 h 1222218"/>
              <a:gd name="connsiteX26" fmla="*/ 980792 w 992864"/>
              <a:gd name="connsiteY26" fmla="*/ 30178 h 1222218"/>
              <a:gd name="connsiteX27" fmla="*/ 929489 w 992864"/>
              <a:gd name="connsiteY27" fmla="*/ 0 h 1222218"/>
              <a:gd name="connsiteX0" fmla="*/ 929489 w 992864"/>
              <a:gd name="connsiteY0" fmla="*/ 0 h 1161861"/>
              <a:gd name="connsiteX1" fmla="*/ 872151 w 992864"/>
              <a:gd name="connsiteY1" fmla="*/ 3018 h 1161861"/>
              <a:gd name="connsiteX2" fmla="*/ 479834 w 992864"/>
              <a:gd name="connsiteY2" fmla="*/ 33196 h 1161861"/>
              <a:gd name="connsiteX3" fmla="*/ 386282 w 992864"/>
              <a:gd name="connsiteY3" fmla="*/ 63374 h 1161861"/>
              <a:gd name="connsiteX4" fmla="*/ 313854 w 992864"/>
              <a:gd name="connsiteY4" fmla="*/ 96570 h 1161861"/>
              <a:gd name="connsiteX5" fmla="*/ 238408 w 992864"/>
              <a:gd name="connsiteY5" fmla="*/ 144855 h 1161861"/>
              <a:gd name="connsiteX6" fmla="*/ 190123 w 992864"/>
              <a:gd name="connsiteY6" fmla="*/ 199176 h 1161861"/>
              <a:gd name="connsiteX7" fmla="*/ 75446 w 992864"/>
              <a:gd name="connsiteY7" fmla="*/ 389299 h 1161861"/>
              <a:gd name="connsiteX8" fmla="*/ 30179 w 992864"/>
              <a:gd name="connsiteY8" fmla="*/ 500958 h 1161861"/>
              <a:gd name="connsiteX9" fmla="*/ 0 w 992864"/>
              <a:gd name="connsiteY9" fmla="*/ 648831 h 1161861"/>
              <a:gd name="connsiteX10" fmla="*/ 0 w 992864"/>
              <a:gd name="connsiteY10" fmla="*/ 712206 h 1161861"/>
              <a:gd name="connsiteX11" fmla="*/ 39232 w 992864"/>
              <a:gd name="connsiteY11" fmla="*/ 820847 h 1161861"/>
              <a:gd name="connsiteX12" fmla="*/ 111660 w 992864"/>
              <a:gd name="connsiteY12" fmla="*/ 905346 h 1161861"/>
              <a:gd name="connsiteX13" fmla="*/ 187105 w 992864"/>
              <a:gd name="connsiteY13" fmla="*/ 1035113 h 1161861"/>
              <a:gd name="connsiteX14" fmla="*/ 259533 w 992864"/>
              <a:gd name="connsiteY14" fmla="*/ 1119612 h 1161861"/>
              <a:gd name="connsiteX15" fmla="*/ 404389 w 992864"/>
              <a:gd name="connsiteY15" fmla="*/ 1161861 h 1161861"/>
              <a:gd name="connsiteX16" fmla="*/ 597259 w 992864"/>
              <a:gd name="connsiteY16" fmla="*/ 1058445 h 1161861"/>
              <a:gd name="connsiteX17" fmla="*/ 714684 w 992864"/>
              <a:gd name="connsiteY17" fmla="*/ 1069333 h 1161861"/>
              <a:gd name="connsiteX18" fmla="*/ 798923 w 992864"/>
              <a:gd name="connsiteY18" fmla="*/ 1072745 h 1161861"/>
              <a:gd name="connsiteX19" fmla="*/ 928307 w 992864"/>
              <a:gd name="connsiteY19" fmla="*/ 1021837 h 1161861"/>
              <a:gd name="connsiteX20" fmla="*/ 911383 w 992864"/>
              <a:gd name="connsiteY20" fmla="*/ 739366 h 1161861"/>
              <a:gd name="connsiteX21" fmla="*/ 917418 w 992864"/>
              <a:gd name="connsiteY21" fmla="*/ 528119 h 1161861"/>
              <a:gd name="connsiteX22" fmla="*/ 956650 w 992864"/>
              <a:gd name="connsiteY22" fmla="*/ 262550 h 1161861"/>
              <a:gd name="connsiteX23" fmla="*/ 986828 w 992864"/>
              <a:gd name="connsiteY23" fmla="*/ 132784 h 1161861"/>
              <a:gd name="connsiteX24" fmla="*/ 992864 w 992864"/>
              <a:gd name="connsiteY24" fmla="*/ 84499 h 1161861"/>
              <a:gd name="connsiteX25" fmla="*/ 992864 w 992864"/>
              <a:gd name="connsiteY25" fmla="*/ 57338 h 1161861"/>
              <a:gd name="connsiteX26" fmla="*/ 980792 w 992864"/>
              <a:gd name="connsiteY26" fmla="*/ 30178 h 1161861"/>
              <a:gd name="connsiteX27" fmla="*/ 929489 w 992864"/>
              <a:gd name="connsiteY27" fmla="*/ 0 h 1161861"/>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86828 w 992864"/>
              <a:gd name="connsiteY23" fmla="*/ 132784 h 1119612"/>
              <a:gd name="connsiteX24" fmla="*/ 992864 w 992864"/>
              <a:gd name="connsiteY24" fmla="*/ 84499 h 1119612"/>
              <a:gd name="connsiteX25" fmla="*/ 992864 w 992864"/>
              <a:gd name="connsiteY25" fmla="*/ 57338 h 1119612"/>
              <a:gd name="connsiteX26" fmla="*/ 980792 w 992864"/>
              <a:gd name="connsiteY26" fmla="*/ 30178 h 1119612"/>
              <a:gd name="connsiteX27" fmla="*/ 929489 w 992864"/>
              <a:gd name="connsiteY27"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92864 w 992864"/>
              <a:gd name="connsiteY24" fmla="*/ 57338 h 1119612"/>
              <a:gd name="connsiteX25" fmla="*/ 980792 w 992864"/>
              <a:gd name="connsiteY25" fmla="*/ 30178 h 1119612"/>
              <a:gd name="connsiteX26" fmla="*/ 929489 w 992864"/>
              <a:gd name="connsiteY26"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80792 w 992864"/>
              <a:gd name="connsiteY24" fmla="*/ 30178 h 1119612"/>
              <a:gd name="connsiteX25" fmla="*/ 929489 w 992864"/>
              <a:gd name="connsiteY25" fmla="*/ 0 h 1119612"/>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187105 w 992864"/>
              <a:gd name="connsiteY13" fmla="*/ 103511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269544 w 992864"/>
              <a:gd name="connsiteY10" fmla="*/ 415367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899310 w 962685"/>
              <a:gd name="connsiteY0" fmla="*/ 0 h 1072745"/>
              <a:gd name="connsiteX1" fmla="*/ 841972 w 962685"/>
              <a:gd name="connsiteY1" fmla="*/ 3018 h 1072745"/>
              <a:gd name="connsiteX2" fmla="*/ 449655 w 962685"/>
              <a:gd name="connsiteY2" fmla="*/ 33196 h 1072745"/>
              <a:gd name="connsiteX3" fmla="*/ 356103 w 962685"/>
              <a:gd name="connsiteY3" fmla="*/ 63374 h 1072745"/>
              <a:gd name="connsiteX4" fmla="*/ 283675 w 962685"/>
              <a:gd name="connsiteY4" fmla="*/ 96570 h 1072745"/>
              <a:gd name="connsiteX5" fmla="*/ 208229 w 962685"/>
              <a:gd name="connsiteY5" fmla="*/ 144855 h 1072745"/>
              <a:gd name="connsiteX6" fmla="*/ 159944 w 962685"/>
              <a:gd name="connsiteY6" fmla="*/ 199176 h 1072745"/>
              <a:gd name="connsiteX7" fmla="*/ 45267 w 962685"/>
              <a:gd name="connsiteY7" fmla="*/ 389299 h 1072745"/>
              <a:gd name="connsiteX8" fmla="*/ 0 w 962685"/>
              <a:gd name="connsiteY8" fmla="*/ 500958 h 1072745"/>
              <a:gd name="connsiteX9" fmla="*/ 239365 w 962685"/>
              <a:gd name="connsiteY9" fmla="*/ 415367 h 1072745"/>
              <a:gd name="connsiteX10" fmla="*/ 220593 w 962685"/>
              <a:gd name="connsiteY10" fmla="*/ 554716 h 1072745"/>
              <a:gd name="connsiteX11" fmla="*/ 231607 w 962685"/>
              <a:gd name="connsiteY11" fmla="*/ 673334 h 1072745"/>
              <a:gd name="connsiteX12" fmla="*/ 283168 w 962685"/>
              <a:gd name="connsiteY12" fmla="*/ 823573 h 1072745"/>
              <a:gd name="connsiteX13" fmla="*/ 345360 w 962685"/>
              <a:gd name="connsiteY13" fmla="*/ 938779 h 1072745"/>
              <a:gd name="connsiteX14" fmla="*/ 418565 w 962685"/>
              <a:gd name="connsiteY14" fmla="*/ 1004911 h 1072745"/>
              <a:gd name="connsiteX15" fmla="*/ 567080 w 962685"/>
              <a:gd name="connsiteY15" fmla="*/ 1058445 h 1072745"/>
              <a:gd name="connsiteX16" fmla="*/ 684505 w 962685"/>
              <a:gd name="connsiteY16" fmla="*/ 1069333 h 1072745"/>
              <a:gd name="connsiteX17" fmla="*/ 768744 w 962685"/>
              <a:gd name="connsiteY17" fmla="*/ 1072745 h 1072745"/>
              <a:gd name="connsiteX18" fmla="*/ 898128 w 962685"/>
              <a:gd name="connsiteY18" fmla="*/ 1021837 h 1072745"/>
              <a:gd name="connsiteX19" fmla="*/ 881204 w 962685"/>
              <a:gd name="connsiteY19" fmla="*/ 739366 h 1072745"/>
              <a:gd name="connsiteX20" fmla="*/ 887239 w 962685"/>
              <a:gd name="connsiteY20" fmla="*/ 528119 h 1072745"/>
              <a:gd name="connsiteX21" fmla="*/ 926471 w 962685"/>
              <a:gd name="connsiteY21" fmla="*/ 262550 h 1072745"/>
              <a:gd name="connsiteX22" fmla="*/ 962685 w 962685"/>
              <a:gd name="connsiteY22" fmla="*/ 84499 h 1072745"/>
              <a:gd name="connsiteX23" fmla="*/ 950613 w 962685"/>
              <a:gd name="connsiteY23" fmla="*/ 30178 h 1072745"/>
              <a:gd name="connsiteX24" fmla="*/ 899310 w 962685"/>
              <a:gd name="connsiteY24" fmla="*/ 0 h 1072745"/>
              <a:gd name="connsiteX0" fmla="*/ 854043 w 917418"/>
              <a:gd name="connsiteY0" fmla="*/ 0 h 1072745"/>
              <a:gd name="connsiteX1" fmla="*/ 796705 w 917418"/>
              <a:gd name="connsiteY1" fmla="*/ 3018 h 1072745"/>
              <a:gd name="connsiteX2" fmla="*/ 404388 w 917418"/>
              <a:gd name="connsiteY2" fmla="*/ 33196 h 1072745"/>
              <a:gd name="connsiteX3" fmla="*/ 310836 w 917418"/>
              <a:gd name="connsiteY3" fmla="*/ 63374 h 1072745"/>
              <a:gd name="connsiteX4" fmla="*/ 238408 w 917418"/>
              <a:gd name="connsiteY4" fmla="*/ 96570 h 1072745"/>
              <a:gd name="connsiteX5" fmla="*/ 162962 w 917418"/>
              <a:gd name="connsiteY5" fmla="*/ 144855 h 1072745"/>
              <a:gd name="connsiteX6" fmla="*/ 114677 w 917418"/>
              <a:gd name="connsiteY6" fmla="*/ 199176 h 1072745"/>
              <a:gd name="connsiteX7" fmla="*/ 0 w 917418"/>
              <a:gd name="connsiteY7" fmla="*/ 389299 h 1072745"/>
              <a:gd name="connsiteX8" fmla="*/ 194098 w 917418"/>
              <a:gd name="connsiteY8" fmla="*/ 415367 h 1072745"/>
              <a:gd name="connsiteX9" fmla="*/ 175326 w 917418"/>
              <a:gd name="connsiteY9" fmla="*/ 554716 h 1072745"/>
              <a:gd name="connsiteX10" fmla="*/ 186340 w 917418"/>
              <a:gd name="connsiteY10" fmla="*/ 673334 h 1072745"/>
              <a:gd name="connsiteX11" fmla="*/ 237901 w 917418"/>
              <a:gd name="connsiteY11" fmla="*/ 823573 h 1072745"/>
              <a:gd name="connsiteX12" fmla="*/ 300093 w 917418"/>
              <a:gd name="connsiteY12" fmla="*/ 938779 h 1072745"/>
              <a:gd name="connsiteX13" fmla="*/ 373298 w 917418"/>
              <a:gd name="connsiteY13" fmla="*/ 1004911 h 1072745"/>
              <a:gd name="connsiteX14" fmla="*/ 521813 w 917418"/>
              <a:gd name="connsiteY14" fmla="*/ 1058445 h 1072745"/>
              <a:gd name="connsiteX15" fmla="*/ 639238 w 917418"/>
              <a:gd name="connsiteY15" fmla="*/ 1069333 h 1072745"/>
              <a:gd name="connsiteX16" fmla="*/ 723477 w 917418"/>
              <a:gd name="connsiteY16" fmla="*/ 1072745 h 1072745"/>
              <a:gd name="connsiteX17" fmla="*/ 852861 w 917418"/>
              <a:gd name="connsiteY17" fmla="*/ 1021837 h 1072745"/>
              <a:gd name="connsiteX18" fmla="*/ 835937 w 917418"/>
              <a:gd name="connsiteY18" fmla="*/ 739366 h 1072745"/>
              <a:gd name="connsiteX19" fmla="*/ 841972 w 917418"/>
              <a:gd name="connsiteY19" fmla="*/ 528119 h 1072745"/>
              <a:gd name="connsiteX20" fmla="*/ 881204 w 917418"/>
              <a:gd name="connsiteY20" fmla="*/ 262550 h 1072745"/>
              <a:gd name="connsiteX21" fmla="*/ 917418 w 917418"/>
              <a:gd name="connsiteY21" fmla="*/ 84499 h 1072745"/>
              <a:gd name="connsiteX22" fmla="*/ 905346 w 917418"/>
              <a:gd name="connsiteY22" fmla="*/ 30178 h 1072745"/>
              <a:gd name="connsiteX23" fmla="*/ 854043 w 917418"/>
              <a:gd name="connsiteY23" fmla="*/ 0 h 1072745"/>
              <a:gd name="connsiteX0" fmla="*/ 739366 w 802741"/>
              <a:gd name="connsiteY0" fmla="*/ 0 h 1072745"/>
              <a:gd name="connsiteX1" fmla="*/ 682028 w 802741"/>
              <a:gd name="connsiteY1" fmla="*/ 3018 h 1072745"/>
              <a:gd name="connsiteX2" fmla="*/ 289711 w 802741"/>
              <a:gd name="connsiteY2" fmla="*/ 33196 h 1072745"/>
              <a:gd name="connsiteX3" fmla="*/ 196159 w 802741"/>
              <a:gd name="connsiteY3" fmla="*/ 63374 h 1072745"/>
              <a:gd name="connsiteX4" fmla="*/ 123731 w 802741"/>
              <a:gd name="connsiteY4" fmla="*/ 96570 h 1072745"/>
              <a:gd name="connsiteX5" fmla="*/ 48285 w 802741"/>
              <a:gd name="connsiteY5" fmla="*/ 144855 h 1072745"/>
              <a:gd name="connsiteX6" fmla="*/ 0 w 802741"/>
              <a:gd name="connsiteY6" fmla="*/ 199176 h 1072745"/>
              <a:gd name="connsiteX7" fmla="*/ 79421 w 802741"/>
              <a:gd name="connsiteY7" fmla="*/ 415367 h 1072745"/>
              <a:gd name="connsiteX8" fmla="*/ 60649 w 802741"/>
              <a:gd name="connsiteY8" fmla="*/ 554716 h 1072745"/>
              <a:gd name="connsiteX9" fmla="*/ 71663 w 802741"/>
              <a:gd name="connsiteY9" fmla="*/ 673334 h 1072745"/>
              <a:gd name="connsiteX10" fmla="*/ 123224 w 802741"/>
              <a:gd name="connsiteY10" fmla="*/ 823573 h 1072745"/>
              <a:gd name="connsiteX11" fmla="*/ 185416 w 802741"/>
              <a:gd name="connsiteY11" fmla="*/ 938779 h 1072745"/>
              <a:gd name="connsiteX12" fmla="*/ 258621 w 802741"/>
              <a:gd name="connsiteY12" fmla="*/ 1004911 h 1072745"/>
              <a:gd name="connsiteX13" fmla="*/ 407136 w 802741"/>
              <a:gd name="connsiteY13" fmla="*/ 1058445 h 1072745"/>
              <a:gd name="connsiteX14" fmla="*/ 524561 w 802741"/>
              <a:gd name="connsiteY14" fmla="*/ 1069333 h 1072745"/>
              <a:gd name="connsiteX15" fmla="*/ 608800 w 802741"/>
              <a:gd name="connsiteY15" fmla="*/ 1072745 h 1072745"/>
              <a:gd name="connsiteX16" fmla="*/ 738184 w 802741"/>
              <a:gd name="connsiteY16" fmla="*/ 1021837 h 1072745"/>
              <a:gd name="connsiteX17" fmla="*/ 721260 w 802741"/>
              <a:gd name="connsiteY17" fmla="*/ 739366 h 1072745"/>
              <a:gd name="connsiteX18" fmla="*/ 727295 w 802741"/>
              <a:gd name="connsiteY18" fmla="*/ 528119 h 1072745"/>
              <a:gd name="connsiteX19" fmla="*/ 766527 w 802741"/>
              <a:gd name="connsiteY19" fmla="*/ 262550 h 1072745"/>
              <a:gd name="connsiteX20" fmla="*/ 802741 w 802741"/>
              <a:gd name="connsiteY20" fmla="*/ 84499 h 1072745"/>
              <a:gd name="connsiteX21" fmla="*/ 790669 w 802741"/>
              <a:gd name="connsiteY21" fmla="*/ 30178 h 1072745"/>
              <a:gd name="connsiteX22" fmla="*/ 739366 w 802741"/>
              <a:gd name="connsiteY22" fmla="*/ 0 h 1072745"/>
              <a:gd name="connsiteX0" fmla="*/ 691081 w 754456"/>
              <a:gd name="connsiteY0" fmla="*/ 0 h 1072745"/>
              <a:gd name="connsiteX1" fmla="*/ 633743 w 754456"/>
              <a:gd name="connsiteY1" fmla="*/ 3018 h 1072745"/>
              <a:gd name="connsiteX2" fmla="*/ 241426 w 754456"/>
              <a:gd name="connsiteY2" fmla="*/ 33196 h 1072745"/>
              <a:gd name="connsiteX3" fmla="*/ 147874 w 754456"/>
              <a:gd name="connsiteY3" fmla="*/ 63374 h 1072745"/>
              <a:gd name="connsiteX4" fmla="*/ 75446 w 754456"/>
              <a:gd name="connsiteY4" fmla="*/ 96570 h 1072745"/>
              <a:gd name="connsiteX5" fmla="*/ 0 w 754456"/>
              <a:gd name="connsiteY5" fmla="*/ 144855 h 1072745"/>
              <a:gd name="connsiteX6" fmla="*/ 31136 w 754456"/>
              <a:gd name="connsiteY6" fmla="*/ 415367 h 1072745"/>
              <a:gd name="connsiteX7" fmla="*/ 12364 w 754456"/>
              <a:gd name="connsiteY7" fmla="*/ 554716 h 1072745"/>
              <a:gd name="connsiteX8" fmla="*/ 23378 w 754456"/>
              <a:gd name="connsiteY8" fmla="*/ 673334 h 1072745"/>
              <a:gd name="connsiteX9" fmla="*/ 74939 w 754456"/>
              <a:gd name="connsiteY9" fmla="*/ 823573 h 1072745"/>
              <a:gd name="connsiteX10" fmla="*/ 137131 w 754456"/>
              <a:gd name="connsiteY10" fmla="*/ 938779 h 1072745"/>
              <a:gd name="connsiteX11" fmla="*/ 210336 w 754456"/>
              <a:gd name="connsiteY11" fmla="*/ 1004911 h 1072745"/>
              <a:gd name="connsiteX12" fmla="*/ 358851 w 754456"/>
              <a:gd name="connsiteY12" fmla="*/ 1058445 h 1072745"/>
              <a:gd name="connsiteX13" fmla="*/ 476276 w 754456"/>
              <a:gd name="connsiteY13" fmla="*/ 1069333 h 1072745"/>
              <a:gd name="connsiteX14" fmla="*/ 560515 w 754456"/>
              <a:gd name="connsiteY14" fmla="*/ 1072745 h 1072745"/>
              <a:gd name="connsiteX15" fmla="*/ 689899 w 754456"/>
              <a:gd name="connsiteY15" fmla="*/ 1021837 h 1072745"/>
              <a:gd name="connsiteX16" fmla="*/ 672975 w 754456"/>
              <a:gd name="connsiteY16" fmla="*/ 739366 h 1072745"/>
              <a:gd name="connsiteX17" fmla="*/ 679010 w 754456"/>
              <a:gd name="connsiteY17" fmla="*/ 528119 h 1072745"/>
              <a:gd name="connsiteX18" fmla="*/ 718242 w 754456"/>
              <a:gd name="connsiteY18" fmla="*/ 262550 h 1072745"/>
              <a:gd name="connsiteX19" fmla="*/ 754456 w 754456"/>
              <a:gd name="connsiteY19" fmla="*/ 84499 h 1072745"/>
              <a:gd name="connsiteX20" fmla="*/ 742384 w 754456"/>
              <a:gd name="connsiteY20" fmla="*/ 30178 h 1072745"/>
              <a:gd name="connsiteX21" fmla="*/ 691081 w 754456"/>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63082 w 742092"/>
              <a:gd name="connsiteY4" fmla="*/ 96570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340227 w 742092"/>
              <a:gd name="connsiteY3" fmla="*/ 16914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340227 w 742092"/>
              <a:gd name="connsiteY2" fmla="*/ 169144 h 1072745"/>
              <a:gd name="connsiteX3" fmla="*/ 233679 w 742092"/>
              <a:gd name="connsiteY3" fmla="*/ 198928 h 1072745"/>
              <a:gd name="connsiteX4" fmla="*/ 124114 w 742092"/>
              <a:gd name="connsiteY4" fmla="*/ 294980 h 1072745"/>
              <a:gd name="connsiteX5" fmla="*/ 18772 w 742092"/>
              <a:gd name="connsiteY5" fmla="*/ 415367 h 1072745"/>
              <a:gd name="connsiteX6" fmla="*/ 0 w 742092"/>
              <a:gd name="connsiteY6" fmla="*/ 554716 h 1072745"/>
              <a:gd name="connsiteX7" fmla="*/ 11014 w 742092"/>
              <a:gd name="connsiteY7" fmla="*/ 673334 h 1072745"/>
              <a:gd name="connsiteX8" fmla="*/ 62575 w 742092"/>
              <a:gd name="connsiteY8" fmla="*/ 823573 h 1072745"/>
              <a:gd name="connsiteX9" fmla="*/ 124767 w 742092"/>
              <a:gd name="connsiteY9" fmla="*/ 938779 h 1072745"/>
              <a:gd name="connsiteX10" fmla="*/ 197972 w 742092"/>
              <a:gd name="connsiteY10" fmla="*/ 1004911 h 1072745"/>
              <a:gd name="connsiteX11" fmla="*/ 346487 w 742092"/>
              <a:gd name="connsiteY11" fmla="*/ 1058445 h 1072745"/>
              <a:gd name="connsiteX12" fmla="*/ 463912 w 742092"/>
              <a:gd name="connsiteY12" fmla="*/ 1069333 h 1072745"/>
              <a:gd name="connsiteX13" fmla="*/ 548151 w 742092"/>
              <a:gd name="connsiteY13" fmla="*/ 1072745 h 1072745"/>
              <a:gd name="connsiteX14" fmla="*/ 677535 w 742092"/>
              <a:gd name="connsiteY14" fmla="*/ 1021837 h 1072745"/>
              <a:gd name="connsiteX15" fmla="*/ 660611 w 742092"/>
              <a:gd name="connsiteY15" fmla="*/ 739366 h 1072745"/>
              <a:gd name="connsiteX16" fmla="*/ 666646 w 742092"/>
              <a:gd name="connsiteY16" fmla="*/ 528119 h 1072745"/>
              <a:gd name="connsiteX17" fmla="*/ 705878 w 742092"/>
              <a:gd name="connsiteY17" fmla="*/ 262550 h 1072745"/>
              <a:gd name="connsiteX18" fmla="*/ 742092 w 742092"/>
              <a:gd name="connsiteY18" fmla="*/ 84499 h 1072745"/>
              <a:gd name="connsiteX19" fmla="*/ 730020 w 742092"/>
              <a:gd name="connsiteY19" fmla="*/ 30178 h 1072745"/>
              <a:gd name="connsiteX20" fmla="*/ 678717 w 742092"/>
              <a:gd name="connsiteY20" fmla="*/ 0 h 1072745"/>
              <a:gd name="connsiteX0" fmla="*/ 678717 w 742092"/>
              <a:gd name="connsiteY0" fmla="*/ 0 h 1072745"/>
              <a:gd name="connsiteX1" fmla="*/ 340227 w 742092"/>
              <a:gd name="connsiteY1" fmla="*/ 169144 h 1072745"/>
              <a:gd name="connsiteX2" fmla="*/ 233679 w 742092"/>
              <a:gd name="connsiteY2" fmla="*/ 198928 h 1072745"/>
              <a:gd name="connsiteX3" fmla="*/ 124114 w 742092"/>
              <a:gd name="connsiteY3" fmla="*/ 294980 h 1072745"/>
              <a:gd name="connsiteX4" fmla="*/ 18772 w 742092"/>
              <a:gd name="connsiteY4" fmla="*/ 415367 h 1072745"/>
              <a:gd name="connsiteX5" fmla="*/ 0 w 742092"/>
              <a:gd name="connsiteY5" fmla="*/ 554716 h 1072745"/>
              <a:gd name="connsiteX6" fmla="*/ 11014 w 742092"/>
              <a:gd name="connsiteY6" fmla="*/ 673334 h 1072745"/>
              <a:gd name="connsiteX7" fmla="*/ 62575 w 742092"/>
              <a:gd name="connsiteY7" fmla="*/ 823573 h 1072745"/>
              <a:gd name="connsiteX8" fmla="*/ 124767 w 742092"/>
              <a:gd name="connsiteY8" fmla="*/ 938779 h 1072745"/>
              <a:gd name="connsiteX9" fmla="*/ 197972 w 742092"/>
              <a:gd name="connsiteY9" fmla="*/ 1004911 h 1072745"/>
              <a:gd name="connsiteX10" fmla="*/ 346487 w 742092"/>
              <a:gd name="connsiteY10" fmla="*/ 1058445 h 1072745"/>
              <a:gd name="connsiteX11" fmla="*/ 463912 w 742092"/>
              <a:gd name="connsiteY11" fmla="*/ 1069333 h 1072745"/>
              <a:gd name="connsiteX12" fmla="*/ 548151 w 742092"/>
              <a:gd name="connsiteY12" fmla="*/ 1072745 h 1072745"/>
              <a:gd name="connsiteX13" fmla="*/ 677535 w 742092"/>
              <a:gd name="connsiteY13" fmla="*/ 1021837 h 1072745"/>
              <a:gd name="connsiteX14" fmla="*/ 660611 w 742092"/>
              <a:gd name="connsiteY14" fmla="*/ 739366 h 1072745"/>
              <a:gd name="connsiteX15" fmla="*/ 666646 w 742092"/>
              <a:gd name="connsiteY15" fmla="*/ 528119 h 1072745"/>
              <a:gd name="connsiteX16" fmla="*/ 705878 w 742092"/>
              <a:gd name="connsiteY16" fmla="*/ 262550 h 1072745"/>
              <a:gd name="connsiteX17" fmla="*/ 742092 w 742092"/>
              <a:gd name="connsiteY17" fmla="*/ 84499 h 1072745"/>
              <a:gd name="connsiteX18" fmla="*/ 730020 w 742092"/>
              <a:gd name="connsiteY18" fmla="*/ 30178 h 1072745"/>
              <a:gd name="connsiteX19" fmla="*/ 678717 w 742092"/>
              <a:gd name="connsiteY19" fmla="*/ 0 h 1072745"/>
              <a:gd name="connsiteX0" fmla="*/ 508120 w 742092"/>
              <a:gd name="connsiteY0" fmla="*/ 113124 h 1042567"/>
              <a:gd name="connsiteX1" fmla="*/ 340227 w 742092"/>
              <a:gd name="connsiteY1" fmla="*/ 138966 h 1042567"/>
              <a:gd name="connsiteX2" fmla="*/ 233679 w 742092"/>
              <a:gd name="connsiteY2" fmla="*/ 168750 h 1042567"/>
              <a:gd name="connsiteX3" fmla="*/ 124114 w 742092"/>
              <a:gd name="connsiteY3" fmla="*/ 264802 h 1042567"/>
              <a:gd name="connsiteX4" fmla="*/ 18772 w 742092"/>
              <a:gd name="connsiteY4" fmla="*/ 385189 h 1042567"/>
              <a:gd name="connsiteX5" fmla="*/ 0 w 742092"/>
              <a:gd name="connsiteY5" fmla="*/ 524538 h 1042567"/>
              <a:gd name="connsiteX6" fmla="*/ 11014 w 742092"/>
              <a:gd name="connsiteY6" fmla="*/ 643156 h 1042567"/>
              <a:gd name="connsiteX7" fmla="*/ 62575 w 742092"/>
              <a:gd name="connsiteY7" fmla="*/ 793395 h 1042567"/>
              <a:gd name="connsiteX8" fmla="*/ 124767 w 742092"/>
              <a:gd name="connsiteY8" fmla="*/ 908601 h 1042567"/>
              <a:gd name="connsiteX9" fmla="*/ 197972 w 742092"/>
              <a:gd name="connsiteY9" fmla="*/ 974733 h 1042567"/>
              <a:gd name="connsiteX10" fmla="*/ 346487 w 742092"/>
              <a:gd name="connsiteY10" fmla="*/ 1028267 h 1042567"/>
              <a:gd name="connsiteX11" fmla="*/ 463912 w 742092"/>
              <a:gd name="connsiteY11" fmla="*/ 1039155 h 1042567"/>
              <a:gd name="connsiteX12" fmla="*/ 548151 w 742092"/>
              <a:gd name="connsiteY12" fmla="*/ 1042567 h 1042567"/>
              <a:gd name="connsiteX13" fmla="*/ 677535 w 742092"/>
              <a:gd name="connsiteY13" fmla="*/ 991659 h 1042567"/>
              <a:gd name="connsiteX14" fmla="*/ 660611 w 742092"/>
              <a:gd name="connsiteY14" fmla="*/ 709188 h 1042567"/>
              <a:gd name="connsiteX15" fmla="*/ 666646 w 742092"/>
              <a:gd name="connsiteY15" fmla="*/ 497941 h 1042567"/>
              <a:gd name="connsiteX16" fmla="*/ 705878 w 742092"/>
              <a:gd name="connsiteY16" fmla="*/ 232372 h 1042567"/>
              <a:gd name="connsiteX17" fmla="*/ 742092 w 742092"/>
              <a:gd name="connsiteY17" fmla="*/ 54321 h 1042567"/>
              <a:gd name="connsiteX18" fmla="*/ 730020 w 742092"/>
              <a:gd name="connsiteY18" fmla="*/ 0 h 1042567"/>
              <a:gd name="connsiteX19" fmla="*/ 508120 w 742092"/>
              <a:gd name="connsiteY19" fmla="*/ 113124 h 1042567"/>
              <a:gd name="connsiteX0" fmla="*/ 508120 w 742092"/>
              <a:gd name="connsiteY0" fmla="*/ 58803 h 988246"/>
              <a:gd name="connsiteX1" fmla="*/ 340227 w 742092"/>
              <a:gd name="connsiteY1" fmla="*/ 84645 h 988246"/>
              <a:gd name="connsiteX2" fmla="*/ 233679 w 742092"/>
              <a:gd name="connsiteY2" fmla="*/ 114429 h 988246"/>
              <a:gd name="connsiteX3" fmla="*/ 124114 w 742092"/>
              <a:gd name="connsiteY3" fmla="*/ 210481 h 988246"/>
              <a:gd name="connsiteX4" fmla="*/ 18772 w 742092"/>
              <a:gd name="connsiteY4" fmla="*/ 330868 h 988246"/>
              <a:gd name="connsiteX5" fmla="*/ 0 w 742092"/>
              <a:gd name="connsiteY5" fmla="*/ 470217 h 988246"/>
              <a:gd name="connsiteX6" fmla="*/ 11014 w 742092"/>
              <a:gd name="connsiteY6" fmla="*/ 588835 h 988246"/>
              <a:gd name="connsiteX7" fmla="*/ 62575 w 742092"/>
              <a:gd name="connsiteY7" fmla="*/ 739074 h 988246"/>
              <a:gd name="connsiteX8" fmla="*/ 124767 w 742092"/>
              <a:gd name="connsiteY8" fmla="*/ 854280 h 988246"/>
              <a:gd name="connsiteX9" fmla="*/ 197972 w 742092"/>
              <a:gd name="connsiteY9" fmla="*/ 920412 h 988246"/>
              <a:gd name="connsiteX10" fmla="*/ 346487 w 742092"/>
              <a:gd name="connsiteY10" fmla="*/ 973946 h 988246"/>
              <a:gd name="connsiteX11" fmla="*/ 463912 w 742092"/>
              <a:gd name="connsiteY11" fmla="*/ 984834 h 988246"/>
              <a:gd name="connsiteX12" fmla="*/ 548151 w 742092"/>
              <a:gd name="connsiteY12" fmla="*/ 988246 h 988246"/>
              <a:gd name="connsiteX13" fmla="*/ 677535 w 742092"/>
              <a:gd name="connsiteY13" fmla="*/ 937338 h 988246"/>
              <a:gd name="connsiteX14" fmla="*/ 660611 w 742092"/>
              <a:gd name="connsiteY14" fmla="*/ 654867 h 988246"/>
              <a:gd name="connsiteX15" fmla="*/ 666646 w 742092"/>
              <a:gd name="connsiteY15" fmla="*/ 443620 h 988246"/>
              <a:gd name="connsiteX16" fmla="*/ 705878 w 742092"/>
              <a:gd name="connsiteY16" fmla="*/ 178051 h 988246"/>
              <a:gd name="connsiteX17" fmla="*/ 742092 w 742092"/>
              <a:gd name="connsiteY17" fmla="*/ 0 h 988246"/>
              <a:gd name="connsiteX18" fmla="*/ 607190 w 742092"/>
              <a:gd name="connsiteY18" fmla="*/ 61685 h 988246"/>
              <a:gd name="connsiteX19" fmla="*/ 508120 w 742092"/>
              <a:gd name="connsiteY19" fmla="*/ 58803 h 988246"/>
              <a:gd name="connsiteX0" fmla="*/ 508120 w 705878"/>
              <a:gd name="connsiteY0" fmla="*/ 0 h 929443"/>
              <a:gd name="connsiteX1" fmla="*/ 340227 w 705878"/>
              <a:gd name="connsiteY1" fmla="*/ 25842 h 929443"/>
              <a:gd name="connsiteX2" fmla="*/ 233679 w 705878"/>
              <a:gd name="connsiteY2" fmla="*/ 55626 h 929443"/>
              <a:gd name="connsiteX3" fmla="*/ 124114 w 705878"/>
              <a:gd name="connsiteY3" fmla="*/ 151678 h 929443"/>
              <a:gd name="connsiteX4" fmla="*/ 18772 w 705878"/>
              <a:gd name="connsiteY4" fmla="*/ 272065 h 929443"/>
              <a:gd name="connsiteX5" fmla="*/ 0 w 705878"/>
              <a:gd name="connsiteY5" fmla="*/ 411414 h 929443"/>
              <a:gd name="connsiteX6" fmla="*/ 11014 w 705878"/>
              <a:gd name="connsiteY6" fmla="*/ 530032 h 929443"/>
              <a:gd name="connsiteX7" fmla="*/ 62575 w 705878"/>
              <a:gd name="connsiteY7" fmla="*/ 680271 h 929443"/>
              <a:gd name="connsiteX8" fmla="*/ 124767 w 705878"/>
              <a:gd name="connsiteY8" fmla="*/ 795477 h 929443"/>
              <a:gd name="connsiteX9" fmla="*/ 197972 w 705878"/>
              <a:gd name="connsiteY9" fmla="*/ 861609 h 929443"/>
              <a:gd name="connsiteX10" fmla="*/ 346487 w 705878"/>
              <a:gd name="connsiteY10" fmla="*/ 915143 h 929443"/>
              <a:gd name="connsiteX11" fmla="*/ 463912 w 705878"/>
              <a:gd name="connsiteY11" fmla="*/ 926031 h 929443"/>
              <a:gd name="connsiteX12" fmla="*/ 548151 w 705878"/>
              <a:gd name="connsiteY12" fmla="*/ 929443 h 929443"/>
              <a:gd name="connsiteX13" fmla="*/ 677535 w 705878"/>
              <a:gd name="connsiteY13" fmla="*/ 878535 h 929443"/>
              <a:gd name="connsiteX14" fmla="*/ 660611 w 705878"/>
              <a:gd name="connsiteY14" fmla="*/ 596064 h 929443"/>
              <a:gd name="connsiteX15" fmla="*/ 666646 w 705878"/>
              <a:gd name="connsiteY15" fmla="*/ 384817 h 929443"/>
              <a:gd name="connsiteX16" fmla="*/ 705878 w 705878"/>
              <a:gd name="connsiteY16" fmla="*/ 119248 h 929443"/>
              <a:gd name="connsiteX17" fmla="*/ 694325 w 705878"/>
              <a:gd name="connsiteY17" fmla="*/ 26495 h 929443"/>
              <a:gd name="connsiteX18" fmla="*/ 607190 w 705878"/>
              <a:gd name="connsiteY18" fmla="*/ 2882 h 929443"/>
              <a:gd name="connsiteX19" fmla="*/ 508120 w 705878"/>
              <a:gd name="connsiteY19" fmla="*/ 0 h 9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5878" h="929443">
                <a:moveTo>
                  <a:pt x="508120" y="0"/>
                </a:moveTo>
                <a:lnTo>
                  <a:pt x="340227" y="25842"/>
                </a:lnTo>
                <a:lnTo>
                  <a:pt x="233679" y="55626"/>
                </a:lnTo>
                <a:lnTo>
                  <a:pt x="124114" y="151678"/>
                </a:lnTo>
                <a:lnTo>
                  <a:pt x="18772" y="272065"/>
                </a:lnTo>
                <a:lnTo>
                  <a:pt x="0" y="411414"/>
                </a:lnTo>
                <a:lnTo>
                  <a:pt x="11014" y="530032"/>
                </a:lnTo>
                <a:lnTo>
                  <a:pt x="62575" y="680271"/>
                </a:lnTo>
                <a:lnTo>
                  <a:pt x="124767" y="795477"/>
                </a:lnTo>
                <a:lnTo>
                  <a:pt x="197972" y="861609"/>
                </a:lnTo>
                <a:lnTo>
                  <a:pt x="346487" y="915143"/>
                </a:lnTo>
                <a:lnTo>
                  <a:pt x="463912" y="926031"/>
                </a:lnTo>
                <a:lnTo>
                  <a:pt x="548151" y="929443"/>
                </a:lnTo>
                <a:lnTo>
                  <a:pt x="677535" y="878535"/>
                </a:lnTo>
                <a:lnTo>
                  <a:pt x="660611" y="596064"/>
                </a:lnTo>
                <a:lnTo>
                  <a:pt x="666646" y="384817"/>
                </a:lnTo>
                <a:lnTo>
                  <a:pt x="705878" y="119248"/>
                </a:lnTo>
                <a:lnTo>
                  <a:pt x="694325" y="26495"/>
                </a:lnTo>
                <a:lnTo>
                  <a:pt x="607190" y="2882"/>
                </a:lnTo>
                <a:lnTo>
                  <a:pt x="508120" y="0"/>
                </a:lnTo>
                <a:close/>
              </a:path>
            </a:pathLst>
          </a:custGeom>
          <a:solidFill>
            <a:srgbClr val="FF0000">
              <a:alpha val="3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9016" t="14234" r="28710" b="10410"/>
          <a:stretch/>
        </p:blipFill>
        <p:spPr>
          <a:xfrm>
            <a:off x="1" y="1509947"/>
            <a:ext cx="2228134" cy="1945133"/>
          </a:xfrm>
          <a:prstGeom prst="rect">
            <a:avLst/>
          </a:prstGeom>
        </p:spPr>
      </p:pic>
      <p:sp>
        <p:nvSpPr>
          <p:cNvPr id="47" name="Forma libre 46"/>
          <p:cNvSpPr/>
          <p:nvPr/>
        </p:nvSpPr>
        <p:spPr>
          <a:xfrm>
            <a:off x="170422" y="1942767"/>
            <a:ext cx="1642835" cy="1452025"/>
          </a:xfrm>
          <a:custGeom>
            <a:avLst/>
            <a:gdLst>
              <a:gd name="connsiteX0" fmla="*/ 1985727 w 2130582"/>
              <a:gd name="connsiteY0" fmla="*/ 0 h 1883121"/>
              <a:gd name="connsiteX1" fmla="*/ 1964602 w 2130582"/>
              <a:gd name="connsiteY1" fmla="*/ 96571 h 1883121"/>
              <a:gd name="connsiteX2" fmla="*/ 1910281 w 2130582"/>
              <a:gd name="connsiteY2" fmla="*/ 153909 h 1883121"/>
              <a:gd name="connsiteX3" fmla="*/ 1858978 w 2130582"/>
              <a:gd name="connsiteY3" fmla="*/ 193141 h 1883121"/>
              <a:gd name="connsiteX4" fmla="*/ 1771461 w 2130582"/>
              <a:gd name="connsiteY4" fmla="*/ 217284 h 1883121"/>
              <a:gd name="connsiteX5" fmla="*/ 1279556 w 2130582"/>
              <a:gd name="connsiteY5" fmla="*/ 253498 h 1883121"/>
              <a:gd name="connsiteX6" fmla="*/ 1107541 w 2130582"/>
              <a:gd name="connsiteY6" fmla="*/ 365157 h 1883121"/>
              <a:gd name="connsiteX7" fmla="*/ 956649 w 2130582"/>
              <a:gd name="connsiteY7" fmla="*/ 497941 h 1883121"/>
              <a:gd name="connsiteX8" fmla="*/ 817830 w 2130582"/>
              <a:gd name="connsiteY8" fmla="*/ 730313 h 1883121"/>
              <a:gd name="connsiteX9" fmla="*/ 751438 w 2130582"/>
              <a:gd name="connsiteY9" fmla="*/ 878187 h 1883121"/>
              <a:gd name="connsiteX10" fmla="*/ 706170 w 2130582"/>
              <a:gd name="connsiteY10" fmla="*/ 1189022 h 1883121"/>
              <a:gd name="connsiteX11" fmla="*/ 675992 w 2130582"/>
              <a:gd name="connsiteY11" fmla="*/ 1270503 h 1883121"/>
              <a:gd name="connsiteX12" fmla="*/ 624689 w 2130582"/>
              <a:gd name="connsiteY12" fmla="*/ 1339913 h 1883121"/>
              <a:gd name="connsiteX13" fmla="*/ 567350 w 2130582"/>
              <a:gd name="connsiteY13" fmla="*/ 1379145 h 1883121"/>
              <a:gd name="connsiteX14" fmla="*/ 500958 w 2130582"/>
              <a:gd name="connsiteY14" fmla="*/ 1391216 h 1883121"/>
              <a:gd name="connsiteX15" fmla="*/ 172016 w 2130582"/>
              <a:gd name="connsiteY15" fmla="*/ 1324824 h 1883121"/>
              <a:gd name="connsiteX16" fmla="*/ 90535 w 2130582"/>
              <a:gd name="connsiteY16" fmla="*/ 1267486 h 1883121"/>
              <a:gd name="connsiteX17" fmla="*/ 42249 w 2130582"/>
              <a:gd name="connsiteY17" fmla="*/ 1158844 h 1883121"/>
              <a:gd name="connsiteX18" fmla="*/ 0 w 2130582"/>
              <a:gd name="connsiteY18" fmla="*/ 1358020 h 1883121"/>
              <a:gd name="connsiteX19" fmla="*/ 328943 w 2130582"/>
              <a:gd name="connsiteY19" fmla="*/ 1472698 h 1883121"/>
              <a:gd name="connsiteX20" fmla="*/ 736348 w 2130582"/>
              <a:gd name="connsiteY20" fmla="*/ 1590393 h 1883121"/>
              <a:gd name="connsiteX21" fmla="*/ 965703 w 2130582"/>
              <a:gd name="connsiteY21" fmla="*/ 1623589 h 1883121"/>
              <a:gd name="connsiteX22" fmla="*/ 1484768 w 2130582"/>
              <a:gd name="connsiteY22" fmla="*/ 1726195 h 1883121"/>
              <a:gd name="connsiteX23" fmla="*/ 2049101 w 2130582"/>
              <a:gd name="connsiteY23" fmla="*/ 1883121 h 1883121"/>
              <a:gd name="connsiteX24" fmla="*/ 2094368 w 2130582"/>
              <a:gd name="connsiteY24" fmla="*/ 1705070 h 1883121"/>
              <a:gd name="connsiteX25" fmla="*/ 2130582 w 2130582"/>
              <a:gd name="connsiteY25" fmla="*/ 1569268 h 1883121"/>
              <a:gd name="connsiteX26" fmla="*/ 2073243 w 2130582"/>
              <a:gd name="connsiteY26" fmla="*/ 1508911 h 1883121"/>
              <a:gd name="connsiteX27" fmla="*/ 2003834 w 2130582"/>
              <a:gd name="connsiteY27" fmla="*/ 1415359 h 1883121"/>
              <a:gd name="connsiteX28" fmla="*/ 1976673 w 2130582"/>
              <a:gd name="connsiteY28" fmla="*/ 1345949 h 1883121"/>
              <a:gd name="connsiteX29" fmla="*/ 1952531 w 2130582"/>
              <a:gd name="connsiteY29" fmla="*/ 1291628 h 1883121"/>
              <a:gd name="connsiteX30" fmla="*/ 1919335 w 2130582"/>
              <a:gd name="connsiteY30" fmla="*/ 1161862 h 1883121"/>
              <a:gd name="connsiteX31" fmla="*/ 1898210 w 2130582"/>
              <a:gd name="connsiteY31" fmla="*/ 1029078 h 1883121"/>
              <a:gd name="connsiteX32" fmla="*/ 1916317 w 2130582"/>
              <a:gd name="connsiteY32" fmla="*/ 854044 h 1883121"/>
              <a:gd name="connsiteX33" fmla="*/ 2006851 w 2130582"/>
              <a:gd name="connsiteY33" fmla="*/ 528119 h 1883121"/>
              <a:gd name="connsiteX34" fmla="*/ 2103422 w 2130582"/>
              <a:gd name="connsiteY34" fmla="*/ 30179 h 1883121"/>
              <a:gd name="connsiteX35" fmla="*/ 1985727 w 2130582"/>
              <a:gd name="connsiteY35" fmla="*/ 0 h 188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0582" h="1883121">
                <a:moveTo>
                  <a:pt x="1985727" y="0"/>
                </a:moveTo>
                <a:lnTo>
                  <a:pt x="1964602" y="96571"/>
                </a:lnTo>
                <a:lnTo>
                  <a:pt x="1910281" y="153909"/>
                </a:lnTo>
                <a:lnTo>
                  <a:pt x="1858978" y="193141"/>
                </a:lnTo>
                <a:lnTo>
                  <a:pt x="1771461" y="217284"/>
                </a:lnTo>
                <a:lnTo>
                  <a:pt x="1279556" y="253498"/>
                </a:lnTo>
                <a:lnTo>
                  <a:pt x="1107541" y="365157"/>
                </a:lnTo>
                <a:lnTo>
                  <a:pt x="956649" y="497941"/>
                </a:lnTo>
                <a:lnTo>
                  <a:pt x="817830" y="730313"/>
                </a:lnTo>
                <a:lnTo>
                  <a:pt x="751438" y="878187"/>
                </a:lnTo>
                <a:lnTo>
                  <a:pt x="706170" y="1189022"/>
                </a:lnTo>
                <a:lnTo>
                  <a:pt x="675992" y="1270503"/>
                </a:lnTo>
                <a:lnTo>
                  <a:pt x="624689" y="1339913"/>
                </a:lnTo>
                <a:lnTo>
                  <a:pt x="567350" y="1379145"/>
                </a:lnTo>
                <a:lnTo>
                  <a:pt x="500958" y="1391216"/>
                </a:lnTo>
                <a:lnTo>
                  <a:pt x="172016" y="1324824"/>
                </a:lnTo>
                <a:lnTo>
                  <a:pt x="90535" y="1267486"/>
                </a:lnTo>
                <a:lnTo>
                  <a:pt x="42249" y="1158844"/>
                </a:lnTo>
                <a:lnTo>
                  <a:pt x="0" y="1358020"/>
                </a:lnTo>
                <a:lnTo>
                  <a:pt x="328943" y="1472698"/>
                </a:lnTo>
                <a:lnTo>
                  <a:pt x="736348" y="1590393"/>
                </a:lnTo>
                <a:lnTo>
                  <a:pt x="965703" y="1623589"/>
                </a:lnTo>
                <a:lnTo>
                  <a:pt x="1484768" y="1726195"/>
                </a:lnTo>
                <a:lnTo>
                  <a:pt x="2049101" y="1883121"/>
                </a:lnTo>
                <a:lnTo>
                  <a:pt x="2094368" y="1705070"/>
                </a:lnTo>
                <a:lnTo>
                  <a:pt x="2130582" y="1569268"/>
                </a:lnTo>
                <a:lnTo>
                  <a:pt x="2073243" y="1508911"/>
                </a:lnTo>
                <a:lnTo>
                  <a:pt x="2003834" y="1415359"/>
                </a:lnTo>
                <a:lnTo>
                  <a:pt x="1976673" y="1345949"/>
                </a:lnTo>
                <a:lnTo>
                  <a:pt x="1952531" y="1291628"/>
                </a:lnTo>
                <a:lnTo>
                  <a:pt x="1919335" y="1161862"/>
                </a:lnTo>
                <a:lnTo>
                  <a:pt x="1898210" y="1029078"/>
                </a:lnTo>
                <a:lnTo>
                  <a:pt x="1916317" y="854044"/>
                </a:lnTo>
                <a:lnTo>
                  <a:pt x="2006851" y="528119"/>
                </a:lnTo>
                <a:lnTo>
                  <a:pt x="2103422" y="30179"/>
                </a:lnTo>
                <a:lnTo>
                  <a:pt x="1985727" y="0"/>
                </a:lnTo>
                <a:close/>
              </a:path>
            </a:pathLst>
          </a:custGeom>
          <a:solidFill>
            <a:srgbClr val="FF0000">
              <a:alpha val="3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1 CuadroTexto"/>
          <p:cNvSpPr txBox="1"/>
          <p:nvPr/>
        </p:nvSpPr>
        <p:spPr>
          <a:xfrm>
            <a:off x="-14312" y="1259379"/>
            <a:ext cx="1368155" cy="246221"/>
          </a:xfrm>
          <a:prstGeom prst="rect">
            <a:avLst/>
          </a:prstGeom>
          <a:noFill/>
        </p:spPr>
        <p:txBody>
          <a:bodyPr wrap="square" rtlCol="0">
            <a:spAutoFit/>
          </a:bodyPr>
          <a:lstStyle/>
          <a:p>
            <a:r>
              <a:rPr lang="es-CO" sz="1000" dirty="0">
                <a:latin typeface="Calibri" panose="020F0502020204030204" pitchFamily="34" charset="0"/>
                <a:ea typeface="Calibri" panose="020F0502020204030204" pitchFamily="34" charset="0"/>
                <a:cs typeface="Times New Roman" panose="02020603050405020304" pitchFamily="18" charset="0"/>
              </a:rPr>
              <a:t>ESCENARIO 1</a:t>
            </a:r>
            <a:endParaRPr lang="es-US" sz="1000" dirty="0">
              <a:latin typeface="Swis721 Cn BT" panose="020B0506020202030204" pitchFamily="34" charset="0"/>
            </a:endParaRPr>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9016" t="14234" r="28710" b="10410"/>
          <a:stretch/>
        </p:blipFill>
        <p:spPr>
          <a:xfrm>
            <a:off x="4606844" y="1509947"/>
            <a:ext cx="2228134" cy="1945133"/>
          </a:xfrm>
          <a:prstGeom prst="rect">
            <a:avLst/>
          </a:prstGeom>
        </p:spPr>
      </p:pic>
      <p:sp>
        <p:nvSpPr>
          <p:cNvPr id="16" name="Forma libre 15"/>
          <p:cNvSpPr/>
          <p:nvPr/>
        </p:nvSpPr>
        <p:spPr>
          <a:xfrm>
            <a:off x="212231" y="1812482"/>
            <a:ext cx="1493910" cy="1203040"/>
          </a:xfrm>
          <a:custGeom>
            <a:avLst/>
            <a:gdLst>
              <a:gd name="connsiteX0" fmla="*/ 1937441 w 1937441"/>
              <a:gd name="connsiteY0" fmla="*/ 172016 h 1560214"/>
              <a:gd name="connsiteX1" fmla="*/ 1282574 w 1937441"/>
              <a:gd name="connsiteY1" fmla="*/ 27161 h 1560214"/>
              <a:gd name="connsiteX2" fmla="*/ 1173933 w 1937441"/>
              <a:gd name="connsiteY2" fmla="*/ 9054 h 1560214"/>
              <a:gd name="connsiteX3" fmla="*/ 1092451 w 1937441"/>
              <a:gd name="connsiteY3" fmla="*/ 0 h 1560214"/>
              <a:gd name="connsiteX4" fmla="*/ 1017006 w 1937441"/>
              <a:gd name="connsiteY4" fmla="*/ 3018 h 1560214"/>
              <a:gd name="connsiteX5" fmla="*/ 911382 w 1937441"/>
              <a:gd name="connsiteY5" fmla="*/ 18107 h 1560214"/>
              <a:gd name="connsiteX6" fmla="*/ 817830 w 1937441"/>
              <a:gd name="connsiteY6" fmla="*/ 48286 h 1560214"/>
              <a:gd name="connsiteX7" fmla="*/ 715224 w 1937441"/>
              <a:gd name="connsiteY7" fmla="*/ 102606 h 1560214"/>
              <a:gd name="connsiteX8" fmla="*/ 651849 w 1937441"/>
              <a:gd name="connsiteY8" fmla="*/ 150892 h 1560214"/>
              <a:gd name="connsiteX9" fmla="*/ 217283 w 1937441"/>
              <a:gd name="connsiteY9" fmla="*/ 591494 h 1560214"/>
              <a:gd name="connsiteX10" fmla="*/ 187105 w 1937441"/>
              <a:gd name="connsiteY10" fmla="*/ 639779 h 1560214"/>
              <a:gd name="connsiteX11" fmla="*/ 172016 w 1937441"/>
              <a:gd name="connsiteY11" fmla="*/ 688064 h 1560214"/>
              <a:gd name="connsiteX12" fmla="*/ 3018 w 1937441"/>
              <a:gd name="connsiteY12" fmla="*/ 1267486 h 1560214"/>
              <a:gd name="connsiteX13" fmla="*/ 0 w 1937441"/>
              <a:gd name="connsiteY13" fmla="*/ 1330860 h 1560214"/>
              <a:gd name="connsiteX14" fmla="*/ 18107 w 1937441"/>
              <a:gd name="connsiteY14" fmla="*/ 1388198 h 1560214"/>
              <a:gd name="connsiteX15" fmla="*/ 39232 w 1937441"/>
              <a:gd name="connsiteY15" fmla="*/ 1433466 h 1560214"/>
              <a:gd name="connsiteX16" fmla="*/ 78463 w 1937441"/>
              <a:gd name="connsiteY16" fmla="*/ 1463644 h 1560214"/>
              <a:gd name="connsiteX17" fmla="*/ 123731 w 1937441"/>
              <a:gd name="connsiteY17" fmla="*/ 1490804 h 1560214"/>
              <a:gd name="connsiteX18" fmla="*/ 214265 w 1937441"/>
              <a:gd name="connsiteY18" fmla="*/ 1517965 h 1560214"/>
              <a:gd name="connsiteX19" fmla="*/ 446638 w 1937441"/>
              <a:gd name="connsiteY19" fmla="*/ 1560214 h 1560214"/>
              <a:gd name="connsiteX20" fmla="*/ 513030 w 1937441"/>
              <a:gd name="connsiteY20" fmla="*/ 1548143 h 1560214"/>
              <a:gd name="connsiteX21" fmla="*/ 570368 w 1937441"/>
              <a:gd name="connsiteY21" fmla="*/ 1511929 h 1560214"/>
              <a:gd name="connsiteX22" fmla="*/ 615636 w 1937441"/>
              <a:gd name="connsiteY22" fmla="*/ 1466662 h 1560214"/>
              <a:gd name="connsiteX23" fmla="*/ 633742 w 1937441"/>
              <a:gd name="connsiteY23" fmla="*/ 1412341 h 1560214"/>
              <a:gd name="connsiteX24" fmla="*/ 663921 w 1937441"/>
              <a:gd name="connsiteY24" fmla="*/ 1333878 h 1560214"/>
              <a:gd name="connsiteX25" fmla="*/ 706170 w 1937441"/>
              <a:gd name="connsiteY25" fmla="*/ 1038131 h 1560214"/>
              <a:gd name="connsiteX26" fmla="*/ 727295 w 1937441"/>
              <a:gd name="connsiteY26" fmla="*/ 980793 h 1560214"/>
              <a:gd name="connsiteX27" fmla="*/ 751438 w 1937441"/>
              <a:gd name="connsiteY27" fmla="*/ 935525 h 1560214"/>
              <a:gd name="connsiteX28" fmla="*/ 854043 w 1937441"/>
              <a:gd name="connsiteY28" fmla="*/ 748420 h 1560214"/>
              <a:gd name="connsiteX29" fmla="*/ 911382 w 1937441"/>
              <a:gd name="connsiteY29" fmla="*/ 654868 h 1560214"/>
              <a:gd name="connsiteX30" fmla="*/ 1013988 w 1937441"/>
              <a:gd name="connsiteY30" fmla="*/ 561315 h 1560214"/>
              <a:gd name="connsiteX31" fmla="*/ 1213164 w 1937441"/>
              <a:gd name="connsiteY31" fmla="*/ 425513 h 1560214"/>
              <a:gd name="connsiteX32" fmla="*/ 1584356 w 1937441"/>
              <a:gd name="connsiteY32" fmla="*/ 392317 h 1560214"/>
              <a:gd name="connsiteX33" fmla="*/ 1720158 w 1937441"/>
              <a:gd name="connsiteY33" fmla="*/ 383264 h 1560214"/>
              <a:gd name="connsiteX34" fmla="*/ 1795604 w 1937441"/>
              <a:gd name="connsiteY34" fmla="*/ 365157 h 1560214"/>
              <a:gd name="connsiteX35" fmla="*/ 1852942 w 1937441"/>
              <a:gd name="connsiteY35" fmla="*/ 328943 h 1560214"/>
              <a:gd name="connsiteX36" fmla="*/ 1895192 w 1937441"/>
              <a:gd name="connsiteY36" fmla="*/ 289711 h 1560214"/>
              <a:gd name="connsiteX37" fmla="*/ 1916317 w 1937441"/>
              <a:gd name="connsiteY37" fmla="*/ 253497 h 1560214"/>
              <a:gd name="connsiteX38" fmla="*/ 1937441 w 1937441"/>
              <a:gd name="connsiteY38" fmla="*/ 172016 h 15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37441" h="1560214">
                <a:moveTo>
                  <a:pt x="1937441" y="172016"/>
                </a:moveTo>
                <a:lnTo>
                  <a:pt x="1282574" y="27161"/>
                </a:lnTo>
                <a:lnTo>
                  <a:pt x="1173933" y="9054"/>
                </a:lnTo>
                <a:lnTo>
                  <a:pt x="1092451" y="0"/>
                </a:lnTo>
                <a:lnTo>
                  <a:pt x="1017006" y="3018"/>
                </a:lnTo>
                <a:lnTo>
                  <a:pt x="911382" y="18107"/>
                </a:lnTo>
                <a:lnTo>
                  <a:pt x="817830" y="48286"/>
                </a:lnTo>
                <a:lnTo>
                  <a:pt x="715224" y="102606"/>
                </a:lnTo>
                <a:lnTo>
                  <a:pt x="651849" y="150892"/>
                </a:lnTo>
                <a:lnTo>
                  <a:pt x="217283" y="591494"/>
                </a:lnTo>
                <a:lnTo>
                  <a:pt x="187105" y="639779"/>
                </a:lnTo>
                <a:lnTo>
                  <a:pt x="172016" y="688064"/>
                </a:lnTo>
                <a:lnTo>
                  <a:pt x="3018" y="1267486"/>
                </a:lnTo>
                <a:lnTo>
                  <a:pt x="0" y="1330860"/>
                </a:lnTo>
                <a:lnTo>
                  <a:pt x="18107" y="1388198"/>
                </a:lnTo>
                <a:lnTo>
                  <a:pt x="39232" y="1433466"/>
                </a:lnTo>
                <a:lnTo>
                  <a:pt x="78463" y="1463644"/>
                </a:lnTo>
                <a:lnTo>
                  <a:pt x="123731" y="1490804"/>
                </a:lnTo>
                <a:lnTo>
                  <a:pt x="214265" y="1517965"/>
                </a:lnTo>
                <a:lnTo>
                  <a:pt x="446638" y="1560214"/>
                </a:lnTo>
                <a:lnTo>
                  <a:pt x="513030" y="1548143"/>
                </a:lnTo>
                <a:lnTo>
                  <a:pt x="570368" y="1511929"/>
                </a:lnTo>
                <a:lnTo>
                  <a:pt x="615636" y="1466662"/>
                </a:lnTo>
                <a:lnTo>
                  <a:pt x="633742" y="1412341"/>
                </a:lnTo>
                <a:lnTo>
                  <a:pt x="663921" y="1333878"/>
                </a:lnTo>
                <a:lnTo>
                  <a:pt x="706170" y="1038131"/>
                </a:lnTo>
                <a:lnTo>
                  <a:pt x="727295" y="980793"/>
                </a:lnTo>
                <a:lnTo>
                  <a:pt x="751438" y="935525"/>
                </a:lnTo>
                <a:lnTo>
                  <a:pt x="854043" y="748420"/>
                </a:lnTo>
                <a:lnTo>
                  <a:pt x="911382" y="654868"/>
                </a:lnTo>
                <a:lnTo>
                  <a:pt x="1013988" y="561315"/>
                </a:lnTo>
                <a:lnTo>
                  <a:pt x="1213164" y="425513"/>
                </a:lnTo>
                <a:lnTo>
                  <a:pt x="1584356" y="392317"/>
                </a:lnTo>
                <a:lnTo>
                  <a:pt x="1720158" y="383264"/>
                </a:lnTo>
                <a:lnTo>
                  <a:pt x="1795604" y="365157"/>
                </a:lnTo>
                <a:lnTo>
                  <a:pt x="1852942" y="328943"/>
                </a:lnTo>
                <a:lnTo>
                  <a:pt x="1895192" y="289711"/>
                </a:lnTo>
                <a:lnTo>
                  <a:pt x="1916317" y="253497"/>
                </a:lnTo>
                <a:lnTo>
                  <a:pt x="1937441" y="172016"/>
                </a:lnTo>
                <a:close/>
              </a:path>
            </a:pathLst>
          </a:custGeom>
          <a:solidFill>
            <a:srgbClr val="FF0000">
              <a:alpha val="3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1 CuadroTexto"/>
          <p:cNvSpPr txBox="1"/>
          <p:nvPr/>
        </p:nvSpPr>
        <p:spPr>
          <a:xfrm>
            <a:off x="7463" y="3934427"/>
            <a:ext cx="1142911" cy="1323439"/>
          </a:xfrm>
          <a:prstGeom prst="rect">
            <a:avLst/>
          </a:prstGeom>
          <a:noFill/>
        </p:spPr>
        <p:txBody>
          <a:bodyPr wrap="square" rtlCol="0">
            <a:spAutoFit/>
          </a:bodyPr>
          <a:lstStyle/>
          <a:p>
            <a:r>
              <a:rPr lang="es-CO" sz="1000" dirty="0">
                <a:solidFill>
                  <a:schemeClr val="tx1">
                    <a:lumMod val="50000"/>
                    <a:lumOff val="50000"/>
                  </a:schemeClr>
                </a:solidFill>
                <a:latin typeface="Swis721 LtCn BT" panose="020B0406020202030204" pitchFamily="34" charset="0"/>
              </a:rPr>
              <a:t>LOTE 1: </a:t>
            </a:r>
          </a:p>
          <a:p>
            <a:r>
              <a:rPr lang="es-CO" sz="1000" dirty="0">
                <a:solidFill>
                  <a:schemeClr val="tx1">
                    <a:lumMod val="50000"/>
                    <a:lumOff val="50000"/>
                  </a:schemeClr>
                </a:solidFill>
                <a:latin typeface="Swis721 LtCn BT" panose="020B0406020202030204" pitchFamily="34" charset="0"/>
              </a:rPr>
              <a:t>APEV</a:t>
            </a:r>
          </a:p>
          <a:p>
            <a:pPr>
              <a:lnSpc>
                <a:spcPct val="200000"/>
              </a:lnSpc>
            </a:pPr>
            <a:r>
              <a:rPr lang="es-CO" sz="1000" dirty="0">
                <a:solidFill>
                  <a:schemeClr val="tx1">
                    <a:lumMod val="50000"/>
                    <a:lumOff val="50000"/>
                  </a:schemeClr>
                </a:solidFill>
                <a:latin typeface="Swis721 LtCn BT" panose="020B0406020202030204" pitchFamily="34" charset="0"/>
              </a:rPr>
              <a:t>LOTE 2: </a:t>
            </a:r>
          </a:p>
          <a:p>
            <a:r>
              <a:rPr lang="es-CO" sz="1000" dirty="0">
                <a:solidFill>
                  <a:schemeClr val="tx1">
                    <a:lumMod val="50000"/>
                    <a:lumOff val="50000"/>
                  </a:schemeClr>
                </a:solidFill>
                <a:latin typeface="Swis721 LtCn BT" panose="020B0406020202030204" pitchFamily="34" charset="0"/>
              </a:rPr>
              <a:t>BOMBEROS</a:t>
            </a:r>
          </a:p>
          <a:p>
            <a:pPr>
              <a:lnSpc>
                <a:spcPct val="200000"/>
              </a:lnSpc>
            </a:pPr>
            <a:r>
              <a:rPr lang="es-CO" sz="1000" dirty="0">
                <a:solidFill>
                  <a:schemeClr val="tx1">
                    <a:lumMod val="50000"/>
                    <a:lumOff val="50000"/>
                  </a:schemeClr>
                </a:solidFill>
                <a:latin typeface="Swis721 LtCn BT" panose="020B0406020202030204" pitchFamily="34" charset="0"/>
              </a:rPr>
              <a:t>LOTE 3: </a:t>
            </a:r>
          </a:p>
          <a:p>
            <a:r>
              <a:rPr lang="es-CO" sz="1000" dirty="0">
                <a:solidFill>
                  <a:schemeClr val="tx1">
                    <a:lumMod val="50000"/>
                    <a:lumOff val="50000"/>
                  </a:schemeClr>
                </a:solidFill>
                <a:latin typeface="Swis721 LtCn BT" panose="020B0406020202030204" pitchFamily="34" charset="0"/>
              </a:rPr>
              <a:t>TERMINAL</a:t>
            </a:r>
            <a:endParaRPr lang="es-US" sz="1000" dirty="0">
              <a:solidFill>
                <a:schemeClr val="tx1">
                  <a:lumMod val="50000"/>
                  <a:lumOff val="50000"/>
                </a:schemeClr>
              </a:solidFill>
              <a:latin typeface="Swis721 Cn BT" panose="020B0506020202030204" pitchFamily="34" charset="0"/>
            </a:endParaRPr>
          </a:p>
        </p:txBody>
      </p:sp>
      <p:sp>
        <p:nvSpPr>
          <p:cNvPr id="23" name="1 CuadroTexto"/>
          <p:cNvSpPr txBox="1"/>
          <p:nvPr/>
        </p:nvSpPr>
        <p:spPr>
          <a:xfrm>
            <a:off x="783397" y="3911997"/>
            <a:ext cx="655320" cy="1246495"/>
          </a:xfrm>
          <a:prstGeom prst="rect">
            <a:avLst/>
          </a:prstGeom>
          <a:noFill/>
        </p:spPr>
        <p:txBody>
          <a:bodyPr wrap="square" rtlCol="0">
            <a:spAutoFit/>
          </a:bodyPr>
          <a:lstStyle/>
          <a:p>
            <a:pPr algn="ctr">
              <a:lnSpc>
                <a:spcPct val="250000"/>
              </a:lnSpc>
            </a:pPr>
            <a:r>
              <a:rPr lang="es-US" sz="1000" dirty="0">
                <a:solidFill>
                  <a:schemeClr val="tx1">
                    <a:lumMod val="50000"/>
                    <a:lumOff val="50000"/>
                  </a:schemeClr>
                </a:solidFill>
                <a:latin typeface="Swis721 Cn BT" panose="020B0506020202030204" pitchFamily="34" charset="0"/>
              </a:rPr>
              <a:t>13500</a:t>
            </a:r>
          </a:p>
          <a:p>
            <a:pPr algn="ctr">
              <a:lnSpc>
                <a:spcPct val="250000"/>
              </a:lnSpc>
            </a:pPr>
            <a:r>
              <a:rPr lang="es-US" sz="1000" dirty="0">
                <a:solidFill>
                  <a:schemeClr val="tx1">
                    <a:lumMod val="50000"/>
                    <a:lumOff val="50000"/>
                  </a:schemeClr>
                </a:solidFill>
                <a:latin typeface="Swis721 Cn BT" panose="020B0506020202030204" pitchFamily="34" charset="0"/>
              </a:rPr>
              <a:t>6800</a:t>
            </a:r>
          </a:p>
          <a:p>
            <a:pPr algn="ctr">
              <a:lnSpc>
                <a:spcPct val="250000"/>
              </a:lnSpc>
            </a:pPr>
            <a:r>
              <a:rPr lang="es-US" sz="1000" dirty="0">
                <a:solidFill>
                  <a:schemeClr val="tx1">
                    <a:lumMod val="50000"/>
                    <a:lumOff val="50000"/>
                  </a:schemeClr>
                </a:solidFill>
                <a:latin typeface="Swis721 Cn BT" panose="020B0506020202030204" pitchFamily="34" charset="0"/>
              </a:rPr>
              <a:t>13443</a:t>
            </a:r>
          </a:p>
        </p:txBody>
      </p:sp>
      <p:sp>
        <p:nvSpPr>
          <p:cNvPr id="24" name="1 CuadroTexto"/>
          <p:cNvSpPr txBox="1"/>
          <p:nvPr/>
        </p:nvSpPr>
        <p:spPr>
          <a:xfrm>
            <a:off x="1142017" y="3922936"/>
            <a:ext cx="1158397" cy="1246495"/>
          </a:xfrm>
          <a:prstGeom prst="rect">
            <a:avLst/>
          </a:prstGeom>
          <a:noFill/>
        </p:spPr>
        <p:txBody>
          <a:bodyPr wrap="square" rtlCol="0">
            <a:spAutoFit/>
          </a:bodyPr>
          <a:lstStyle/>
          <a:p>
            <a:pPr algn="r">
              <a:lnSpc>
                <a:spcPct val="250000"/>
              </a:lnSpc>
            </a:pPr>
            <a:r>
              <a:rPr lang="es-CO" sz="1000" dirty="0">
                <a:solidFill>
                  <a:schemeClr val="tx1">
                    <a:lumMod val="50000"/>
                    <a:lumOff val="50000"/>
                  </a:schemeClr>
                </a:solidFill>
                <a:latin typeface="Swis721 LtCn BT" panose="020B0406020202030204" pitchFamily="34" charset="0"/>
              </a:rPr>
              <a:t>14.000.000.000</a:t>
            </a:r>
          </a:p>
          <a:p>
            <a:pPr algn="r">
              <a:lnSpc>
                <a:spcPct val="250000"/>
              </a:lnSpc>
            </a:pPr>
            <a:r>
              <a:rPr lang="es-CO" sz="1000" dirty="0">
                <a:solidFill>
                  <a:schemeClr val="tx1">
                    <a:lumMod val="50000"/>
                    <a:lumOff val="50000"/>
                  </a:schemeClr>
                </a:solidFill>
                <a:latin typeface="Swis721 LtCn BT" panose="020B0406020202030204" pitchFamily="34" charset="0"/>
              </a:rPr>
              <a:t>7.300.000.000</a:t>
            </a:r>
          </a:p>
          <a:p>
            <a:pPr algn="r">
              <a:lnSpc>
                <a:spcPct val="250000"/>
              </a:lnSpc>
            </a:pPr>
            <a:r>
              <a:rPr lang="es-CO" sz="1000" dirty="0">
                <a:solidFill>
                  <a:schemeClr val="tx1">
                    <a:lumMod val="50000"/>
                    <a:lumOff val="50000"/>
                  </a:schemeClr>
                </a:solidFill>
                <a:latin typeface="Swis721 LtCn BT" panose="020B0406020202030204" pitchFamily="34" charset="0"/>
              </a:rPr>
              <a:t>13.000.000.000</a:t>
            </a:r>
            <a:endParaRPr lang="es-US" sz="1000" dirty="0">
              <a:solidFill>
                <a:schemeClr val="tx1">
                  <a:lumMod val="50000"/>
                  <a:lumOff val="50000"/>
                </a:schemeClr>
              </a:solidFill>
              <a:latin typeface="Swis721 Cn BT" panose="020B0506020202030204" pitchFamily="34" charset="0"/>
            </a:endParaRPr>
          </a:p>
        </p:txBody>
      </p:sp>
      <p:sp>
        <p:nvSpPr>
          <p:cNvPr id="25" name="1 CuadroTexto"/>
          <p:cNvSpPr txBox="1"/>
          <p:nvPr/>
        </p:nvSpPr>
        <p:spPr>
          <a:xfrm>
            <a:off x="7464" y="3678153"/>
            <a:ext cx="2220672" cy="246221"/>
          </a:xfrm>
          <a:prstGeom prst="rect">
            <a:avLst/>
          </a:prstGeom>
          <a:solidFill>
            <a:schemeClr val="bg1">
              <a:lumMod val="95000"/>
            </a:schemeClr>
          </a:solidFill>
        </p:spPr>
        <p:txBody>
          <a:bodyPr wrap="square" numCol="3" rtlCol="0">
            <a:spAutoFit/>
          </a:bodyPr>
          <a:lstStyle/>
          <a:p>
            <a:pPr algn="ctr"/>
            <a:r>
              <a:rPr lang="es-CO" sz="1000" dirty="0">
                <a:latin typeface="Swis721 LtCn BT" panose="020B0406020202030204" pitchFamily="34" charset="0"/>
              </a:rPr>
              <a:t>LOTE                    M2                        VALOR</a:t>
            </a:r>
            <a:endParaRPr lang="es-US" sz="1000" dirty="0">
              <a:latin typeface="Swis721 Cn BT" panose="020B0506020202030204" pitchFamily="34" charset="0"/>
            </a:endParaRPr>
          </a:p>
        </p:txBody>
      </p:sp>
      <p:sp>
        <p:nvSpPr>
          <p:cNvPr id="26" name="1 CuadroTexto"/>
          <p:cNvSpPr txBox="1"/>
          <p:nvPr/>
        </p:nvSpPr>
        <p:spPr>
          <a:xfrm>
            <a:off x="1019383" y="2537112"/>
            <a:ext cx="725590" cy="246221"/>
          </a:xfrm>
          <a:prstGeom prst="rect">
            <a:avLst/>
          </a:prstGeom>
          <a:noFill/>
        </p:spPr>
        <p:txBody>
          <a:bodyPr wrap="square" rtlCol="0">
            <a:spAutoFit/>
          </a:bodyPr>
          <a:lstStyle/>
          <a:p>
            <a:r>
              <a:rPr lang="es-CO" sz="1000" b="1" dirty="0">
                <a:latin typeface="Swis721 LtCn BT" panose="020B0406020202030204" pitchFamily="34" charset="0"/>
              </a:rPr>
              <a:t>LOTE 2</a:t>
            </a:r>
            <a:endParaRPr lang="es-US" sz="1000" b="1" dirty="0">
              <a:latin typeface="Swis721 Cn BT" panose="020B0506020202030204" pitchFamily="34" charset="0"/>
            </a:endParaRPr>
          </a:p>
        </p:txBody>
      </p:sp>
      <p:sp>
        <p:nvSpPr>
          <p:cNvPr id="28" name="1 CuadroTexto"/>
          <p:cNvSpPr txBox="1"/>
          <p:nvPr/>
        </p:nvSpPr>
        <p:spPr>
          <a:xfrm>
            <a:off x="298458" y="2290891"/>
            <a:ext cx="788684" cy="246221"/>
          </a:xfrm>
          <a:prstGeom prst="rect">
            <a:avLst/>
          </a:prstGeom>
          <a:noFill/>
        </p:spPr>
        <p:txBody>
          <a:bodyPr wrap="square" rtlCol="0">
            <a:spAutoFit/>
          </a:bodyPr>
          <a:lstStyle/>
          <a:p>
            <a:r>
              <a:rPr lang="es-CO" sz="1000" b="1" dirty="0">
                <a:latin typeface="Swis721 LtCn BT" panose="020B0406020202030204" pitchFamily="34" charset="0"/>
              </a:rPr>
              <a:t>LOTE 1</a:t>
            </a:r>
            <a:endParaRPr lang="es-US" sz="1000" b="1" dirty="0">
              <a:latin typeface="Swis721 Cn BT" panose="020B0506020202030204" pitchFamily="34" charset="0"/>
            </a:endParaRPr>
          </a:p>
        </p:txBody>
      </p:sp>
      <p:sp>
        <p:nvSpPr>
          <p:cNvPr id="29" name="1 CuadroTexto"/>
          <p:cNvSpPr txBox="1"/>
          <p:nvPr/>
        </p:nvSpPr>
        <p:spPr>
          <a:xfrm>
            <a:off x="633693" y="2902464"/>
            <a:ext cx="960750" cy="246221"/>
          </a:xfrm>
          <a:prstGeom prst="rect">
            <a:avLst/>
          </a:prstGeom>
          <a:noFill/>
        </p:spPr>
        <p:txBody>
          <a:bodyPr wrap="square" rtlCol="0">
            <a:spAutoFit/>
          </a:bodyPr>
          <a:lstStyle/>
          <a:p>
            <a:r>
              <a:rPr lang="es-CO" sz="1000" b="1" dirty="0">
                <a:latin typeface="Swis721 LtCn BT" panose="020B0406020202030204" pitchFamily="34" charset="0"/>
              </a:rPr>
              <a:t>LOTE 3</a:t>
            </a:r>
            <a:endParaRPr lang="es-US" sz="1000" b="1" dirty="0">
              <a:latin typeface="Swis721 Cn BT" panose="020B0506020202030204" pitchFamily="34" charset="0"/>
            </a:endParaRPr>
          </a:p>
        </p:txBody>
      </p:sp>
      <p:sp>
        <p:nvSpPr>
          <p:cNvPr id="46" name="Forma libre 45"/>
          <p:cNvSpPr/>
          <p:nvPr/>
        </p:nvSpPr>
        <p:spPr>
          <a:xfrm>
            <a:off x="1022002" y="2332855"/>
            <a:ext cx="544284" cy="716669"/>
          </a:xfrm>
          <a:custGeom>
            <a:avLst/>
            <a:gdLst>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38543 w 992864"/>
              <a:gd name="connsiteY19" fmla="*/ 1189022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798923 w 992864"/>
              <a:gd name="connsiteY18" fmla="*/ 1072745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22218"/>
              <a:gd name="connsiteX1" fmla="*/ 872151 w 992864"/>
              <a:gd name="connsiteY1" fmla="*/ 3018 h 1222218"/>
              <a:gd name="connsiteX2" fmla="*/ 479834 w 992864"/>
              <a:gd name="connsiteY2" fmla="*/ 33196 h 1222218"/>
              <a:gd name="connsiteX3" fmla="*/ 386282 w 992864"/>
              <a:gd name="connsiteY3" fmla="*/ 63374 h 1222218"/>
              <a:gd name="connsiteX4" fmla="*/ 313854 w 992864"/>
              <a:gd name="connsiteY4" fmla="*/ 96570 h 1222218"/>
              <a:gd name="connsiteX5" fmla="*/ 238408 w 992864"/>
              <a:gd name="connsiteY5" fmla="*/ 144855 h 1222218"/>
              <a:gd name="connsiteX6" fmla="*/ 190123 w 992864"/>
              <a:gd name="connsiteY6" fmla="*/ 199176 h 1222218"/>
              <a:gd name="connsiteX7" fmla="*/ 75446 w 992864"/>
              <a:gd name="connsiteY7" fmla="*/ 389299 h 1222218"/>
              <a:gd name="connsiteX8" fmla="*/ 30179 w 992864"/>
              <a:gd name="connsiteY8" fmla="*/ 500958 h 1222218"/>
              <a:gd name="connsiteX9" fmla="*/ 0 w 992864"/>
              <a:gd name="connsiteY9" fmla="*/ 648831 h 1222218"/>
              <a:gd name="connsiteX10" fmla="*/ 0 w 992864"/>
              <a:gd name="connsiteY10" fmla="*/ 712206 h 1222218"/>
              <a:gd name="connsiteX11" fmla="*/ 39232 w 992864"/>
              <a:gd name="connsiteY11" fmla="*/ 820847 h 1222218"/>
              <a:gd name="connsiteX12" fmla="*/ 111660 w 992864"/>
              <a:gd name="connsiteY12" fmla="*/ 905346 h 1222218"/>
              <a:gd name="connsiteX13" fmla="*/ 187105 w 992864"/>
              <a:gd name="connsiteY13" fmla="*/ 1035113 h 1222218"/>
              <a:gd name="connsiteX14" fmla="*/ 259533 w 992864"/>
              <a:gd name="connsiteY14" fmla="*/ 1119612 h 1222218"/>
              <a:gd name="connsiteX15" fmla="*/ 404389 w 992864"/>
              <a:gd name="connsiteY15" fmla="*/ 1161861 h 1222218"/>
              <a:gd name="connsiteX16" fmla="*/ 651850 w 992864"/>
              <a:gd name="connsiteY16" fmla="*/ 1222218 h 1222218"/>
              <a:gd name="connsiteX17" fmla="*/ 714684 w 992864"/>
              <a:gd name="connsiteY17" fmla="*/ 1069333 h 1222218"/>
              <a:gd name="connsiteX18" fmla="*/ 798923 w 992864"/>
              <a:gd name="connsiteY18" fmla="*/ 1072745 h 1222218"/>
              <a:gd name="connsiteX19" fmla="*/ 928307 w 992864"/>
              <a:gd name="connsiteY19" fmla="*/ 1021837 h 1222218"/>
              <a:gd name="connsiteX20" fmla="*/ 911383 w 992864"/>
              <a:gd name="connsiteY20" fmla="*/ 739366 h 1222218"/>
              <a:gd name="connsiteX21" fmla="*/ 917418 w 992864"/>
              <a:gd name="connsiteY21" fmla="*/ 528119 h 1222218"/>
              <a:gd name="connsiteX22" fmla="*/ 956650 w 992864"/>
              <a:gd name="connsiteY22" fmla="*/ 262550 h 1222218"/>
              <a:gd name="connsiteX23" fmla="*/ 986828 w 992864"/>
              <a:gd name="connsiteY23" fmla="*/ 132784 h 1222218"/>
              <a:gd name="connsiteX24" fmla="*/ 992864 w 992864"/>
              <a:gd name="connsiteY24" fmla="*/ 84499 h 1222218"/>
              <a:gd name="connsiteX25" fmla="*/ 992864 w 992864"/>
              <a:gd name="connsiteY25" fmla="*/ 57338 h 1222218"/>
              <a:gd name="connsiteX26" fmla="*/ 980792 w 992864"/>
              <a:gd name="connsiteY26" fmla="*/ 30178 h 1222218"/>
              <a:gd name="connsiteX27" fmla="*/ 929489 w 992864"/>
              <a:gd name="connsiteY27" fmla="*/ 0 h 1222218"/>
              <a:gd name="connsiteX0" fmla="*/ 929489 w 992864"/>
              <a:gd name="connsiteY0" fmla="*/ 0 h 1161861"/>
              <a:gd name="connsiteX1" fmla="*/ 872151 w 992864"/>
              <a:gd name="connsiteY1" fmla="*/ 3018 h 1161861"/>
              <a:gd name="connsiteX2" fmla="*/ 479834 w 992864"/>
              <a:gd name="connsiteY2" fmla="*/ 33196 h 1161861"/>
              <a:gd name="connsiteX3" fmla="*/ 386282 w 992864"/>
              <a:gd name="connsiteY3" fmla="*/ 63374 h 1161861"/>
              <a:gd name="connsiteX4" fmla="*/ 313854 w 992864"/>
              <a:gd name="connsiteY4" fmla="*/ 96570 h 1161861"/>
              <a:gd name="connsiteX5" fmla="*/ 238408 w 992864"/>
              <a:gd name="connsiteY5" fmla="*/ 144855 h 1161861"/>
              <a:gd name="connsiteX6" fmla="*/ 190123 w 992864"/>
              <a:gd name="connsiteY6" fmla="*/ 199176 h 1161861"/>
              <a:gd name="connsiteX7" fmla="*/ 75446 w 992864"/>
              <a:gd name="connsiteY7" fmla="*/ 389299 h 1161861"/>
              <a:gd name="connsiteX8" fmla="*/ 30179 w 992864"/>
              <a:gd name="connsiteY8" fmla="*/ 500958 h 1161861"/>
              <a:gd name="connsiteX9" fmla="*/ 0 w 992864"/>
              <a:gd name="connsiteY9" fmla="*/ 648831 h 1161861"/>
              <a:gd name="connsiteX10" fmla="*/ 0 w 992864"/>
              <a:gd name="connsiteY10" fmla="*/ 712206 h 1161861"/>
              <a:gd name="connsiteX11" fmla="*/ 39232 w 992864"/>
              <a:gd name="connsiteY11" fmla="*/ 820847 h 1161861"/>
              <a:gd name="connsiteX12" fmla="*/ 111660 w 992864"/>
              <a:gd name="connsiteY12" fmla="*/ 905346 h 1161861"/>
              <a:gd name="connsiteX13" fmla="*/ 187105 w 992864"/>
              <a:gd name="connsiteY13" fmla="*/ 1035113 h 1161861"/>
              <a:gd name="connsiteX14" fmla="*/ 259533 w 992864"/>
              <a:gd name="connsiteY14" fmla="*/ 1119612 h 1161861"/>
              <a:gd name="connsiteX15" fmla="*/ 404389 w 992864"/>
              <a:gd name="connsiteY15" fmla="*/ 1161861 h 1161861"/>
              <a:gd name="connsiteX16" fmla="*/ 597259 w 992864"/>
              <a:gd name="connsiteY16" fmla="*/ 1058445 h 1161861"/>
              <a:gd name="connsiteX17" fmla="*/ 714684 w 992864"/>
              <a:gd name="connsiteY17" fmla="*/ 1069333 h 1161861"/>
              <a:gd name="connsiteX18" fmla="*/ 798923 w 992864"/>
              <a:gd name="connsiteY18" fmla="*/ 1072745 h 1161861"/>
              <a:gd name="connsiteX19" fmla="*/ 928307 w 992864"/>
              <a:gd name="connsiteY19" fmla="*/ 1021837 h 1161861"/>
              <a:gd name="connsiteX20" fmla="*/ 911383 w 992864"/>
              <a:gd name="connsiteY20" fmla="*/ 739366 h 1161861"/>
              <a:gd name="connsiteX21" fmla="*/ 917418 w 992864"/>
              <a:gd name="connsiteY21" fmla="*/ 528119 h 1161861"/>
              <a:gd name="connsiteX22" fmla="*/ 956650 w 992864"/>
              <a:gd name="connsiteY22" fmla="*/ 262550 h 1161861"/>
              <a:gd name="connsiteX23" fmla="*/ 986828 w 992864"/>
              <a:gd name="connsiteY23" fmla="*/ 132784 h 1161861"/>
              <a:gd name="connsiteX24" fmla="*/ 992864 w 992864"/>
              <a:gd name="connsiteY24" fmla="*/ 84499 h 1161861"/>
              <a:gd name="connsiteX25" fmla="*/ 992864 w 992864"/>
              <a:gd name="connsiteY25" fmla="*/ 57338 h 1161861"/>
              <a:gd name="connsiteX26" fmla="*/ 980792 w 992864"/>
              <a:gd name="connsiteY26" fmla="*/ 30178 h 1161861"/>
              <a:gd name="connsiteX27" fmla="*/ 929489 w 992864"/>
              <a:gd name="connsiteY27" fmla="*/ 0 h 1161861"/>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86828 w 992864"/>
              <a:gd name="connsiteY23" fmla="*/ 132784 h 1119612"/>
              <a:gd name="connsiteX24" fmla="*/ 992864 w 992864"/>
              <a:gd name="connsiteY24" fmla="*/ 84499 h 1119612"/>
              <a:gd name="connsiteX25" fmla="*/ 992864 w 992864"/>
              <a:gd name="connsiteY25" fmla="*/ 57338 h 1119612"/>
              <a:gd name="connsiteX26" fmla="*/ 980792 w 992864"/>
              <a:gd name="connsiteY26" fmla="*/ 30178 h 1119612"/>
              <a:gd name="connsiteX27" fmla="*/ 929489 w 992864"/>
              <a:gd name="connsiteY27"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92864 w 992864"/>
              <a:gd name="connsiteY24" fmla="*/ 57338 h 1119612"/>
              <a:gd name="connsiteX25" fmla="*/ 980792 w 992864"/>
              <a:gd name="connsiteY25" fmla="*/ 30178 h 1119612"/>
              <a:gd name="connsiteX26" fmla="*/ 929489 w 992864"/>
              <a:gd name="connsiteY26"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80792 w 992864"/>
              <a:gd name="connsiteY24" fmla="*/ 30178 h 1119612"/>
              <a:gd name="connsiteX25" fmla="*/ 929489 w 992864"/>
              <a:gd name="connsiteY25" fmla="*/ 0 h 1119612"/>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187105 w 992864"/>
              <a:gd name="connsiteY13" fmla="*/ 103511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269544 w 992864"/>
              <a:gd name="connsiteY10" fmla="*/ 415367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899310 w 962685"/>
              <a:gd name="connsiteY0" fmla="*/ 0 h 1072745"/>
              <a:gd name="connsiteX1" fmla="*/ 841972 w 962685"/>
              <a:gd name="connsiteY1" fmla="*/ 3018 h 1072745"/>
              <a:gd name="connsiteX2" fmla="*/ 449655 w 962685"/>
              <a:gd name="connsiteY2" fmla="*/ 33196 h 1072745"/>
              <a:gd name="connsiteX3" fmla="*/ 356103 w 962685"/>
              <a:gd name="connsiteY3" fmla="*/ 63374 h 1072745"/>
              <a:gd name="connsiteX4" fmla="*/ 283675 w 962685"/>
              <a:gd name="connsiteY4" fmla="*/ 96570 h 1072745"/>
              <a:gd name="connsiteX5" fmla="*/ 208229 w 962685"/>
              <a:gd name="connsiteY5" fmla="*/ 144855 h 1072745"/>
              <a:gd name="connsiteX6" fmla="*/ 159944 w 962685"/>
              <a:gd name="connsiteY6" fmla="*/ 199176 h 1072745"/>
              <a:gd name="connsiteX7" fmla="*/ 45267 w 962685"/>
              <a:gd name="connsiteY7" fmla="*/ 389299 h 1072745"/>
              <a:gd name="connsiteX8" fmla="*/ 0 w 962685"/>
              <a:gd name="connsiteY8" fmla="*/ 500958 h 1072745"/>
              <a:gd name="connsiteX9" fmla="*/ 239365 w 962685"/>
              <a:gd name="connsiteY9" fmla="*/ 415367 h 1072745"/>
              <a:gd name="connsiteX10" fmla="*/ 220593 w 962685"/>
              <a:gd name="connsiteY10" fmla="*/ 554716 h 1072745"/>
              <a:gd name="connsiteX11" fmla="*/ 231607 w 962685"/>
              <a:gd name="connsiteY11" fmla="*/ 673334 h 1072745"/>
              <a:gd name="connsiteX12" fmla="*/ 283168 w 962685"/>
              <a:gd name="connsiteY12" fmla="*/ 823573 h 1072745"/>
              <a:gd name="connsiteX13" fmla="*/ 345360 w 962685"/>
              <a:gd name="connsiteY13" fmla="*/ 938779 h 1072745"/>
              <a:gd name="connsiteX14" fmla="*/ 418565 w 962685"/>
              <a:gd name="connsiteY14" fmla="*/ 1004911 h 1072745"/>
              <a:gd name="connsiteX15" fmla="*/ 567080 w 962685"/>
              <a:gd name="connsiteY15" fmla="*/ 1058445 h 1072745"/>
              <a:gd name="connsiteX16" fmla="*/ 684505 w 962685"/>
              <a:gd name="connsiteY16" fmla="*/ 1069333 h 1072745"/>
              <a:gd name="connsiteX17" fmla="*/ 768744 w 962685"/>
              <a:gd name="connsiteY17" fmla="*/ 1072745 h 1072745"/>
              <a:gd name="connsiteX18" fmla="*/ 898128 w 962685"/>
              <a:gd name="connsiteY18" fmla="*/ 1021837 h 1072745"/>
              <a:gd name="connsiteX19" fmla="*/ 881204 w 962685"/>
              <a:gd name="connsiteY19" fmla="*/ 739366 h 1072745"/>
              <a:gd name="connsiteX20" fmla="*/ 887239 w 962685"/>
              <a:gd name="connsiteY20" fmla="*/ 528119 h 1072745"/>
              <a:gd name="connsiteX21" fmla="*/ 926471 w 962685"/>
              <a:gd name="connsiteY21" fmla="*/ 262550 h 1072745"/>
              <a:gd name="connsiteX22" fmla="*/ 962685 w 962685"/>
              <a:gd name="connsiteY22" fmla="*/ 84499 h 1072745"/>
              <a:gd name="connsiteX23" fmla="*/ 950613 w 962685"/>
              <a:gd name="connsiteY23" fmla="*/ 30178 h 1072745"/>
              <a:gd name="connsiteX24" fmla="*/ 899310 w 962685"/>
              <a:gd name="connsiteY24" fmla="*/ 0 h 1072745"/>
              <a:gd name="connsiteX0" fmla="*/ 854043 w 917418"/>
              <a:gd name="connsiteY0" fmla="*/ 0 h 1072745"/>
              <a:gd name="connsiteX1" fmla="*/ 796705 w 917418"/>
              <a:gd name="connsiteY1" fmla="*/ 3018 h 1072745"/>
              <a:gd name="connsiteX2" fmla="*/ 404388 w 917418"/>
              <a:gd name="connsiteY2" fmla="*/ 33196 h 1072745"/>
              <a:gd name="connsiteX3" fmla="*/ 310836 w 917418"/>
              <a:gd name="connsiteY3" fmla="*/ 63374 h 1072745"/>
              <a:gd name="connsiteX4" fmla="*/ 238408 w 917418"/>
              <a:gd name="connsiteY4" fmla="*/ 96570 h 1072745"/>
              <a:gd name="connsiteX5" fmla="*/ 162962 w 917418"/>
              <a:gd name="connsiteY5" fmla="*/ 144855 h 1072745"/>
              <a:gd name="connsiteX6" fmla="*/ 114677 w 917418"/>
              <a:gd name="connsiteY6" fmla="*/ 199176 h 1072745"/>
              <a:gd name="connsiteX7" fmla="*/ 0 w 917418"/>
              <a:gd name="connsiteY7" fmla="*/ 389299 h 1072745"/>
              <a:gd name="connsiteX8" fmla="*/ 194098 w 917418"/>
              <a:gd name="connsiteY8" fmla="*/ 415367 h 1072745"/>
              <a:gd name="connsiteX9" fmla="*/ 175326 w 917418"/>
              <a:gd name="connsiteY9" fmla="*/ 554716 h 1072745"/>
              <a:gd name="connsiteX10" fmla="*/ 186340 w 917418"/>
              <a:gd name="connsiteY10" fmla="*/ 673334 h 1072745"/>
              <a:gd name="connsiteX11" fmla="*/ 237901 w 917418"/>
              <a:gd name="connsiteY11" fmla="*/ 823573 h 1072745"/>
              <a:gd name="connsiteX12" fmla="*/ 300093 w 917418"/>
              <a:gd name="connsiteY12" fmla="*/ 938779 h 1072745"/>
              <a:gd name="connsiteX13" fmla="*/ 373298 w 917418"/>
              <a:gd name="connsiteY13" fmla="*/ 1004911 h 1072745"/>
              <a:gd name="connsiteX14" fmla="*/ 521813 w 917418"/>
              <a:gd name="connsiteY14" fmla="*/ 1058445 h 1072745"/>
              <a:gd name="connsiteX15" fmla="*/ 639238 w 917418"/>
              <a:gd name="connsiteY15" fmla="*/ 1069333 h 1072745"/>
              <a:gd name="connsiteX16" fmla="*/ 723477 w 917418"/>
              <a:gd name="connsiteY16" fmla="*/ 1072745 h 1072745"/>
              <a:gd name="connsiteX17" fmla="*/ 852861 w 917418"/>
              <a:gd name="connsiteY17" fmla="*/ 1021837 h 1072745"/>
              <a:gd name="connsiteX18" fmla="*/ 835937 w 917418"/>
              <a:gd name="connsiteY18" fmla="*/ 739366 h 1072745"/>
              <a:gd name="connsiteX19" fmla="*/ 841972 w 917418"/>
              <a:gd name="connsiteY19" fmla="*/ 528119 h 1072745"/>
              <a:gd name="connsiteX20" fmla="*/ 881204 w 917418"/>
              <a:gd name="connsiteY20" fmla="*/ 262550 h 1072745"/>
              <a:gd name="connsiteX21" fmla="*/ 917418 w 917418"/>
              <a:gd name="connsiteY21" fmla="*/ 84499 h 1072745"/>
              <a:gd name="connsiteX22" fmla="*/ 905346 w 917418"/>
              <a:gd name="connsiteY22" fmla="*/ 30178 h 1072745"/>
              <a:gd name="connsiteX23" fmla="*/ 854043 w 917418"/>
              <a:gd name="connsiteY23" fmla="*/ 0 h 1072745"/>
              <a:gd name="connsiteX0" fmla="*/ 739366 w 802741"/>
              <a:gd name="connsiteY0" fmla="*/ 0 h 1072745"/>
              <a:gd name="connsiteX1" fmla="*/ 682028 w 802741"/>
              <a:gd name="connsiteY1" fmla="*/ 3018 h 1072745"/>
              <a:gd name="connsiteX2" fmla="*/ 289711 w 802741"/>
              <a:gd name="connsiteY2" fmla="*/ 33196 h 1072745"/>
              <a:gd name="connsiteX3" fmla="*/ 196159 w 802741"/>
              <a:gd name="connsiteY3" fmla="*/ 63374 h 1072745"/>
              <a:gd name="connsiteX4" fmla="*/ 123731 w 802741"/>
              <a:gd name="connsiteY4" fmla="*/ 96570 h 1072745"/>
              <a:gd name="connsiteX5" fmla="*/ 48285 w 802741"/>
              <a:gd name="connsiteY5" fmla="*/ 144855 h 1072745"/>
              <a:gd name="connsiteX6" fmla="*/ 0 w 802741"/>
              <a:gd name="connsiteY6" fmla="*/ 199176 h 1072745"/>
              <a:gd name="connsiteX7" fmla="*/ 79421 w 802741"/>
              <a:gd name="connsiteY7" fmla="*/ 415367 h 1072745"/>
              <a:gd name="connsiteX8" fmla="*/ 60649 w 802741"/>
              <a:gd name="connsiteY8" fmla="*/ 554716 h 1072745"/>
              <a:gd name="connsiteX9" fmla="*/ 71663 w 802741"/>
              <a:gd name="connsiteY9" fmla="*/ 673334 h 1072745"/>
              <a:gd name="connsiteX10" fmla="*/ 123224 w 802741"/>
              <a:gd name="connsiteY10" fmla="*/ 823573 h 1072745"/>
              <a:gd name="connsiteX11" fmla="*/ 185416 w 802741"/>
              <a:gd name="connsiteY11" fmla="*/ 938779 h 1072745"/>
              <a:gd name="connsiteX12" fmla="*/ 258621 w 802741"/>
              <a:gd name="connsiteY12" fmla="*/ 1004911 h 1072745"/>
              <a:gd name="connsiteX13" fmla="*/ 407136 w 802741"/>
              <a:gd name="connsiteY13" fmla="*/ 1058445 h 1072745"/>
              <a:gd name="connsiteX14" fmla="*/ 524561 w 802741"/>
              <a:gd name="connsiteY14" fmla="*/ 1069333 h 1072745"/>
              <a:gd name="connsiteX15" fmla="*/ 608800 w 802741"/>
              <a:gd name="connsiteY15" fmla="*/ 1072745 h 1072745"/>
              <a:gd name="connsiteX16" fmla="*/ 738184 w 802741"/>
              <a:gd name="connsiteY16" fmla="*/ 1021837 h 1072745"/>
              <a:gd name="connsiteX17" fmla="*/ 721260 w 802741"/>
              <a:gd name="connsiteY17" fmla="*/ 739366 h 1072745"/>
              <a:gd name="connsiteX18" fmla="*/ 727295 w 802741"/>
              <a:gd name="connsiteY18" fmla="*/ 528119 h 1072745"/>
              <a:gd name="connsiteX19" fmla="*/ 766527 w 802741"/>
              <a:gd name="connsiteY19" fmla="*/ 262550 h 1072745"/>
              <a:gd name="connsiteX20" fmla="*/ 802741 w 802741"/>
              <a:gd name="connsiteY20" fmla="*/ 84499 h 1072745"/>
              <a:gd name="connsiteX21" fmla="*/ 790669 w 802741"/>
              <a:gd name="connsiteY21" fmla="*/ 30178 h 1072745"/>
              <a:gd name="connsiteX22" fmla="*/ 739366 w 802741"/>
              <a:gd name="connsiteY22" fmla="*/ 0 h 1072745"/>
              <a:gd name="connsiteX0" fmla="*/ 691081 w 754456"/>
              <a:gd name="connsiteY0" fmla="*/ 0 h 1072745"/>
              <a:gd name="connsiteX1" fmla="*/ 633743 w 754456"/>
              <a:gd name="connsiteY1" fmla="*/ 3018 h 1072745"/>
              <a:gd name="connsiteX2" fmla="*/ 241426 w 754456"/>
              <a:gd name="connsiteY2" fmla="*/ 33196 h 1072745"/>
              <a:gd name="connsiteX3" fmla="*/ 147874 w 754456"/>
              <a:gd name="connsiteY3" fmla="*/ 63374 h 1072745"/>
              <a:gd name="connsiteX4" fmla="*/ 75446 w 754456"/>
              <a:gd name="connsiteY4" fmla="*/ 96570 h 1072745"/>
              <a:gd name="connsiteX5" fmla="*/ 0 w 754456"/>
              <a:gd name="connsiteY5" fmla="*/ 144855 h 1072745"/>
              <a:gd name="connsiteX6" fmla="*/ 31136 w 754456"/>
              <a:gd name="connsiteY6" fmla="*/ 415367 h 1072745"/>
              <a:gd name="connsiteX7" fmla="*/ 12364 w 754456"/>
              <a:gd name="connsiteY7" fmla="*/ 554716 h 1072745"/>
              <a:gd name="connsiteX8" fmla="*/ 23378 w 754456"/>
              <a:gd name="connsiteY8" fmla="*/ 673334 h 1072745"/>
              <a:gd name="connsiteX9" fmla="*/ 74939 w 754456"/>
              <a:gd name="connsiteY9" fmla="*/ 823573 h 1072745"/>
              <a:gd name="connsiteX10" fmla="*/ 137131 w 754456"/>
              <a:gd name="connsiteY10" fmla="*/ 938779 h 1072745"/>
              <a:gd name="connsiteX11" fmla="*/ 210336 w 754456"/>
              <a:gd name="connsiteY11" fmla="*/ 1004911 h 1072745"/>
              <a:gd name="connsiteX12" fmla="*/ 358851 w 754456"/>
              <a:gd name="connsiteY12" fmla="*/ 1058445 h 1072745"/>
              <a:gd name="connsiteX13" fmla="*/ 476276 w 754456"/>
              <a:gd name="connsiteY13" fmla="*/ 1069333 h 1072745"/>
              <a:gd name="connsiteX14" fmla="*/ 560515 w 754456"/>
              <a:gd name="connsiteY14" fmla="*/ 1072745 h 1072745"/>
              <a:gd name="connsiteX15" fmla="*/ 689899 w 754456"/>
              <a:gd name="connsiteY15" fmla="*/ 1021837 h 1072745"/>
              <a:gd name="connsiteX16" fmla="*/ 672975 w 754456"/>
              <a:gd name="connsiteY16" fmla="*/ 739366 h 1072745"/>
              <a:gd name="connsiteX17" fmla="*/ 679010 w 754456"/>
              <a:gd name="connsiteY17" fmla="*/ 528119 h 1072745"/>
              <a:gd name="connsiteX18" fmla="*/ 718242 w 754456"/>
              <a:gd name="connsiteY18" fmla="*/ 262550 h 1072745"/>
              <a:gd name="connsiteX19" fmla="*/ 754456 w 754456"/>
              <a:gd name="connsiteY19" fmla="*/ 84499 h 1072745"/>
              <a:gd name="connsiteX20" fmla="*/ 742384 w 754456"/>
              <a:gd name="connsiteY20" fmla="*/ 30178 h 1072745"/>
              <a:gd name="connsiteX21" fmla="*/ 691081 w 754456"/>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63082 w 742092"/>
              <a:gd name="connsiteY4" fmla="*/ 96570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340227 w 742092"/>
              <a:gd name="connsiteY3" fmla="*/ 16914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340227 w 742092"/>
              <a:gd name="connsiteY2" fmla="*/ 169144 h 1072745"/>
              <a:gd name="connsiteX3" fmla="*/ 233679 w 742092"/>
              <a:gd name="connsiteY3" fmla="*/ 198928 h 1072745"/>
              <a:gd name="connsiteX4" fmla="*/ 124114 w 742092"/>
              <a:gd name="connsiteY4" fmla="*/ 294980 h 1072745"/>
              <a:gd name="connsiteX5" fmla="*/ 18772 w 742092"/>
              <a:gd name="connsiteY5" fmla="*/ 415367 h 1072745"/>
              <a:gd name="connsiteX6" fmla="*/ 0 w 742092"/>
              <a:gd name="connsiteY6" fmla="*/ 554716 h 1072745"/>
              <a:gd name="connsiteX7" fmla="*/ 11014 w 742092"/>
              <a:gd name="connsiteY7" fmla="*/ 673334 h 1072745"/>
              <a:gd name="connsiteX8" fmla="*/ 62575 w 742092"/>
              <a:gd name="connsiteY8" fmla="*/ 823573 h 1072745"/>
              <a:gd name="connsiteX9" fmla="*/ 124767 w 742092"/>
              <a:gd name="connsiteY9" fmla="*/ 938779 h 1072745"/>
              <a:gd name="connsiteX10" fmla="*/ 197972 w 742092"/>
              <a:gd name="connsiteY10" fmla="*/ 1004911 h 1072745"/>
              <a:gd name="connsiteX11" fmla="*/ 346487 w 742092"/>
              <a:gd name="connsiteY11" fmla="*/ 1058445 h 1072745"/>
              <a:gd name="connsiteX12" fmla="*/ 463912 w 742092"/>
              <a:gd name="connsiteY12" fmla="*/ 1069333 h 1072745"/>
              <a:gd name="connsiteX13" fmla="*/ 548151 w 742092"/>
              <a:gd name="connsiteY13" fmla="*/ 1072745 h 1072745"/>
              <a:gd name="connsiteX14" fmla="*/ 677535 w 742092"/>
              <a:gd name="connsiteY14" fmla="*/ 1021837 h 1072745"/>
              <a:gd name="connsiteX15" fmla="*/ 660611 w 742092"/>
              <a:gd name="connsiteY15" fmla="*/ 739366 h 1072745"/>
              <a:gd name="connsiteX16" fmla="*/ 666646 w 742092"/>
              <a:gd name="connsiteY16" fmla="*/ 528119 h 1072745"/>
              <a:gd name="connsiteX17" fmla="*/ 705878 w 742092"/>
              <a:gd name="connsiteY17" fmla="*/ 262550 h 1072745"/>
              <a:gd name="connsiteX18" fmla="*/ 742092 w 742092"/>
              <a:gd name="connsiteY18" fmla="*/ 84499 h 1072745"/>
              <a:gd name="connsiteX19" fmla="*/ 730020 w 742092"/>
              <a:gd name="connsiteY19" fmla="*/ 30178 h 1072745"/>
              <a:gd name="connsiteX20" fmla="*/ 678717 w 742092"/>
              <a:gd name="connsiteY20" fmla="*/ 0 h 1072745"/>
              <a:gd name="connsiteX0" fmla="*/ 678717 w 742092"/>
              <a:gd name="connsiteY0" fmla="*/ 0 h 1072745"/>
              <a:gd name="connsiteX1" fmla="*/ 340227 w 742092"/>
              <a:gd name="connsiteY1" fmla="*/ 169144 h 1072745"/>
              <a:gd name="connsiteX2" fmla="*/ 233679 w 742092"/>
              <a:gd name="connsiteY2" fmla="*/ 198928 h 1072745"/>
              <a:gd name="connsiteX3" fmla="*/ 124114 w 742092"/>
              <a:gd name="connsiteY3" fmla="*/ 294980 h 1072745"/>
              <a:gd name="connsiteX4" fmla="*/ 18772 w 742092"/>
              <a:gd name="connsiteY4" fmla="*/ 415367 h 1072745"/>
              <a:gd name="connsiteX5" fmla="*/ 0 w 742092"/>
              <a:gd name="connsiteY5" fmla="*/ 554716 h 1072745"/>
              <a:gd name="connsiteX6" fmla="*/ 11014 w 742092"/>
              <a:gd name="connsiteY6" fmla="*/ 673334 h 1072745"/>
              <a:gd name="connsiteX7" fmla="*/ 62575 w 742092"/>
              <a:gd name="connsiteY7" fmla="*/ 823573 h 1072745"/>
              <a:gd name="connsiteX8" fmla="*/ 124767 w 742092"/>
              <a:gd name="connsiteY8" fmla="*/ 938779 h 1072745"/>
              <a:gd name="connsiteX9" fmla="*/ 197972 w 742092"/>
              <a:gd name="connsiteY9" fmla="*/ 1004911 h 1072745"/>
              <a:gd name="connsiteX10" fmla="*/ 346487 w 742092"/>
              <a:gd name="connsiteY10" fmla="*/ 1058445 h 1072745"/>
              <a:gd name="connsiteX11" fmla="*/ 463912 w 742092"/>
              <a:gd name="connsiteY11" fmla="*/ 1069333 h 1072745"/>
              <a:gd name="connsiteX12" fmla="*/ 548151 w 742092"/>
              <a:gd name="connsiteY12" fmla="*/ 1072745 h 1072745"/>
              <a:gd name="connsiteX13" fmla="*/ 677535 w 742092"/>
              <a:gd name="connsiteY13" fmla="*/ 1021837 h 1072745"/>
              <a:gd name="connsiteX14" fmla="*/ 660611 w 742092"/>
              <a:gd name="connsiteY14" fmla="*/ 739366 h 1072745"/>
              <a:gd name="connsiteX15" fmla="*/ 666646 w 742092"/>
              <a:gd name="connsiteY15" fmla="*/ 528119 h 1072745"/>
              <a:gd name="connsiteX16" fmla="*/ 705878 w 742092"/>
              <a:gd name="connsiteY16" fmla="*/ 262550 h 1072745"/>
              <a:gd name="connsiteX17" fmla="*/ 742092 w 742092"/>
              <a:gd name="connsiteY17" fmla="*/ 84499 h 1072745"/>
              <a:gd name="connsiteX18" fmla="*/ 730020 w 742092"/>
              <a:gd name="connsiteY18" fmla="*/ 30178 h 1072745"/>
              <a:gd name="connsiteX19" fmla="*/ 678717 w 742092"/>
              <a:gd name="connsiteY19" fmla="*/ 0 h 1072745"/>
              <a:gd name="connsiteX0" fmla="*/ 508120 w 742092"/>
              <a:gd name="connsiteY0" fmla="*/ 113124 h 1042567"/>
              <a:gd name="connsiteX1" fmla="*/ 340227 w 742092"/>
              <a:gd name="connsiteY1" fmla="*/ 138966 h 1042567"/>
              <a:gd name="connsiteX2" fmla="*/ 233679 w 742092"/>
              <a:gd name="connsiteY2" fmla="*/ 168750 h 1042567"/>
              <a:gd name="connsiteX3" fmla="*/ 124114 w 742092"/>
              <a:gd name="connsiteY3" fmla="*/ 264802 h 1042567"/>
              <a:gd name="connsiteX4" fmla="*/ 18772 w 742092"/>
              <a:gd name="connsiteY4" fmla="*/ 385189 h 1042567"/>
              <a:gd name="connsiteX5" fmla="*/ 0 w 742092"/>
              <a:gd name="connsiteY5" fmla="*/ 524538 h 1042567"/>
              <a:gd name="connsiteX6" fmla="*/ 11014 w 742092"/>
              <a:gd name="connsiteY6" fmla="*/ 643156 h 1042567"/>
              <a:gd name="connsiteX7" fmla="*/ 62575 w 742092"/>
              <a:gd name="connsiteY7" fmla="*/ 793395 h 1042567"/>
              <a:gd name="connsiteX8" fmla="*/ 124767 w 742092"/>
              <a:gd name="connsiteY8" fmla="*/ 908601 h 1042567"/>
              <a:gd name="connsiteX9" fmla="*/ 197972 w 742092"/>
              <a:gd name="connsiteY9" fmla="*/ 974733 h 1042567"/>
              <a:gd name="connsiteX10" fmla="*/ 346487 w 742092"/>
              <a:gd name="connsiteY10" fmla="*/ 1028267 h 1042567"/>
              <a:gd name="connsiteX11" fmla="*/ 463912 w 742092"/>
              <a:gd name="connsiteY11" fmla="*/ 1039155 h 1042567"/>
              <a:gd name="connsiteX12" fmla="*/ 548151 w 742092"/>
              <a:gd name="connsiteY12" fmla="*/ 1042567 h 1042567"/>
              <a:gd name="connsiteX13" fmla="*/ 677535 w 742092"/>
              <a:gd name="connsiteY13" fmla="*/ 991659 h 1042567"/>
              <a:gd name="connsiteX14" fmla="*/ 660611 w 742092"/>
              <a:gd name="connsiteY14" fmla="*/ 709188 h 1042567"/>
              <a:gd name="connsiteX15" fmla="*/ 666646 w 742092"/>
              <a:gd name="connsiteY15" fmla="*/ 497941 h 1042567"/>
              <a:gd name="connsiteX16" fmla="*/ 705878 w 742092"/>
              <a:gd name="connsiteY16" fmla="*/ 232372 h 1042567"/>
              <a:gd name="connsiteX17" fmla="*/ 742092 w 742092"/>
              <a:gd name="connsiteY17" fmla="*/ 54321 h 1042567"/>
              <a:gd name="connsiteX18" fmla="*/ 730020 w 742092"/>
              <a:gd name="connsiteY18" fmla="*/ 0 h 1042567"/>
              <a:gd name="connsiteX19" fmla="*/ 508120 w 742092"/>
              <a:gd name="connsiteY19" fmla="*/ 113124 h 1042567"/>
              <a:gd name="connsiteX0" fmla="*/ 508120 w 742092"/>
              <a:gd name="connsiteY0" fmla="*/ 58803 h 988246"/>
              <a:gd name="connsiteX1" fmla="*/ 340227 w 742092"/>
              <a:gd name="connsiteY1" fmla="*/ 84645 h 988246"/>
              <a:gd name="connsiteX2" fmla="*/ 233679 w 742092"/>
              <a:gd name="connsiteY2" fmla="*/ 114429 h 988246"/>
              <a:gd name="connsiteX3" fmla="*/ 124114 w 742092"/>
              <a:gd name="connsiteY3" fmla="*/ 210481 h 988246"/>
              <a:gd name="connsiteX4" fmla="*/ 18772 w 742092"/>
              <a:gd name="connsiteY4" fmla="*/ 330868 h 988246"/>
              <a:gd name="connsiteX5" fmla="*/ 0 w 742092"/>
              <a:gd name="connsiteY5" fmla="*/ 470217 h 988246"/>
              <a:gd name="connsiteX6" fmla="*/ 11014 w 742092"/>
              <a:gd name="connsiteY6" fmla="*/ 588835 h 988246"/>
              <a:gd name="connsiteX7" fmla="*/ 62575 w 742092"/>
              <a:gd name="connsiteY7" fmla="*/ 739074 h 988246"/>
              <a:gd name="connsiteX8" fmla="*/ 124767 w 742092"/>
              <a:gd name="connsiteY8" fmla="*/ 854280 h 988246"/>
              <a:gd name="connsiteX9" fmla="*/ 197972 w 742092"/>
              <a:gd name="connsiteY9" fmla="*/ 920412 h 988246"/>
              <a:gd name="connsiteX10" fmla="*/ 346487 w 742092"/>
              <a:gd name="connsiteY10" fmla="*/ 973946 h 988246"/>
              <a:gd name="connsiteX11" fmla="*/ 463912 w 742092"/>
              <a:gd name="connsiteY11" fmla="*/ 984834 h 988246"/>
              <a:gd name="connsiteX12" fmla="*/ 548151 w 742092"/>
              <a:gd name="connsiteY12" fmla="*/ 988246 h 988246"/>
              <a:gd name="connsiteX13" fmla="*/ 677535 w 742092"/>
              <a:gd name="connsiteY13" fmla="*/ 937338 h 988246"/>
              <a:gd name="connsiteX14" fmla="*/ 660611 w 742092"/>
              <a:gd name="connsiteY14" fmla="*/ 654867 h 988246"/>
              <a:gd name="connsiteX15" fmla="*/ 666646 w 742092"/>
              <a:gd name="connsiteY15" fmla="*/ 443620 h 988246"/>
              <a:gd name="connsiteX16" fmla="*/ 705878 w 742092"/>
              <a:gd name="connsiteY16" fmla="*/ 178051 h 988246"/>
              <a:gd name="connsiteX17" fmla="*/ 742092 w 742092"/>
              <a:gd name="connsiteY17" fmla="*/ 0 h 988246"/>
              <a:gd name="connsiteX18" fmla="*/ 607190 w 742092"/>
              <a:gd name="connsiteY18" fmla="*/ 61685 h 988246"/>
              <a:gd name="connsiteX19" fmla="*/ 508120 w 742092"/>
              <a:gd name="connsiteY19" fmla="*/ 58803 h 988246"/>
              <a:gd name="connsiteX0" fmla="*/ 508120 w 705878"/>
              <a:gd name="connsiteY0" fmla="*/ 0 h 929443"/>
              <a:gd name="connsiteX1" fmla="*/ 340227 w 705878"/>
              <a:gd name="connsiteY1" fmla="*/ 25842 h 929443"/>
              <a:gd name="connsiteX2" fmla="*/ 233679 w 705878"/>
              <a:gd name="connsiteY2" fmla="*/ 55626 h 929443"/>
              <a:gd name="connsiteX3" fmla="*/ 124114 w 705878"/>
              <a:gd name="connsiteY3" fmla="*/ 151678 h 929443"/>
              <a:gd name="connsiteX4" fmla="*/ 18772 w 705878"/>
              <a:gd name="connsiteY4" fmla="*/ 272065 h 929443"/>
              <a:gd name="connsiteX5" fmla="*/ 0 w 705878"/>
              <a:gd name="connsiteY5" fmla="*/ 411414 h 929443"/>
              <a:gd name="connsiteX6" fmla="*/ 11014 w 705878"/>
              <a:gd name="connsiteY6" fmla="*/ 530032 h 929443"/>
              <a:gd name="connsiteX7" fmla="*/ 62575 w 705878"/>
              <a:gd name="connsiteY7" fmla="*/ 680271 h 929443"/>
              <a:gd name="connsiteX8" fmla="*/ 124767 w 705878"/>
              <a:gd name="connsiteY8" fmla="*/ 795477 h 929443"/>
              <a:gd name="connsiteX9" fmla="*/ 197972 w 705878"/>
              <a:gd name="connsiteY9" fmla="*/ 861609 h 929443"/>
              <a:gd name="connsiteX10" fmla="*/ 346487 w 705878"/>
              <a:gd name="connsiteY10" fmla="*/ 915143 h 929443"/>
              <a:gd name="connsiteX11" fmla="*/ 463912 w 705878"/>
              <a:gd name="connsiteY11" fmla="*/ 926031 h 929443"/>
              <a:gd name="connsiteX12" fmla="*/ 548151 w 705878"/>
              <a:gd name="connsiteY12" fmla="*/ 929443 h 929443"/>
              <a:gd name="connsiteX13" fmla="*/ 677535 w 705878"/>
              <a:gd name="connsiteY13" fmla="*/ 878535 h 929443"/>
              <a:gd name="connsiteX14" fmla="*/ 660611 w 705878"/>
              <a:gd name="connsiteY14" fmla="*/ 596064 h 929443"/>
              <a:gd name="connsiteX15" fmla="*/ 666646 w 705878"/>
              <a:gd name="connsiteY15" fmla="*/ 384817 h 929443"/>
              <a:gd name="connsiteX16" fmla="*/ 705878 w 705878"/>
              <a:gd name="connsiteY16" fmla="*/ 119248 h 929443"/>
              <a:gd name="connsiteX17" fmla="*/ 694325 w 705878"/>
              <a:gd name="connsiteY17" fmla="*/ 26495 h 929443"/>
              <a:gd name="connsiteX18" fmla="*/ 607190 w 705878"/>
              <a:gd name="connsiteY18" fmla="*/ 2882 h 929443"/>
              <a:gd name="connsiteX19" fmla="*/ 508120 w 705878"/>
              <a:gd name="connsiteY19" fmla="*/ 0 h 9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5878" h="929443">
                <a:moveTo>
                  <a:pt x="508120" y="0"/>
                </a:moveTo>
                <a:lnTo>
                  <a:pt x="340227" y="25842"/>
                </a:lnTo>
                <a:lnTo>
                  <a:pt x="233679" y="55626"/>
                </a:lnTo>
                <a:lnTo>
                  <a:pt x="124114" y="151678"/>
                </a:lnTo>
                <a:lnTo>
                  <a:pt x="18772" y="272065"/>
                </a:lnTo>
                <a:lnTo>
                  <a:pt x="0" y="411414"/>
                </a:lnTo>
                <a:lnTo>
                  <a:pt x="11014" y="530032"/>
                </a:lnTo>
                <a:lnTo>
                  <a:pt x="62575" y="680271"/>
                </a:lnTo>
                <a:lnTo>
                  <a:pt x="124767" y="795477"/>
                </a:lnTo>
                <a:lnTo>
                  <a:pt x="197972" y="861609"/>
                </a:lnTo>
                <a:lnTo>
                  <a:pt x="346487" y="915143"/>
                </a:lnTo>
                <a:lnTo>
                  <a:pt x="463912" y="926031"/>
                </a:lnTo>
                <a:lnTo>
                  <a:pt x="548151" y="929443"/>
                </a:lnTo>
                <a:lnTo>
                  <a:pt x="677535" y="878535"/>
                </a:lnTo>
                <a:lnTo>
                  <a:pt x="660611" y="596064"/>
                </a:lnTo>
                <a:lnTo>
                  <a:pt x="666646" y="384817"/>
                </a:lnTo>
                <a:lnTo>
                  <a:pt x="705878" y="119248"/>
                </a:lnTo>
                <a:lnTo>
                  <a:pt x="694325" y="26495"/>
                </a:lnTo>
                <a:lnTo>
                  <a:pt x="607190" y="2882"/>
                </a:lnTo>
                <a:lnTo>
                  <a:pt x="508120" y="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1 CuadroTexto"/>
          <p:cNvSpPr txBox="1"/>
          <p:nvPr/>
        </p:nvSpPr>
        <p:spPr>
          <a:xfrm>
            <a:off x="7463" y="5307828"/>
            <a:ext cx="2242447" cy="246221"/>
          </a:xfrm>
          <a:prstGeom prst="rect">
            <a:avLst/>
          </a:prstGeom>
          <a:solidFill>
            <a:schemeClr val="bg1">
              <a:lumMod val="95000"/>
            </a:schemeClr>
          </a:solidFill>
        </p:spPr>
        <p:txBody>
          <a:bodyPr wrap="square" numCol="1" rtlCol="0">
            <a:spAutoFit/>
          </a:bodyPr>
          <a:lstStyle/>
          <a:p>
            <a:pPr algn="ctr"/>
            <a:r>
              <a:rPr lang="es-CO" sz="1000" dirty="0">
                <a:latin typeface="Swis721 LtCn BT" panose="020B0406020202030204" pitchFamily="34" charset="0"/>
              </a:rPr>
              <a:t>TOTAL </a:t>
            </a:r>
            <a:endParaRPr lang="es-US" sz="1000" dirty="0">
              <a:latin typeface="Swis721 Cn BT" panose="020B0506020202030204" pitchFamily="34" charset="0"/>
            </a:endParaRPr>
          </a:p>
        </p:txBody>
      </p:sp>
      <p:sp>
        <p:nvSpPr>
          <p:cNvPr id="53" name="1 CuadroTexto"/>
          <p:cNvSpPr txBox="1"/>
          <p:nvPr/>
        </p:nvSpPr>
        <p:spPr>
          <a:xfrm>
            <a:off x="1216740" y="5269357"/>
            <a:ext cx="1073499" cy="295722"/>
          </a:xfrm>
          <a:prstGeom prst="rect">
            <a:avLst/>
          </a:prstGeom>
          <a:noFill/>
        </p:spPr>
        <p:txBody>
          <a:bodyPr wrap="square" rtlCol="0">
            <a:spAutoFit/>
          </a:bodyPr>
          <a:lstStyle/>
          <a:p>
            <a:pPr algn="r">
              <a:lnSpc>
                <a:spcPct val="150000"/>
              </a:lnSpc>
            </a:pPr>
            <a:r>
              <a:rPr lang="es-CO" sz="1000" dirty="0">
                <a:latin typeface="Swis721 LtCn BT" panose="020B0406020202030204" pitchFamily="34" charset="0"/>
              </a:rPr>
              <a:t>34.300.000.000</a:t>
            </a:r>
          </a:p>
        </p:txBody>
      </p:sp>
      <p:pic>
        <p:nvPicPr>
          <p:cNvPr id="51" name="Imagen 50"/>
          <p:cNvPicPr>
            <a:picLocks noChangeAspect="1"/>
          </p:cNvPicPr>
          <p:nvPr/>
        </p:nvPicPr>
        <p:blipFill rotWithShape="1">
          <a:blip r:embed="rId2" cstate="print">
            <a:extLst>
              <a:ext uri="{28A0092B-C50C-407E-A947-70E740481C1C}">
                <a14:useLocalDpi xmlns:a14="http://schemas.microsoft.com/office/drawing/2010/main" val="0"/>
              </a:ext>
            </a:extLst>
          </a:blip>
          <a:srcRect l="19016" t="14234" r="28710" b="10410"/>
          <a:stretch/>
        </p:blipFill>
        <p:spPr>
          <a:xfrm>
            <a:off x="6923517" y="1509947"/>
            <a:ext cx="2228134" cy="1945133"/>
          </a:xfrm>
          <a:prstGeom prst="rect">
            <a:avLst/>
          </a:prstGeom>
        </p:spPr>
      </p:pic>
      <p:sp>
        <p:nvSpPr>
          <p:cNvPr id="63" name="1 CuadroTexto"/>
          <p:cNvSpPr txBox="1"/>
          <p:nvPr/>
        </p:nvSpPr>
        <p:spPr>
          <a:xfrm>
            <a:off x="2300196" y="1256979"/>
            <a:ext cx="1368155" cy="246221"/>
          </a:xfrm>
          <a:prstGeom prst="rect">
            <a:avLst/>
          </a:prstGeom>
          <a:noFill/>
        </p:spPr>
        <p:txBody>
          <a:bodyPr wrap="square" rtlCol="0">
            <a:spAutoFit/>
          </a:bodyPr>
          <a:lstStyle/>
          <a:p>
            <a:r>
              <a:rPr lang="es-CO" sz="1000" dirty="0">
                <a:latin typeface="Calibri" panose="020F0502020204030204" pitchFamily="34" charset="0"/>
                <a:ea typeface="Calibri" panose="020F0502020204030204" pitchFamily="34" charset="0"/>
                <a:cs typeface="Times New Roman" panose="02020603050405020304" pitchFamily="18" charset="0"/>
              </a:rPr>
              <a:t>ESCENARIO 2</a:t>
            </a:r>
            <a:endParaRPr lang="es-US" sz="1000" dirty="0">
              <a:latin typeface="Swis721 Cn BT" panose="020B0506020202030204" pitchFamily="34" charset="0"/>
            </a:endParaRPr>
          </a:p>
        </p:txBody>
      </p:sp>
      <p:sp>
        <p:nvSpPr>
          <p:cNvPr id="64" name="1 CuadroTexto"/>
          <p:cNvSpPr txBox="1"/>
          <p:nvPr/>
        </p:nvSpPr>
        <p:spPr>
          <a:xfrm>
            <a:off x="4614704" y="1256979"/>
            <a:ext cx="1368155" cy="246221"/>
          </a:xfrm>
          <a:prstGeom prst="rect">
            <a:avLst/>
          </a:prstGeom>
          <a:noFill/>
        </p:spPr>
        <p:txBody>
          <a:bodyPr wrap="square" rtlCol="0">
            <a:spAutoFit/>
          </a:bodyPr>
          <a:lstStyle/>
          <a:p>
            <a:r>
              <a:rPr lang="es-CO" sz="1000" dirty="0">
                <a:latin typeface="Calibri" panose="020F0502020204030204" pitchFamily="34" charset="0"/>
                <a:ea typeface="Calibri" panose="020F0502020204030204" pitchFamily="34" charset="0"/>
                <a:cs typeface="Times New Roman" panose="02020603050405020304" pitchFamily="18" charset="0"/>
              </a:rPr>
              <a:t>ESCENARIO 3</a:t>
            </a:r>
            <a:endParaRPr lang="es-US" sz="1000" dirty="0">
              <a:latin typeface="Swis721 Cn BT" panose="020B0506020202030204" pitchFamily="34" charset="0"/>
            </a:endParaRPr>
          </a:p>
        </p:txBody>
      </p:sp>
      <p:sp>
        <p:nvSpPr>
          <p:cNvPr id="65" name="1 CuadroTexto"/>
          <p:cNvSpPr txBox="1"/>
          <p:nvPr/>
        </p:nvSpPr>
        <p:spPr>
          <a:xfrm>
            <a:off x="6923517" y="1255463"/>
            <a:ext cx="1368155" cy="246221"/>
          </a:xfrm>
          <a:prstGeom prst="rect">
            <a:avLst/>
          </a:prstGeom>
          <a:noFill/>
        </p:spPr>
        <p:txBody>
          <a:bodyPr wrap="square" rtlCol="0">
            <a:spAutoFit/>
          </a:bodyPr>
          <a:lstStyle/>
          <a:p>
            <a:r>
              <a:rPr lang="es-CO" sz="1000" dirty="0">
                <a:latin typeface="Calibri" panose="020F0502020204030204" pitchFamily="34" charset="0"/>
                <a:ea typeface="Calibri" panose="020F0502020204030204" pitchFamily="34" charset="0"/>
                <a:cs typeface="Times New Roman" panose="02020603050405020304" pitchFamily="18" charset="0"/>
              </a:rPr>
              <a:t>ESCENARIO 4</a:t>
            </a:r>
            <a:endParaRPr lang="es-US" sz="1000" dirty="0">
              <a:latin typeface="Swis721 Cn BT" panose="020B0506020202030204" pitchFamily="34" charset="0"/>
            </a:endParaRPr>
          </a:p>
        </p:txBody>
      </p:sp>
      <p:sp>
        <p:nvSpPr>
          <p:cNvPr id="72" name="Forma libre 71"/>
          <p:cNvSpPr/>
          <p:nvPr/>
        </p:nvSpPr>
        <p:spPr>
          <a:xfrm>
            <a:off x="2555102" y="1807750"/>
            <a:ext cx="1493910" cy="1203040"/>
          </a:xfrm>
          <a:custGeom>
            <a:avLst/>
            <a:gdLst>
              <a:gd name="connsiteX0" fmla="*/ 1937441 w 1937441"/>
              <a:gd name="connsiteY0" fmla="*/ 172016 h 1560214"/>
              <a:gd name="connsiteX1" fmla="*/ 1282574 w 1937441"/>
              <a:gd name="connsiteY1" fmla="*/ 27161 h 1560214"/>
              <a:gd name="connsiteX2" fmla="*/ 1173933 w 1937441"/>
              <a:gd name="connsiteY2" fmla="*/ 9054 h 1560214"/>
              <a:gd name="connsiteX3" fmla="*/ 1092451 w 1937441"/>
              <a:gd name="connsiteY3" fmla="*/ 0 h 1560214"/>
              <a:gd name="connsiteX4" fmla="*/ 1017006 w 1937441"/>
              <a:gd name="connsiteY4" fmla="*/ 3018 h 1560214"/>
              <a:gd name="connsiteX5" fmla="*/ 911382 w 1937441"/>
              <a:gd name="connsiteY5" fmla="*/ 18107 h 1560214"/>
              <a:gd name="connsiteX6" fmla="*/ 817830 w 1937441"/>
              <a:gd name="connsiteY6" fmla="*/ 48286 h 1560214"/>
              <a:gd name="connsiteX7" fmla="*/ 715224 w 1937441"/>
              <a:gd name="connsiteY7" fmla="*/ 102606 h 1560214"/>
              <a:gd name="connsiteX8" fmla="*/ 651849 w 1937441"/>
              <a:gd name="connsiteY8" fmla="*/ 150892 h 1560214"/>
              <a:gd name="connsiteX9" fmla="*/ 217283 w 1937441"/>
              <a:gd name="connsiteY9" fmla="*/ 591494 h 1560214"/>
              <a:gd name="connsiteX10" fmla="*/ 187105 w 1937441"/>
              <a:gd name="connsiteY10" fmla="*/ 639779 h 1560214"/>
              <a:gd name="connsiteX11" fmla="*/ 172016 w 1937441"/>
              <a:gd name="connsiteY11" fmla="*/ 688064 h 1560214"/>
              <a:gd name="connsiteX12" fmla="*/ 3018 w 1937441"/>
              <a:gd name="connsiteY12" fmla="*/ 1267486 h 1560214"/>
              <a:gd name="connsiteX13" fmla="*/ 0 w 1937441"/>
              <a:gd name="connsiteY13" fmla="*/ 1330860 h 1560214"/>
              <a:gd name="connsiteX14" fmla="*/ 18107 w 1937441"/>
              <a:gd name="connsiteY14" fmla="*/ 1388198 h 1560214"/>
              <a:gd name="connsiteX15" fmla="*/ 39232 w 1937441"/>
              <a:gd name="connsiteY15" fmla="*/ 1433466 h 1560214"/>
              <a:gd name="connsiteX16" fmla="*/ 78463 w 1937441"/>
              <a:gd name="connsiteY16" fmla="*/ 1463644 h 1560214"/>
              <a:gd name="connsiteX17" fmla="*/ 123731 w 1937441"/>
              <a:gd name="connsiteY17" fmla="*/ 1490804 h 1560214"/>
              <a:gd name="connsiteX18" fmla="*/ 214265 w 1937441"/>
              <a:gd name="connsiteY18" fmla="*/ 1517965 h 1560214"/>
              <a:gd name="connsiteX19" fmla="*/ 446638 w 1937441"/>
              <a:gd name="connsiteY19" fmla="*/ 1560214 h 1560214"/>
              <a:gd name="connsiteX20" fmla="*/ 513030 w 1937441"/>
              <a:gd name="connsiteY20" fmla="*/ 1548143 h 1560214"/>
              <a:gd name="connsiteX21" fmla="*/ 570368 w 1937441"/>
              <a:gd name="connsiteY21" fmla="*/ 1511929 h 1560214"/>
              <a:gd name="connsiteX22" fmla="*/ 615636 w 1937441"/>
              <a:gd name="connsiteY22" fmla="*/ 1466662 h 1560214"/>
              <a:gd name="connsiteX23" fmla="*/ 633742 w 1937441"/>
              <a:gd name="connsiteY23" fmla="*/ 1412341 h 1560214"/>
              <a:gd name="connsiteX24" fmla="*/ 663921 w 1937441"/>
              <a:gd name="connsiteY24" fmla="*/ 1333878 h 1560214"/>
              <a:gd name="connsiteX25" fmla="*/ 706170 w 1937441"/>
              <a:gd name="connsiteY25" fmla="*/ 1038131 h 1560214"/>
              <a:gd name="connsiteX26" fmla="*/ 727295 w 1937441"/>
              <a:gd name="connsiteY26" fmla="*/ 980793 h 1560214"/>
              <a:gd name="connsiteX27" fmla="*/ 751438 w 1937441"/>
              <a:gd name="connsiteY27" fmla="*/ 935525 h 1560214"/>
              <a:gd name="connsiteX28" fmla="*/ 854043 w 1937441"/>
              <a:gd name="connsiteY28" fmla="*/ 748420 h 1560214"/>
              <a:gd name="connsiteX29" fmla="*/ 911382 w 1937441"/>
              <a:gd name="connsiteY29" fmla="*/ 654868 h 1560214"/>
              <a:gd name="connsiteX30" fmla="*/ 1013988 w 1937441"/>
              <a:gd name="connsiteY30" fmla="*/ 561315 h 1560214"/>
              <a:gd name="connsiteX31" fmla="*/ 1213164 w 1937441"/>
              <a:gd name="connsiteY31" fmla="*/ 425513 h 1560214"/>
              <a:gd name="connsiteX32" fmla="*/ 1584356 w 1937441"/>
              <a:gd name="connsiteY32" fmla="*/ 392317 h 1560214"/>
              <a:gd name="connsiteX33" fmla="*/ 1720158 w 1937441"/>
              <a:gd name="connsiteY33" fmla="*/ 383264 h 1560214"/>
              <a:gd name="connsiteX34" fmla="*/ 1795604 w 1937441"/>
              <a:gd name="connsiteY34" fmla="*/ 365157 h 1560214"/>
              <a:gd name="connsiteX35" fmla="*/ 1852942 w 1937441"/>
              <a:gd name="connsiteY35" fmla="*/ 328943 h 1560214"/>
              <a:gd name="connsiteX36" fmla="*/ 1895192 w 1937441"/>
              <a:gd name="connsiteY36" fmla="*/ 289711 h 1560214"/>
              <a:gd name="connsiteX37" fmla="*/ 1916317 w 1937441"/>
              <a:gd name="connsiteY37" fmla="*/ 253497 h 1560214"/>
              <a:gd name="connsiteX38" fmla="*/ 1937441 w 1937441"/>
              <a:gd name="connsiteY38" fmla="*/ 172016 h 15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37441" h="1560214">
                <a:moveTo>
                  <a:pt x="1937441" y="172016"/>
                </a:moveTo>
                <a:lnTo>
                  <a:pt x="1282574" y="27161"/>
                </a:lnTo>
                <a:lnTo>
                  <a:pt x="1173933" y="9054"/>
                </a:lnTo>
                <a:lnTo>
                  <a:pt x="1092451" y="0"/>
                </a:lnTo>
                <a:lnTo>
                  <a:pt x="1017006" y="3018"/>
                </a:lnTo>
                <a:lnTo>
                  <a:pt x="911382" y="18107"/>
                </a:lnTo>
                <a:lnTo>
                  <a:pt x="817830" y="48286"/>
                </a:lnTo>
                <a:lnTo>
                  <a:pt x="715224" y="102606"/>
                </a:lnTo>
                <a:lnTo>
                  <a:pt x="651849" y="150892"/>
                </a:lnTo>
                <a:lnTo>
                  <a:pt x="217283" y="591494"/>
                </a:lnTo>
                <a:lnTo>
                  <a:pt x="187105" y="639779"/>
                </a:lnTo>
                <a:lnTo>
                  <a:pt x="172016" y="688064"/>
                </a:lnTo>
                <a:lnTo>
                  <a:pt x="3018" y="1267486"/>
                </a:lnTo>
                <a:lnTo>
                  <a:pt x="0" y="1330860"/>
                </a:lnTo>
                <a:lnTo>
                  <a:pt x="18107" y="1388198"/>
                </a:lnTo>
                <a:lnTo>
                  <a:pt x="39232" y="1433466"/>
                </a:lnTo>
                <a:lnTo>
                  <a:pt x="78463" y="1463644"/>
                </a:lnTo>
                <a:lnTo>
                  <a:pt x="123731" y="1490804"/>
                </a:lnTo>
                <a:lnTo>
                  <a:pt x="214265" y="1517965"/>
                </a:lnTo>
                <a:lnTo>
                  <a:pt x="446638" y="1560214"/>
                </a:lnTo>
                <a:lnTo>
                  <a:pt x="513030" y="1548143"/>
                </a:lnTo>
                <a:lnTo>
                  <a:pt x="570368" y="1511929"/>
                </a:lnTo>
                <a:lnTo>
                  <a:pt x="615636" y="1466662"/>
                </a:lnTo>
                <a:lnTo>
                  <a:pt x="633742" y="1412341"/>
                </a:lnTo>
                <a:lnTo>
                  <a:pt x="663921" y="1333878"/>
                </a:lnTo>
                <a:lnTo>
                  <a:pt x="706170" y="1038131"/>
                </a:lnTo>
                <a:lnTo>
                  <a:pt x="727295" y="980793"/>
                </a:lnTo>
                <a:lnTo>
                  <a:pt x="751438" y="935525"/>
                </a:lnTo>
                <a:lnTo>
                  <a:pt x="854043" y="748420"/>
                </a:lnTo>
                <a:lnTo>
                  <a:pt x="911382" y="654868"/>
                </a:lnTo>
                <a:lnTo>
                  <a:pt x="1013988" y="561315"/>
                </a:lnTo>
                <a:lnTo>
                  <a:pt x="1213164" y="425513"/>
                </a:lnTo>
                <a:lnTo>
                  <a:pt x="1584356" y="392317"/>
                </a:lnTo>
                <a:lnTo>
                  <a:pt x="1720158" y="383264"/>
                </a:lnTo>
                <a:lnTo>
                  <a:pt x="1795604" y="365157"/>
                </a:lnTo>
                <a:lnTo>
                  <a:pt x="1852942" y="328943"/>
                </a:lnTo>
                <a:lnTo>
                  <a:pt x="1895192" y="289711"/>
                </a:lnTo>
                <a:lnTo>
                  <a:pt x="1916317" y="253497"/>
                </a:lnTo>
                <a:lnTo>
                  <a:pt x="1937441" y="172016"/>
                </a:lnTo>
                <a:close/>
              </a:path>
            </a:pathLst>
          </a:custGeom>
          <a:solidFill>
            <a:srgbClr val="FF0000">
              <a:alpha val="3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3" name="1 CuadroTexto"/>
          <p:cNvSpPr txBox="1"/>
          <p:nvPr/>
        </p:nvSpPr>
        <p:spPr>
          <a:xfrm>
            <a:off x="3362254" y="2532380"/>
            <a:ext cx="725590" cy="246221"/>
          </a:xfrm>
          <a:prstGeom prst="rect">
            <a:avLst/>
          </a:prstGeom>
          <a:noFill/>
        </p:spPr>
        <p:txBody>
          <a:bodyPr wrap="square" rtlCol="0">
            <a:spAutoFit/>
          </a:bodyPr>
          <a:lstStyle/>
          <a:p>
            <a:r>
              <a:rPr lang="es-CO" sz="1000" b="1" dirty="0">
                <a:latin typeface="Swis721 LtCn BT" panose="020B0406020202030204" pitchFamily="34" charset="0"/>
              </a:rPr>
              <a:t>LOTE 2</a:t>
            </a:r>
            <a:endParaRPr lang="es-US" sz="1000" b="1" dirty="0">
              <a:latin typeface="Swis721 Cn BT" panose="020B0506020202030204" pitchFamily="34" charset="0"/>
            </a:endParaRPr>
          </a:p>
        </p:txBody>
      </p:sp>
      <p:sp>
        <p:nvSpPr>
          <p:cNvPr id="74" name="1 CuadroTexto"/>
          <p:cNvSpPr txBox="1"/>
          <p:nvPr/>
        </p:nvSpPr>
        <p:spPr>
          <a:xfrm>
            <a:off x="2641329" y="2286159"/>
            <a:ext cx="788684" cy="246221"/>
          </a:xfrm>
          <a:prstGeom prst="rect">
            <a:avLst/>
          </a:prstGeom>
          <a:noFill/>
        </p:spPr>
        <p:txBody>
          <a:bodyPr wrap="square" rtlCol="0">
            <a:spAutoFit/>
          </a:bodyPr>
          <a:lstStyle/>
          <a:p>
            <a:r>
              <a:rPr lang="es-CO" sz="1000" b="1" dirty="0">
                <a:latin typeface="Swis721 LtCn BT" panose="020B0406020202030204" pitchFamily="34" charset="0"/>
              </a:rPr>
              <a:t>LOTE 1</a:t>
            </a:r>
            <a:endParaRPr lang="es-US" sz="1000" b="1" dirty="0">
              <a:latin typeface="Swis721 Cn BT" panose="020B0506020202030204" pitchFamily="34" charset="0"/>
            </a:endParaRPr>
          </a:p>
        </p:txBody>
      </p:sp>
      <p:sp>
        <p:nvSpPr>
          <p:cNvPr id="75" name="1 CuadroTexto"/>
          <p:cNvSpPr txBox="1"/>
          <p:nvPr/>
        </p:nvSpPr>
        <p:spPr>
          <a:xfrm>
            <a:off x="2976564" y="2897732"/>
            <a:ext cx="960750" cy="246221"/>
          </a:xfrm>
          <a:prstGeom prst="rect">
            <a:avLst/>
          </a:prstGeom>
          <a:noFill/>
        </p:spPr>
        <p:txBody>
          <a:bodyPr wrap="square" rtlCol="0">
            <a:spAutoFit/>
          </a:bodyPr>
          <a:lstStyle/>
          <a:p>
            <a:r>
              <a:rPr lang="es-CO" sz="1000" b="1" dirty="0">
                <a:latin typeface="Swis721 LtCn BT" panose="020B0406020202030204" pitchFamily="34" charset="0"/>
              </a:rPr>
              <a:t>LOTE 3</a:t>
            </a:r>
            <a:endParaRPr lang="es-US" sz="1000" b="1" dirty="0">
              <a:latin typeface="Swis721 Cn BT" panose="020B0506020202030204" pitchFamily="34" charset="0"/>
            </a:endParaRPr>
          </a:p>
        </p:txBody>
      </p:sp>
      <p:sp>
        <p:nvSpPr>
          <p:cNvPr id="77" name="Forma libre 76"/>
          <p:cNvSpPr/>
          <p:nvPr/>
        </p:nvSpPr>
        <p:spPr>
          <a:xfrm>
            <a:off x="2513293" y="1938035"/>
            <a:ext cx="1642835" cy="1452025"/>
          </a:xfrm>
          <a:custGeom>
            <a:avLst/>
            <a:gdLst>
              <a:gd name="connsiteX0" fmla="*/ 1985727 w 2130582"/>
              <a:gd name="connsiteY0" fmla="*/ 0 h 1883121"/>
              <a:gd name="connsiteX1" fmla="*/ 1964602 w 2130582"/>
              <a:gd name="connsiteY1" fmla="*/ 96571 h 1883121"/>
              <a:gd name="connsiteX2" fmla="*/ 1910281 w 2130582"/>
              <a:gd name="connsiteY2" fmla="*/ 153909 h 1883121"/>
              <a:gd name="connsiteX3" fmla="*/ 1858978 w 2130582"/>
              <a:gd name="connsiteY3" fmla="*/ 193141 h 1883121"/>
              <a:gd name="connsiteX4" fmla="*/ 1771461 w 2130582"/>
              <a:gd name="connsiteY4" fmla="*/ 217284 h 1883121"/>
              <a:gd name="connsiteX5" fmla="*/ 1279556 w 2130582"/>
              <a:gd name="connsiteY5" fmla="*/ 253498 h 1883121"/>
              <a:gd name="connsiteX6" fmla="*/ 1107541 w 2130582"/>
              <a:gd name="connsiteY6" fmla="*/ 365157 h 1883121"/>
              <a:gd name="connsiteX7" fmla="*/ 956649 w 2130582"/>
              <a:gd name="connsiteY7" fmla="*/ 497941 h 1883121"/>
              <a:gd name="connsiteX8" fmla="*/ 817830 w 2130582"/>
              <a:gd name="connsiteY8" fmla="*/ 730313 h 1883121"/>
              <a:gd name="connsiteX9" fmla="*/ 751438 w 2130582"/>
              <a:gd name="connsiteY9" fmla="*/ 878187 h 1883121"/>
              <a:gd name="connsiteX10" fmla="*/ 706170 w 2130582"/>
              <a:gd name="connsiteY10" fmla="*/ 1189022 h 1883121"/>
              <a:gd name="connsiteX11" fmla="*/ 675992 w 2130582"/>
              <a:gd name="connsiteY11" fmla="*/ 1270503 h 1883121"/>
              <a:gd name="connsiteX12" fmla="*/ 624689 w 2130582"/>
              <a:gd name="connsiteY12" fmla="*/ 1339913 h 1883121"/>
              <a:gd name="connsiteX13" fmla="*/ 567350 w 2130582"/>
              <a:gd name="connsiteY13" fmla="*/ 1379145 h 1883121"/>
              <a:gd name="connsiteX14" fmla="*/ 500958 w 2130582"/>
              <a:gd name="connsiteY14" fmla="*/ 1391216 h 1883121"/>
              <a:gd name="connsiteX15" fmla="*/ 172016 w 2130582"/>
              <a:gd name="connsiteY15" fmla="*/ 1324824 h 1883121"/>
              <a:gd name="connsiteX16" fmla="*/ 90535 w 2130582"/>
              <a:gd name="connsiteY16" fmla="*/ 1267486 h 1883121"/>
              <a:gd name="connsiteX17" fmla="*/ 42249 w 2130582"/>
              <a:gd name="connsiteY17" fmla="*/ 1158844 h 1883121"/>
              <a:gd name="connsiteX18" fmla="*/ 0 w 2130582"/>
              <a:gd name="connsiteY18" fmla="*/ 1358020 h 1883121"/>
              <a:gd name="connsiteX19" fmla="*/ 328943 w 2130582"/>
              <a:gd name="connsiteY19" fmla="*/ 1472698 h 1883121"/>
              <a:gd name="connsiteX20" fmla="*/ 736348 w 2130582"/>
              <a:gd name="connsiteY20" fmla="*/ 1590393 h 1883121"/>
              <a:gd name="connsiteX21" fmla="*/ 965703 w 2130582"/>
              <a:gd name="connsiteY21" fmla="*/ 1623589 h 1883121"/>
              <a:gd name="connsiteX22" fmla="*/ 1484768 w 2130582"/>
              <a:gd name="connsiteY22" fmla="*/ 1726195 h 1883121"/>
              <a:gd name="connsiteX23" fmla="*/ 2049101 w 2130582"/>
              <a:gd name="connsiteY23" fmla="*/ 1883121 h 1883121"/>
              <a:gd name="connsiteX24" fmla="*/ 2094368 w 2130582"/>
              <a:gd name="connsiteY24" fmla="*/ 1705070 h 1883121"/>
              <a:gd name="connsiteX25" fmla="*/ 2130582 w 2130582"/>
              <a:gd name="connsiteY25" fmla="*/ 1569268 h 1883121"/>
              <a:gd name="connsiteX26" fmla="*/ 2073243 w 2130582"/>
              <a:gd name="connsiteY26" fmla="*/ 1508911 h 1883121"/>
              <a:gd name="connsiteX27" fmla="*/ 2003834 w 2130582"/>
              <a:gd name="connsiteY27" fmla="*/ 1415359 h 1883121"/>
              <a:gd name="connsiteX28" fmla="*/ 1976673 w 2130582"/>
              <a:gd name="connsiteY28" fmla="*/ 1345949 h 1883121"/>
              <a:gd name="connsiteX29" fmla="*/ 1952531 w 2130582"/>
              <a:gd name="connsiteY29" fmla="*/ 1291628 h 1883121"/>
              <a:gd name="connsiteX30" fmla="*/ 1919335 w 2130582"/>
              <a:gd name="connsiteY30" fmla="*/ 1161862 h 1883121"/>
              <a:gd name="connsiteX31" fmla="*/ 1898210 w 2130582"/>
              <a:gd name="connsiteY31" fmla="*/ 1029078 h 1883121"/>
              <a:gd name="connsiteX32" fmla="*/ 1916317 w 2130582"/>
              <a:gd name="connsiteY32" fmla="*/ 854044 h 1883121"/>
              <a:gd name="connsiteX33" fmla="*/ 2006851 w 2130582"/>
              <a:gd name="connsiteY33" fmla="*/ 528119 h 1883121"/>
              <a:gd name="connsiteX34" fmla="*/ 2103422 w 2130582"/>
              <a:gd name="connsiteY34" fmla="*/ 30179 h 1883121"/>
              <a:gd name="connsiteX35" fmla="*/ 1985727 w 2130582"/>
              <a:gd name="connsiteY35" fmla="*/ 0 h 188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0582" h="1883121">
                <a:moveTo>
                  <a:pt x="1985727" y="0"/>
                </a:moveTo>
                <a:lnTo>
                  <a:pt x="1964602" y="96571"/>
                </a:lnTo>
                <a:lnTo>
                  <a:pt x="1910281" y="153909"/>
                </a:lnTo>
                <a:lnTo>
                  <a:pt x="1858978" y="193141"/>
                </a:lnTo>
                <a:lnTo>
                  <a:pt x="1771461" y="217284"/>
                </a:lnTo>
                <a:lnTo>
                  <a:pt x="1279556" y="253498"/>
                </a:lnTo>
                <a:lnTo>
                  <a:pt x="1107541" y="365157"/>
                </a:lnTo>
                <a:lnTo>
                  <a:pt x="956649" y="497941"/>
                </a:lnTo>
                <a:lnTo>
                  <a:pt x="817830" y="730313"/>
                </a:lnTo>
                <a:lnTo>
                  <a:pt x="751438" y="878187"/>
                </a:lnTo>
                <a:lnTo>
                  <a:pt x="706170" y="1189022"/>
                </a:lnTo>
                <a:lnTo>
                  <a:pt x="675992" y="1270503"/>
                </a:lnTo>
                <a:lnTo>
                  <a:pt x="624689" y="1339913"/>
                </a:lnTo>
                <a:lnTo>
                  <a:pt x="567350" y="1379145"/>
                </a:lnTo>
                <a:lnTo>
                  <a:pt x="500958" y="1391216"/>
                </a:lnTo>
                <a:lnTo>
                  <a:pt x="172016" y="1324824"/>
                </a:lnTo>
                <a:lnTo>
                  <a:pt x="90535" y="1267486"/>
                </a:lnTo>
                <a:lnTo>
                  <a:pt x="42249" y="1158844"/>
                </a:lnTo>
                <a:lnTo>
                  <a:pt x="0" y="1358020"/>
                </a:lnTo>
                <a:lnTo>
                  <a:pt x="328943" y="1472698"/>
                </a:lnTo>
                <a:lnTo>
                  <a:pt x="736348" y="1590393"/>
                </a:lnTo>
                <a:lnTo>
                  <a:pt x="965703" y="1623589"/>
                </a:lnTo>
                <a:lnTo>
                  <a:pt x="1484768" y="1726195"/>
                </a:lnTo>
                <a:lnTo>
                  <a:pt x="2049101" y="1883121"/>
                </a:lnTo>
                <a:lnTo>
                  <a:pt x="2094368" y="1705070"/>
                </a:lnTo>
                <a:lnTo>
                  <a:pt x="2130582" y="1569268"/>
                </a:lnTo>
                <a:lnTo>
                  <a:pt x="2073243" y="1508911"/>
                </a:lnTo>
                <a:lnTo>
                  <a:pt x="2003834" y="1415359"/>
                </a:lnTo>
                <a:lnTo>
                  <a:pt x="1976673" y="1345949"/>
                </a:lnTo>
                <a:lnTo>
                  <a:pt x="1952531" y="1291628"/>
                </a:lnTo>
                <a:lnTo>
                  <a:pt x="1919335" y="1161862"/>
                </a:lnTo>
                <a:lnTo>
                  <a:pt x="1898210" y="1029078"/>
                </a:lnTo>
                <a:lnTo>
                  <a:pt x="1916317" y="854044"/>
                </a:lnTo>
                <a:lnTo>
                  <a:pt x="2006851" y="528119"/>
                </a:lnTo>
                <a:lnTo>
                  <a:pt x="2103422" y="30179"/>
                </a:lnTo>
                <a:lnTo>
                  <a:pt x="1985727" y="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8" name="Forma libre 77"/>
          <p:cNvSpPr/>
          <p:nvPr/>
        </p:nvSpPr>
        <p:spPr>
          <a:xfrm>
            <a:off x="4849735" y="1807750"/>
            <a:ext cx="1493910" cy="1203040"/>
          </a:xfrm>
          <a:custGeom>
            <a:avLst/>
            <a:gdLst>
              <a:gd name="connsiteX0" fmla="*/ 1937441 w 1937441"/>
              <a:gd name="connsiteY0" fmla="*/ 172016 h 1560214"/>
              <a:gd name="connsiteX1" fmla="*/ 1282574 w 1937441"/>
              <a:gd name="connsiteY1" fmla="*/ 27161 h 1560214"/>
              <a:gd name="connsiteX2" fmla="*/ 1173933 w 1937441"/>
              <a:gd name="connsiteY2" fmla="*/ 9054 h 1560214"/>
              <a:gd name="connsiteX3" fmla="*/ 1092451 w 1937441"/>
              <a:gd name="connsiteY3" fmla="*/ 0 h 1560214"/>
              <a:gd name="connsiteX4" fmla="*/ 1017006 w 1937441"/>
              <a:gd name="connsiteY4" fmla="*/ 3018 h 1560214"/>
              <a:gd name="connsiteX5" fmla="*/ 911382 w 1937441"/>
              <a:gd name="connsiteY5" fmla="*/ 18107 h 1560214"/>
              <a:gd name="connsiteX6" fmla="*/ 817830 w 1937441"/>
              <a:gd name="connsiteY6" fmla="*/ 48286 h 1560214"/>
              <a:gd name="connsiteX7" fmla="*/ 715224 w 1937441"/>
              <a:gd name="connsiteY7" fmla="*/ 102606 h 1560214"/>
              <a:gd name="connsiteX8" fmla="*/ 651849 w 1937441"/>
              <a:gd name="connsiteY8" fmla="*/ 150892 h 1560214"/>
              <a:gd name="connsiteX9" fmla="*/ 217283 w 1937441"/>
              <a:gd name="connsiteY9" fmla="*/ 591494 h 1560214"/>
              <a:gd name="connsiteX10" fmla="*/ 187105 w 1937441"/>
              <a:gd name="connsiteY10" fmla="*/ 639779 h 1560214"/>
              <a:gd name="connsiteX11" fmla="*/ 172016 w 1937441"/>
              <a:gd name="connsiteY11" fmla="*/ 688064 h 1560214"/>
              <a:gd name="connsiteX12" fmla="*/ 3018 w 1937441"/>
              <a:gd name="connsiteY12" fmla="*/ 1267486 h 1560214"/>
              <a:gd name="connsiteX13" fmla="*/ 0 w 1937441"/>
              <a:gd name="connsiteY13" fmla="*/ 1330860 h 1560214"/>
              <a:gd name="connsiteX14" fmla="*/ 18107 w 1937441"/>
              <a:gd name="connsiteY14" fmla="*/ 1388198 h 1560214"/>
              <a:gd name="connsiteX15" fmla="*/ 39232 w 1937441"/>
              <a:gd name="connsiteY15" fmla="*/ 1433466 h 1560214"/>
              <a:gd name="connsiteX16" fmla="*/ 78463 w 1937441"/>
              <a:gd name="connsiteY16" fmla="*/ 1463644 h 1560214"/>
              <a:gd name="connsiteX17" fmla="*/ 123731 w 1937441"/>
              <a:gd name="connsiteY17" fmla="*/ 1490804 h 1560214"/>
              <a:gd name="connsiteX18" fmla="*/ 214265 w 1937441"/>
              <a:gd name="connsiteY18" fmla="*/ 1517965 h 1560214"/>
              <a:gd name="connsiteX19" fmla="*/ 446638 w 1937441"/>
              <a:gd name="connsiteY19" fmla="*/ 1560214 h 1560214"/>
              <a:gd name="connsiteX20" fmla="*/ 513030 w 1937441"/>
              <a:gd name="connsiteY20" fmla="*/ 1548143 h 1560214"/>
              <a:gd name="connsiteX21" fmla="*/ 570368 w 1937441"/>
              <a:gd name="connsiteY21" fmla="*/ 1511929 h 1560214"/>
              <a:gd name="connsiteX22" fmla="*/ 615636 w 1937441"/>
              <a:gd name="connsiteY22" fmla="*/ 1466662 h 1560214"/>
              <a:gd name="connsiteX23" fmla="*/ 633742 w 1937441"/>
              <a:gd name="connsiteY23" fmla="*/ 1412341 h 1560214"/>
              <a:gd name="connsiteX24" fmla="*/ 663921 w 1937441"/>
              <a:gd name="connsiteY24" fmla="*/ 1333878 h 1560214"/>
              <a:gd name="connsiteX25" fmla="*/ 706170 w 1937441"/>
              <a:gd name="connsiteY25" fmla="*/ 1038131 h 1560214"/>
              <a:gd name="connsiteX26" fmla="*/ 727295 w 1937441"/>
              <a:gd name="connsiteY26" fmla="*/ 980793 h 1560214"/>
              <a:gd name="connsiteX27" fmla="*/ 751438 w 1937441"/>
              <a:gd name="connsiteY27" fmla="*/ 935525 h 1560214"/>
              <a:gd name="connsiteX28" fmla="*/ 854043 w 1937441"/>
              <a:gd name="connsiteY28" fmla="*/ 748420 h 1560214"/>
              <a:gd name="connsiteX29" fmla="*/ 911382 w 1937441"/>
              <a:gd name="connsiteY29" fmla="*/ 654868 h 1560214"/>
              <a:gd name="connsiteX30" fmla="*/ 1013988 w 1937441"/>
              <a:gd name="connsiteY30" fmla="*/ 561315 h 1560214"/>
              <a:gd name="connsiteX31" fmla="*/ 1213164 w 1937441"/>
              <a:gd name="connsiteY31" fmla="*/ 425513 h 1560214"/>
              <a:gd name="connsiteX32" fmla="*/ 1584356 w 1937441"/>
              <a:gd name="connsiteY32" fmla="*/ 392317 h 1560214"/>
              <a:gd name="connsiteX33" fmla="*/ 1720158 w 1937441"/>
              <a:gd name="connsiteY33" fmla="*/ 383264 h 1560214"/>
              <a:gd name="connsiteX34" fmla="*/ 1795604 w 1937441"/>
              <a:gd name="connsiteY34" fmla="*/ 365157 h 1560214"/>
              <a:gd name="connsiteX35" fmla="*/ 1852942 w 1937441"/>
              <a:gd name="connsiteY35" fmla="*/ 328943 h 1560214"/>
              <a:gd name="connsiteX36" fmla="*/ 1895192 w 1937441"/>
              <a:gd name="connsiteY36" fmla="*/ 289711 h 1560214"/>
              <a:gd name="connsiteX37" fmla="*/ 1916317 w 1937441"/>
              <a:gd name="connsiteY37" fmla="*/ 253497 h 1560214"/>
              <a:gd name="connsiteX38" fmla="*/ 1937441 w 1937441"/>
              <a:gd name="connsiteY38" fmla="*/ 172016 h 15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37441" h="1560214">
                <a:moveTo>
                  <a:pt x="1937441" y="172016"/>
                </a:moveTo>
                <a:lnTo>
                  <a:pt x="1282574" y="27161"/>
                </a:lnTo>
                <a:lnTo>
                  <a:pt x="1173933" y="9054"/>
                </a:lnTo>
                <a:lnTo>
                  <a:pt x="1092451" y="0"/>
                </a:lnTo>
                <a:lnTo>
                  <a:pt x="1017006" y="3018"/>
                </a:lnTo>
                <a:lnTo>
                  <a:pt x="911382" y="18107"/>
                </a:lnTo>
                <a:lnTo>
                  <a:pt x="817830" y="48286"/>
                </a:lnTo>
                <a:lnTo>
                  <a:pt x="715224" y="102606"/>
                </a:lnTo>
                <a:lnTo>
                  <a:pt x="651849" y="150892"/>
                </a:lnTo>
                <a:lnTo>
                  <a:pt x="217283" y="591494"/>
                </a:lnTo>
                <a:lnTo>
                  <a:pt x="187105" y="639779"/>
                </a:lnTo>
                <a:lnTo>
                  <a:pt x="172016" y="688064"/>
                </a:lnTo>
                <a:lnTo>
                  <a:pt x="3018" y="1267486"/>
                </a:lnTo>
                <a:lnTo>
                  <a:pt x="0" y="1330860"/>
                </a:lnTo>
                <a:lnTo>
                  <a:pt x="18107" y="1388198"/>
                </a:lnTo>
                <a:lnTo>
                  <a:pt x="39232" y="1433466"/>
                </a:lnTo>
                <a:lnTo>
                  <a:pt x="78463" y="1463644"/>
                </a:lnTo>
                <a:lnTo>
                  <a:pt x="123731" y="1490804"/>
                </a:lnTo>
                <a:lnTo>
                  <a:pt x="214265" y="1517965"/>
                </a:lnTo>
                <a:lnTo>
                  <a:pt x="446638" y="1560214"/>
                </a:lnTo>
                <a:lnTo>
                  <a:pt x="513030" y="1548143"/>
                </a:lnTo>
                <a:lnTo>
                  <a:pt x="570368" y="1511929"/>
                </a:lnTo>
                <a:lnTo>
                  <a:pt x="615636" y="1466662"/>
                </a:lnTo>
                <a:lnTo>
                  <a:pt x="633742" y="1412341"/>
                </a:lnTo>
                <a:lnTo>
                  <a:pt x="663921" y="1333878"/>
                </a:lnTo>
                <a:lnTo>
                  <a:pt x="706170" y="1038131"/>
                </a:lnTo>
                <a:lnTo>
                  <a:pt x="727295" y="980793"/>
                </a:lnTo>
                <a:lnTo>
                  <a:pt x="751438" y="935525"/>
                </a:lnTo>
                <a:lnTo>
                  <a:pt x="854043" y="748420"/>
                </a:lnTo>
                <a:lnTo>
                  <a:pt x="911382" y="654868"/>
                </a:lnTo>
                <a:lnTo>
                  <a:pt x="1013988" y="561315"/>
                </a:lnTo>
                <a:lnTo>
                  <a:pt x="1213164" y="425513"/>
                </a:lnTo>
                <a:lnTo>
                  <a:pt x="1584356" y="392317"/>
                </a:lnTo>
                <a:lnTo>
                  <a:pt x="1720158" y="383264"/>
                </a:lnTo>
                <a:lnTo>
                  <a:pt x="1795604" y="365157"/>
                </a:lnTo>
                <a:lnTo>
                  <a:pt x="1852942" y="328943"/>
                </a:lnTo>
                <a:lnTo>
                  <a:pt x="1895192" y="289711"/>
                </a:lnTo>
                <a:lnTo>
                  <a:pt x="1916317" y="253497"/>
                </a:lnTo>
                <a:lnTo>
                  <a:pt x="1937441" y="172016"/>
                </a:lnTo>
                <a:close/>
              </a:path>
            </a:pathLst>
          </a:custGeom>
          <a:solidFill>
            <a:srgbClr val="FF0000">
              <a:alpha val="3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9" name="1 CuadroTexto"/>
          <p:cNvSpPr txBox="1"/>
          <p:nvPr/>
        </p:nvSpPr>
        <p:spPr>
          <a:xfrm>
            <a:off x="5656887" y="2532380"/>
            <a:ext cx="725590" cy="246221"/>
          </a:xfrm>
          <a:prstGeom prst="rect">
            <a:avLst/>
          </a:prstGeom>
          <a:noFill/>
        </p:spPr>
        <p:txBody>
          <a:bodyPr wrap="square" rtlCol="0">
            <a:spAutoFit/>
          </a:bodyPr>
          <a:lstStyle/>
          <a:p>
            <a:r>
              <a:rPr lang="es-CO" sz="1000" b="1" dirty="0">
                <a:latin typeface="Swis721 LtCn BT" panose="020B0406020202030204" pitchFamily="34" charset="0"/>
              </a:rPr>
              <a:t>LOTE 2</a:t>
            </a:r>
            <a:endParaRPr lang="es-US" sz="1000" b="1" dirty="0">
              <a:latin typeface="Swis721 Cn BT" panose="020B0506020202030204" pitchFamily="34" charset="0"/>
            </a:endParaRPr>
          </a:p>
        </p:txBody>
      </p:sp>
      <p:sp>
        <p:nvSpPr>
          <p:cNvPr id="80" name="1 CuadroTexto"/>
          <p:cNvSpPr txBox="1"/>
          <p:nvPr/>
        </p:nvSpPr>
        <p:spPr>
          <a:xfrm>
            <a:off x="4935962" y="2286159"/>
            <a:ext cx="788684" cy="246221"/>
          </a:xfrm>
          <a:prstGeom prst="rect">
            <a:avLst/>
          </a:prstGeom>
          <a:noFill/>
        </p:spPr>
        <p:txBody>
          <a:bodyPr wrap="square" rtlCol="0">
            <a:spAutoFit/>
          </a:bodyPr>
          <a:lstStyle/>
          <a:p>
            <a:r>
              <a:rPr lang="es-CO" sz="1000" b="1" dirty="0">
                <a:latin typeface="Swis721 LtCn BT" panose="020B0406020202030204" pitchFamily="34" charset="0"/>
              </a:rPr>
              <a:t>LOTE 1</a:t>
            </a:r>
            <a:endParaRPr lang="es-US" sz="1000" b="1" dirty="0">
              <a:latin typeface="Swis721 Cn BT" panose="020B0506020202030204" pitchFamily="34" charset="0"/>
            </a:endParaRPr>
          </a:p>
        </p:txBody>
      </p:sp>
      <p:sp>
        <p:nvSpPr>
          <p:cNvPr id="81" name="1 CuadroTexto"/>
          <p:cNvSpPr txBox="1"/>
          <p:nvPr/>
        </p:nvSpPr>
        <p:spPr>
          <a:xfrm>
            <a:off x="5271197" y="2897732"/>
            <a:ext cx="960750" cy="246221"/>
          </a:xfrm>
          <a:prstGeom prst="rect">
            <a:avLst/>
          </a:prstGeom>
          <a:noFill/>
        </p:spPr>
        <p:txBody>
          <a:bodyPr wrap="square" rtlCol="0">
            <a:spAutoFit/>
          </a:bodyPr>
          <a:lstStyle/>
          <a:p>
            <a:r>
              <a:rPr lang="es-CO" sz="1000" b="1" dirty="0">
                <a:latin typeface="Swis721 LtCn BT" panose="020B0406020202030204" pitchFamily="34" charset="0"/>
              </a:rPr>
              <a:t>LOTE 3</a:t>
            </a:r>
            <a:endParaRPr lang="es-US" sz="1000" b="1" dirty="0">
              <a:latin typeface="Swis721 Cn BT" panose="020B0506020202030204" pitchFamily="34" charset="0"/>
            </a:endParaRPr>
          </a:p>
        </p:txBody>
      </p:sp>
      <p:sp>
        <p:nvSpPr>
          <p:cNvPr id="82" name="Forma libre 81"/>
          <p:cNvSpPr/>
          <p:nvPr/>
        </p:nvSpPr>
        <p:spPr>
          <a:xfrm>
            <a:off x="5659506" y="2328123"/>
            <a:ext cx="544284" cy="716669"/>
          </a:xfrm>
          <a:custGeom>
            <a:avLst/>
            <a:gdLst>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38543 w 992864"/>
              <a:gd name="connsiteY19" fmla="*/ 1189022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798923 w 992864"/>
              <a:gd name="connsiteY18" fmla="*/ 1072745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22218"/>
              <a:gd name="connsiteX1" fmla="*/ 872151 w 992864"/>
              <a:gd name="connsiteY1" fmla="*/ 3018 h 1222218"/>
              <a:gd name="connsiteX2" fmla="*/ 479834 w 992864"/>
              <a:gd name="connsiteY2" fmla="*/ 33196 h 1222218"/>
              <a:gd name="connsiteX3" fmla="*/ 386282 w 992864"/>
              <a:gd name="connsiteY3" fmla="*/ 63374 h 1222218"/>
              <a:gd name="connsiteX4" fmla="*/ 313854 w 992864"/>
              <a:gd name="connsiteY4" fmla="*/ 96570 h 1222218"/>
              <a:gd name="connsiteX5" fmla="*/ 238408 w 992864"/>
              <a:gd name="connsiteY5" fmla="*/ 144855 h 1222218"/>
              <a:gd name="connsiteX6" fmla="*/ 190123 w 992864"/>
              <a:gd name="connsiteY6" fmla="*/ 199176 h 1222218"/>
              <a:gd name="connsiteX7" fmla="*/ 75446 w 992864"/>
              <a:gd name="connsiteY7" fmla="*/ 389299 h 1222218"/>
              <a:gd name="connsiteX8" fmla="*/ 30179 w 992864"/>
              <a:gd name="connsiteY8" fmla="*/ 500958 h 1222218"/>
              <a:gd name="connsiteX9" fmla="*/ 0 w 992864"/>
              <a:gd name="connsiteY9" fmla="*/ 648831 h 1222218"/>
              <a:gd name="connsiteX10" fmla="*/ 0 w 992864"/>
              <a:gd name="connsiteY10" fmla="*/ 712206 h 1222218"/>
              <a:gd name="connsiteX11" fmla="*/ 39232 w 992864"/>
              <a:gd name="connsiteY11" fmla="*/ 820847 h 1222218"/>
              <a:gd name="connsiteX12" fmla="*/ 111660 w 992864"/>
              <a:gd name="connsiteY12" fmla="*/ 905346 h 1222218"/>
              <a:gd name="connsiteX13" fmla="*/ 187105 w 992864"/>
              <a:gd name="connsiteY13" fmla="*/ 1035113 h 1222218"/>
              <a:gd name="connsiteX14" fmla="*/ 259533 w 992864"/>
              <a:gd name="connsiteY14" fmla="*/ 1119612 h 1222218"/>
              <a:gd name="connsiteX15" fmla="*/ 404389 w 992864"/>
              <a:gd name="connsiteY15" fmla="*/ 1161861 h 1222218"/>
              <a:gd name="connsiteX16" fmla="*/ 651850 w 992864"/>
              <a:gd name="connsiteY16" fmla="*/ 1222218 h 1222218"/>
              <a:gd name="connsiteX17" fmla="*/ 714684 w 992864"/>
              <a:gd name="connsiteY17" fmla="*/ 1069333 h 1222218"/>
              <a:gd name="connsiteX18" fmla="*/ 798923 w 992864"/>
              <a:gd name="connsiteY18" fmla="*/ 1072745 h 1222218"/>
              <a:gd name="connsiteX19" fmla="*/ 928307 w 992864"/>
              <a:gd name="connsiteY19" fmla="*/ 1021837 h 1222218"/>
              <a:gd name="connsiteX20" fmla="*/ 911383 w 992864"/>
              <a:gd name="connsiteY20" fmla="*/ 739366 h 1222218"/>
              <a:gd name="connsiteX21" fmla="*/ 917418 w 992864"/>
              <a:gd name="connsiteY21" fmla="*/ 528119 h 1222218"/>
              <a:gd name="connsiteX22" fmla="*/ 956650 w 992864"/>
              <a:gd name="connsiteY22" fmla="*/ 262550 h 1222218"/>
              <a:gd name="connsiteX23" fmla="*/ 986828 w 992864"/>
              <a:gd name="connsiteY23" fmla="*/ 132784 h 1222218"/>
              <a:gd name="connsiteX24" fmla="*/ 992864 w 992864"/>
              <a:gd name="connsiteY24" fmla="*/ 84499 h 1222218"/>
              <a:gd name="connsiteX25" fmla="*/ 992864 w 992864"/>
              <a:gd name="connsiteY25" fmla="*/ 57338 h 1222218"/>
              <a:gd name="connsiteX26" fmla="*/ 980792 w 992864"/>
              <a:gd name="connsiteY26" fmla="*/ 30178 h 1222218"/>
              <a:gd name="connsiteX27" fmla="*/ 929489 w 992864"/>
              <a:gd name="connsiteY27" fmla="*/ 0 h 1222218"/>
              <a:gd name="connsiteX0" fmla="*/ 929489 w 992864"/>
              <a:gd name="connsiteY0" fmla="*/ 0 h 1161861"/>
              <a:gd name="connsiteX1" fmla="*/ 872151 w 992864"/>
              <a:gd name="connsiteY1" fmla="*/ 3018 h 1161861"/>
              <a:gd name="connsiteX2" fmla="*/ 479834 w 992864"/>
              <a:gd name="connsiteY2" fmla="*/ 33196 h 1161861"/>
              <a:gd name="connsiteX3" fmla="*/ 386282 w 992864"/>
              <a:gd name="connsiteY3" fmla="*/ 63374 h 1161861"/>
              <a:gd name="connsiteX4" fmla="*/ 313854 w 992864"/>
              <a:gd name="connsiteY4" fmla="*/ 96570 h 1161861"/>
              <a:gd name="connsiteX5" fmla="*/ 238408 w 992864"/>
              <a:gd name="connsiteY5" fmla="*/ 144855 h 1161861"/>
              <a:gd name="connsiteX6" fmla="*/ 190123 w 992864"/>
              <a:gd name="connsiteY6" fmla="*/ 199176 h 1161861"/>
              <a:gd name="connsiteX7" fmla="*/ 75446 w 992864"/>
              <a:gd name="connsiteY7" fmla="*/ 389299 h 1161861"/>
              <a:gd name="connsiteX8" fmla="*/ 30179 w 992864"/>
              <a:gd name="connsiteY8" fmla="*/ 500958 h 1161861"/>
              <a:gd name="connsiteX9" fmla="*/ 0 w 992864"/>
              <a:gd name="connsiteY9" fmla="*/ 648831 h 1161861"/>
              <a:gd name="connsiteX10" fmla="*/ 0 w 992864"/>
              <a:gd name="connsiteY10" fmla="*/ 712206 h 1161861"/>
              <a:gd name="connsiteX11" fmla="*/ 39232 w 992864"/>
              <a:gd name="connsiteY11" fmla="*/ 820847 h 1161861"/>
              <a:gd name="connsiteX12" fmla="*/ 111660 w 992864"/>
              <a:gd name="connsiteY12" fmla="*/ 905346 h 1161861"/>
              <a:gd name="connsiteX13" fmla="*/ 187105 w 992864"/>
              <a:gd name="connsiteY13" fmla="*/ 1035113 h 1161861"/>
              <a:gd name="connsiteX14" fmla="*/ 259533 w 992864"/>
              <a:gd name="connsiteY14" fmla="*/ 1119612 h 1161861"/>
              <a:gd name="connsiteX15" fmla="*/ 404389 w 992864"/>
              <a:gd name="connsiteY15" fmla="*/ 1161861 h 1161861"/>
              <a:gd name="connsiteX16" fmla="*/ 597259 w 992864"/>
              <a:gd name="connsiteY16" fmla="*/ 1058445 h 1161861"/>
              <a:gd name="connsiteX17" fmla="*/ 714684 w 992864"/>
              <a:gd name="connsiteY17" fmla="*/ 1069333 h 1161861"/>
              <a:gd name="connsiteX18" fmla="*/ 798923 w 992864"/>
              <a:gd name="connsiteY18" fmla="*/ 1072745 h 1161861"/>
              <a:gd name="connsiteX19" fmla="*/ 928307 w 992864"/>
              <a:gd name="connsiteY19" fmla="*/ 1021837 h 1161861"/>
              <a:gd name="connsiteX20" fmla="*/ 911383 w 992864"/>
              <a:gd name="connsiteY20" fmla="*/ 739366 h 1161861"/>
              <a:gd name="connsiteX21" fmla="*/ 917418 w 992864"/>
              <a:gd name="connsiteY21" fmla="*/ 528119 h 1161861"/>
              <a:gd name="connsiteX22" fmla="*/ 956650 w 992864"/>
              <a:gd name="connsiteY22" fmla="*/ 262550 h 1161861"/>
              <a:gd name="connsiteX23" fmla="*/ 986828 w 992864"/>
              <a:gd name="connsiteY23" fmla="*/ 132784 h 1161861"/>
              <a:gd name="connsiteX24" fmla="*/ 992864 w 992864"/>
              <a:gd name="connsiteY24" fmla="*/ 84499 h 1161861"/>
              <a:gd name="connsiteX25" fmla="*/ 992864 w 992864"/>
              <a:gd name="connsiteY25" fmla="*/ 57338 h 1161861"/>
              <a:gd name="connsiteX26" fmla="*/ 980792 w 992864"/>
              <a:gd name="connsiteY26" fmla="*/ 30178 h 1161861"/>
              <a:gd name="connsiteX27" fmla="*/ 929489 w 992864"/>
              <a:gd name="connsiteY27" fmla="*/ 0 h 1161861"/>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86828 w 992864"/>
              <a:gd name="connsiteY23" fmla="*/ 132784 h 1119612"/>
              <a:gd name="connsiteX24" fmla="*/ 992864 w 992864"/>
              <a:gd name="connsiteY24" fmla="*/ 84499 h 1119612"/>
              <a:gd name="connsiteX25" fmla="*/ 992864 w 992864"/>
              <a:gd name="connsiteY25" fmla="*/ 57338 h 1119612"/>
              <a:gd name="connsiteX26" fmla="*/ 980792 w 992864"/>
              <a:gd name="connsiteY26" fmla="*/ 30178 h 1119612"/>
              <a:gd name="connsiteX27" fmla="*/ 929489 w 992864"/>
              <a:gd name="connsiteY27"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92864 w 992864"/>
              <a:gd name="connsiteY24" fmla="*/ 57338 h 1119612"/>
              <a:gd name="connsiteX25" fmla="*/ 980792 w 992864"/>
              <a:gd name="connsiteY25" fmla="*/ 30178 h 1119612"/>
              <a:gd name="connsiteX26" fmla="*/ 929489 w 992864"/>
              <a:gd name="connsiteY26"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80792 w 992864"/>
              <a:gd name="connsiteY24" fmla="*/ 30178 h 1119612"/>
              <a:gd name="connsiteX25" fmla="*/ 929489 w 992864"/>
              <a:gd name="connsiteY25" fmla="*/ 0 h 1119612"/>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187105 w 992864"/>
              <a:gd name="connsiteY13" fmla="*/ 103511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269544 w 992864"/>
              <a:gd name="connsiteY10" fmla="*/ 415367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899310 w 962685"/>
              <a:gd name="connsiteY0" fmla="*/ 0 h 1072745"/>
              <a:gd name="connsiteX1" fmla="*/ 841972 w 962685"/>
              <a:gd name="connsiteY1" fmla="*/ 3018 h 1072745"/>
              <a:gd name="connsiteX2" fmla="*/ 449655 w 962685"/>
              <a:gd name="connsiteY2" fmla="*/ 33196 h 1072745"/>
              <a:gd name="connsiteX3" fmla="*/ 356103 w 962685"/>
              <a:gd name="connsiteY3" fmla="*/ 63374 h 1072745"/>
              <a:gd name="connsiteX4" fmla="*/ 283675 w 962685"/>
              <a:gd name="connsiteY4" fmla="*/ 96570 h 1072745"/>
              <a:gd name="connsiteX5" fmla="*/ 208229 w 962685"/>
              <a:gd name="connsiteY5" fmla="*/ 144855 h 1072745"/>
              <a:gd name="connsiteX6" fmla="*/ 159944 w 962685"/>
              <a:gd name="connsiteY6" fmla="*/ 199176 h 1072745"/>
              <a:gd name="connsiteX7" fmla="*/ 45267 w 962685"/>
              <a:gd name="connsiteY7" fmla="*/ 389299 h 1072745"/>
              <a:gd name="connsiteX8" fmla="*/ 0 w 962685"/>
              <a:gd name="connsiteY8" fmla="*/ 500958 h 1072745"/>
              <a:gd name="connsiteX9" fmla="*/ 239365 w 962685"/>
              <a:gd name="connsiteY9" fmla="*/ 415367 h 1072745"/>
              <a:gd name="connsiteX10" fmla="*/ 220593 w 962685"/>
              <a:gd name="connsiteY10" fmla="*/ 554716 h 1072745"/>
              <a:gd name="connsiteX11" fmla="*/ 231607 w 962685"/>
              <a:gd name="connsiteY11" fmla="*/ 673334 h 1072745"/>
              <a:gd name="connsiteX12" fmla="*/ 283168 w 962685"/>
              <a:gd name="connsiteY12" fmla="*/ 823573 h 1072745"/>
              <a:gd name="connsiteX13" fmla="*/ 345360 w 962685"/>
              <a:gd name="connsiteY13" fmla="*/ 938779 h 1072745"/>
              <a:gd name="connsiteX14" fmla="*/ 418565 w 962685"/>
              <a:gd name="connsiteY14" fmla="*/ 1004911 h 1072745"/>
              <a:gd name="connsiteX15" fmla="*/ 567080 w 962685"/>
              <a:gd name="connsiteY15" fmla="*/ 1058445 h 1072745"/>
              <a:gd name="connsiteX16" fmla="*/ 684505 w 962685"/>
              <a:gd name="connsiteY16" fmla="*/ 1069333 h 1072745"/>
              <a:gd name="connsiteX17" fmla="*/ 768744 w 962685"/>
              <a:gd name="connsiteY17" fmla="*/ 1072745 h 1072745"/>
              <a:gd name="connsiteX18" fmla="*/ 898128 w 962685"/>
              <a:gd name="connsiteY18" fmla="*/ 1021837 h 1072745"/>
              <a:gd name="connsiteX19" fmla="*/ 881204 w 962685"/>
              <a:gd name="connsiteY19" fmla="*/ 739366 h 1072745"/>
              <a:gd name="connsiteX20" fmla="*/ 887239 w 962685"/>
              <a:gd name="connsiteY20" fmla="*/ 528119 h 1072745"/>
              <a:gd name="connsiteX21" fmla="*/ 926471 w 962685"/>
              <a:gd name="connsiteY21" fmla="*/ 262550 h 1072745"/>
              <a:gd name="connsiteX22" fmla="*/ 962685 w 962685"/>
              <a:gd name="connsiteY22" fmla="*/ 84499 h 1072745"/>
              <a:gd name="connsiteX23" fmla="*/ 950613 w 962685"/>
              <a:gd name="connsiteY23" fmla="*/ 30178 h 1072745"/>
              <a:gd name="connsiteX24" fmla="*/ 899310 w 962685"/>
              <a:gd name="connsiteY24" fmla="*/ 0 h 1072745"/>
              <a:gd name="connsiteX0" fmla="*/ 854043 w 917418"/>
              <a:gd name="connsiteY0" fmla="*/ 0 h 1072745"/>
              <a:gd name="connsiteX1" fmla="*/ 796705 w 917418"/>
              <a:gd name="connsiteY1" fmla="*/ 3018 h 1072745"/>
              <a:gd name="connsiteX2" fmla="*/ 404388 w 917418"/>
              <a:gd name="connsiteY2" fmla="*/ 33196 h 1072745"/>
              <a:gd name="connsiteX3" fmla="*/ 310836 w 917418"/>
              <a:gd name="connsiteY3" fmla="*/ 63374 h 1072745"/>
              <a:gd name="connsiteX4" fmla="*/ 238408 w 917418"/>
              <a:gd name="connsiteY4" fmla="*/ 96570 h 1072745"/>
              <a:gd name="connsiteX5" fmla="*/ 162962 w 917418"/>
              <a:gd name="connsiteY5" fmla="*/ 144855 h 1072745"/>
              <a:gd name="connsiteX6" fmla="*/ 114677 w 917418"/>
              <a:gd name="connsiteY6" fmla="*/ 199176 h 1072745"/>
              <a:gd name="connsiteX7" fmla="*/ 0 w 917418"/>
              <a:gd name="connsiteY7" fmla="*/ 389299 h 1072745"/>
              <a:gd name="connsiteX8" fmla="*/ 194098 w 917418"/>
              <a:gd name="connsiteY8" fmla="*/ 415367 h 1072745"/>
              <a:gd name="connsiteX9" fmla="*/ 175326 w 917418"/>
              <a:gd name="connsiteY9" fmla="*/ 554716 h 1072745"/>
              <a:gd name="connsiteX10" fmla="*/ 186340 w 917418"/>
              <a:gd name="connsiteY10" fmla="*/ 673334 h 1072745"/>
              <a:gd name="connsiteX11" fmla="*/ 237901 w 917418"/>
              <a:gd name="connsiteY11" fmla="*/ 823573 h 1072745"/>
              <a:gd name="connsiteX12" fmla="*/ 300093 w 917418"/>
              <a:gd name="connsiteY12" fmla="*/ 938779 h 1072745"/>
              <a:gd name="connsiteX13" fmla="*/ 373298 w 917418"/>
              <a:gd name="connsiteY13" fmla="*/ 1004911 h 1072745"/>
              <a:gd name="connsiteX14" fmla="*/ 521813 w 917418"/>
              <a:gd name="connsiteY14" fmla="*/ 1058445 h 1072745"/>
              <a:gd name="connsiteX15" fmla="*/ 639238 w 917418"/>
              <a:gd name="connsiteY15" fmla="*/ 1069333 h 1072745"/>
              <a:gd name="connsiteX16" fmla="*/ 723477 w 917418"/>
              <a:gd name="connsiteY16" fmla="*/ 1072745 h 1072745"/>
              <a:gd name="connsiteX17" fmla="*/ 852861 w 917418"/>
              <a:gd name="connsiteY17" fmla="*/ 1021837 h 1072745"/>
              <a:gd name="connsiteX18" fmla="*/ 835937 w 917418"/>
              <a:gd name="connsiteY18" fmla="*/ 739366 h 1072745"/>
              <a:gd name="connsiteX19" fmla="*/ 841972 w 917418"/>
              <a:gd name="connsiteY19" fmla="*/ 528119 h 1072745"/>
              <a:gd name="connsiteX20" fmla="*/ 881204 w 917418"/>
              <a:gd name="connsiteY20" fmla="*/ 262550 h 1072745"/>
              <a:gd name="connsiteX21" fmla="*/ 917418 w 917418"/>
              <a:gd name="connsiteY21" fmla="*/ 84499 h 1072745"/>
              <a:gd name="connsiteX22" fmla="*/ 905346 w 917418"/>
              <a:gd name="connsiteY22" fmla="*/ 30178 h 1072745"/>
              <a:gd name="connsiteX23" fmla="*/ 854043 w 917418"/>
              <a:gd name="connsiteY23" fmla="*/ 0 h 1072745"/>
              <a:gd name="connsiteX0" fmla="*/ 739366 w 802741"/>
              <a:gd name="connsiteY0" fmla="*/ 0 h 1072745"/>
              <a:gd name="connsiteX1" fmla="*/ 682028 w 802741"/>
              <a:gd name="connsiteY1" fmla="*/ 3018 h 1072745"/>
              <a:gd name="connsiteX2" fmla="*/ 289711 w 802741"/>
              <a:gd name="connsiteY2" fmla="*/ 33196 h 1072745"/>
              <a:gd name="connsiteX3" fmla="*/ 196159 w 802741"/>
              <a:gd name="connsiteY3" fmla="*/ 63374 h 1072745"/>
              <a:gd name="connsiteX4" fmla="*/ 123731 w 802741"/>
              <a:gd name="connsiteY4" fmla="*/ 96570 h 1072745"/>
              <a:gd name="connsiteX5" fmla="*/ 48285 w 802741"/>
              <a:gd name="connsiteY5" fmla="*/ 144855 h 1072745"/>
              <a:gd name="connsiteX6" fmla="*/ 0 w 802741"/>
              <a:gd name="connsiteY6" fmla="*/ 199176 h 1072745"/>
              <a:gd name="connsiteX7" fmla="*/ 79421 w 802741"/>
              <a:gd name="connsiteY7" fmla="*/ 415367 h 1072745"/>
              <a:gd name="connsiteX8" fmla="*/ 60649 w 802741"/>
              <a:gd name="connsiteY8" fmla="*/ 554716 h 1072745"/>
              <a:gd name="connsiteX9" fmla="*/ 71663 w 802741"/>
              <a:gd name="connsiteY9" fmla="*/ 673334 h 1072745"/>
              <a:gd name="connsiteX10" fmla="*/ 123224 w 802741"/>
              <a:gd name="connsiteY10" fmla="*/ 823573 h 1072745"/>
              <a:gd name="connsiteX11" fmla="*/ 185416 w 802741"/>
              <a:gd name="connsiteY11" fmla="*/ 938779 h 1072745"/>
              <a:gd name="connsiteX12" fmla="*/ 258621 w 802741"/>
              <a:gd name="connsiteY12" fmla="*/ 1004911 h 1072745"/>
              <a:gd name="connsiteX13" fmla="*/ 407136 w 802741"/>
              <a:gd name="connsiteY13" fmla="*/ 1058445 h 1072745"/>
              <a:gd name="connsiteX14" fmla="*/ 524561 w 802741"/>
              <a:gd name="connsiteY14" fmla="*/ 1069333 h 1072745"/>
              <a:gd name="connsiteX15" fmla="*/ 608800 w 802741"/>
              <a:gd name="connsiteY15" fmla="*/ 1072745 h 1072745"/>
              <a:gd name="connsiteX16" fmla="*/ 738184 w 802741"/>
              <a:gd name="connsiteY16" fmla="*/ 1021837 h 1072745"/>
              <a:gd name="connsiteX17" fmla="*/ 721260 w 802741"/>
              <a:gd name="connsiteY17" fmla="*/ 739366 h 1072745"/>
              <a:gd name="connsiteX18" fmla="*/ 727295 w 802741"/>
              <a:gd name="connsiteY18" fmla="*/ 528119 h 1072745"/>
              <a:gd name="connsiteX19" fmla="*/ 766527 w 802741"/>
              <a:gd name="connsiteY19" fmla="*/ 262550 h 1072745"/>
              <a:gd name="connsiteX20" fmla="*/ 802741 w 802741"/>
              <a:gd name="connsiteY20" fmla="*/ 84499 h 1072745"/>
              <a:gd name="connsiteX21" fmla="*/ 790669 w 802741"/>
              <a:gd name="connsiteY21" fmla="*/ 30178 h 1072745"/>
              <a:gd name="connsiteX22" fmla="*/ 739366 w 802741"/>
              <a:gd name="connsiteY22" fmla="*/ 0 h 1072745"/>
              <a:gd name="connsiteX0" fmla="*/ 691081 w 754456"/>
              <a:gd name="connsiteY0" fmla="*/ 0 h 1072745"/>
              <a:gd name="connsiteX1" fmla="*/ 633743 w 754456"/>
              <a:gd name="connsiteY1" fmla="*/ 3018 h 1072745"/>
              <a:gd name="connsiteX2" fmla="*/ 241426 w 754456"/>
              <a:gd name="connsiteY2" fmla="*/ 33196 h 1072745"/>
              <a:gd name="connsiteX3" fmla="*/ 147874 w 754456"/>
              <a:gd name="connsiteY3" fmla="*/ 63374 h 1072745"/>
              <a:gd name="connsiteX4" fmla="*/ 75446 w 754456"/>
              <a:gd name="connsiteY4" fmla="*/ 96570 h 1072745"/>
              <a:gd name="connsiteX5" fmla="*/ 0 w 754456"/>
              <a:gd name="connsiteY5" fmla="*/ 144855 h 1072745"/>
              <a:gd name="connsiteX6" fmla="*/ 31136 w 754456"/>
              <a:gd name="connsiteY6" fmla="*/ 415367 h 1072745"/>
              <a:gd name="connsiteX7" fmla="*/ 12364 w 754456"/>
              <a:gd name="connsiteY7" fmla="*/ 554716 h 1072745"/>
              <a:gd name="connsiteX8" fmla="*/ 23378 w 754456"/>
              <a:gd name="connsiteY8" fmla="*/ 673334 h 1072745"/>
              <a:gd name="connsiteX9" fmla="*/ 74939 w 754456"/>
              <a:gd name="connsiteY9" fmla="*/ 823573 h 1072745"/>
              <a:gd name="connsiteX10" fmla="*/ 137131 w 754456"/>
              <a:gd name="connsiteY10" fmla="*/ 938779 h 1072745"/>
              <a:gd name="connsiteX11" fmla="*/ 210336 w 754456"/>
              <a:gd name="connsiteY11" fmla="*/ 1004911 h 1072745"/>
              <a:gd name="connsiteX12" fmla="*/ 358851 w 754456"/>
              <a:gd name="connsiteY12" fmla="*/ 1058445 h 1072745"/>
              <a:gd name="connsiteX13" fmla="*/ 476276 w 754456"/>
              <a:gd name="connsiteY13" fmla="*/ 1069333 h 1072745"/>
              <a:gd name="connsiteX14" fmla="*/ 560515 w 754456"/>
              <a:gd name="connsiteY14" fmla="*/ 1072745 h 1072745"/>
              <a:gd name="connsiteX15" fmla="*/ 689899 w 754456"/>
              <a:gd name="connsiteY15" fmla="*/ 1021837 h 1072745"/>
              <a:gd name="connsiteX16" fmla="*/ 672975 w 754456"/>
              <a:gd name="connsiteY16" fmla="*/ 739366 h 1072745"/>
              <a:gd name="connsiteX17" fmla="*/ 679010 w 754456"/>
              <a:gd name="connsiteY17" fmla="*/ 528119 h 1072745"/>
              <a:gd name="connsiteX18" fmla="*/ 718242 w 754456"/>
              <a:gd name="connsiteY18" fmla="*/ 262550 h 1072745"/>
              <a:gd name="connsiteX19" fmla="*/ 754456 w 754456"/>
              <a:gd name="connsiteY19" fmla="*/ 84499 h 1072745"/>
              <a:gd name="connsiteX20" fmla="*/ 742384 w 754456"/>
              <a:gd name="connsiteY20" fmla="*/ 30178 h 1072745"/>
              <a:gd name="connsiteX21" fmla="*/ 691081 w 754456"/>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63082 w 742092"/>
              <a:gd name="connsiteY4" fmla="*/ 96570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340227 w 742092"/>
              <a:gd name="connsiteY3" fmla="*/ 16914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340227 w 742092"/>
              <a:gd name="connsiteY2" fmla="*/ 169144 h 1072745"/>
              <a:gd name="connsiteX3" fmla="*/ 233679 w 742092"/>
              <a:gd name="connsiteY3" fmla="*/ 198928 h 1072745"/>
              <a:gd name="connsiteX4" fmla="*/ 124114 w 742092"/>
              <a:gd name="connsiteY4" fmla="*/ 294980 h 1072745"/>
              <a:gd name="connsiteX5" fmla="*/ 18772 w 742092"/>
              <a:gd name="connsiteY5" fmla="*/ 415367 h 1072745"/>
              <a:gd name="connsiteX6" fmla="*/ 0 w 742092"/>
              <a:gd name="connsiteY6" fmla="*/ 554716 h 1072745"/>
              <a:gd name="connsiteX7" fmla="*/ 11014 w 742092"/>
              <a:gd name="connsiteY7" fmla="*/ 673334 h 1072745"/>
              <a:gd name="connsiteX8" fmla="*/ 62575 w 742092"/>
              <a:gd name="connsiteY8" fmla="*/ 823573 h 1072745"/>
              <a:gd name="connsiteX9" fmla="*/ 124767 w 742092"/>
              <a:gd name="connsiteY9" fmla="*/ 938779 h 1072745"/>
              <a:gd name="connsiteX10" fmla="*/ 197972 w 742092"/>
              <a:gd name="connsiteY10" fmla="*/ 1004911 h 1072745"/>
              <a:gd name="connsiteX11" fmla="*/ 346487 w 742092"/>
              <a:gd name="connsiteY11" fmla="*/ 1058445 h 1072745"/>
              <a:gd name="connsiteX12" fmla="*/ 463912 w 742092"/>
              <a:gd name="connsiteY12" fmla="*/ 1069333 h 1072745"/>
              <a:gd name="connsiteX13" fmla="*/ 548151 w 742092"/>
              <a:gd name="connsiteY13" fmla="*/ 1072745 h 1072745"/>
              <a:gd name="connsiteX14" fmla="*/ 677535 w 742092"/>
              <a:gd name="connsiteY14" fmla="*/ 1021837 h 1072745"/>
              <a:gd name="connsiteX15" fmla="*/ 660611 w 742092"/>
              <a:gd name="connsiteY15" fmla="*/ 739366 h 1072745"/>
              <a:gd name="connsiteX16" fmla="*/ 666646 w 742092"/>
              <a:gd name="connsiteY16" fmla="*/ 528119 h 1072745"/>
              <a:gd name="connsiteX17" fmla="*/ 705878 w 742092"/>
              <a:gd name="connsiteY17" fmla="*/ 262550 h 1072745"/>
              <a:gd name="connsiteX18" fmla="*/ 742092 w 742092"/>
              <a:gd name="connsiteY18" fmla="*/ 84499 h 1072745"/>
              <a:gd name="connsiteX19" fmla="*/ 730020 w 742092"/>
              <a:gd name="connsiteY19" fmla="*/ 30178 h 1072745"/>
              <a:gd name="connsiteX20" fmla="*/ 678717 w 742092"/>
              <a:gd name="connsiteY20" fmla="*/ 0 h 1072745"/>
              <a:gd name="connsiteX0" fmla="*/ 678717 w 742092"/>
              <a:gd name="connsiteY0" fmla="*/ 0 h 1072745"/>
              <a:gd name="connsiteX1" fmla="*/ 340227 w 742092"/>
              <a:gd name="connsiteY1" fmla="*/ 169144 h 1072745"/>
              <a:gd name="connsiteX2" fmla="*/ 233679 w 742092"/>
              <a:gd name="connsiteY2" fmla="*/ 198928 h 1072745"/>
              <a:gd name="connsiteX3" fmla="*/ 124114 w 742092"/>
              <a:gd name="connsiteY3" fmla="*/ 294980 h 1072745"/>
              <a:gd name="connsiteX4" fmla="*/ 18772 w 742092"/>
              <a:gd name="connsiteY4" fmla="*/ 415367 h 1072745"/>
              <a:gd name="connsiteX5" fmla="*/ 0 w 742092"/>
              <a:gd name="connsiteY5" fmla="*/ 554716 h 1072745"/>
              <a:gd name="connsiteX6" fmla="*/ 11014 w 742092"/>
              <a:gd name="connsiteY6" fmla="*/ 673334 h 1072745"/>
              <a:gd name="connsiteX7" fmla="*/ 62575 w 742092"/>
              <a:gd name="connsiteY7" fmla="*/ 823573 h 1072745"/>
              <a:gd name="connsiteX8" fmla="*/ 124767 w 742092"/>
              <a:gd name="connsiteY8" fmla="*/ 938779 h 1072745"/>
              <a:gd name="connsiteX9" fmla="*/ 197972 w 742092"/>
              <a:gd name="connsiteY9" fmla="*/ 1004911 h 1072745"/>
              <a:gd name="connsiteX10" fmla="*/ 346487 w 742092"/>
              <a:gd name="connsiteY10" fmla="*/ 1058445 h 1072745"/>
              <a:gd name="connsiteX11" fmla="*/ 463912 w 742092"/>
              <a:gd name="connsiteY11" fmla="*/ 1069333 h 1072745"/>
              <a:gd name="connsiteX12" fmla="*/ 548151 w 742092"/>
              <a:gd name="connsiteY12" fmla="*/ 1072745 h 1072745"/>
              <a:gd name="connsiteX13" fmla="*/ 677535 w 742092"/>
              <a:gd name="connsiteY13" fmla="*/ 1021837 h 1072745"/>
              <a:gd name="connsiteX14" fmla="*/ 660611 w 742092"/>
              <a:gd name="connsiteY14" fmla="*/ 739366 h 1072745"/>
              <a:gd name="connsiteX15" fmla="*/ 666646 w 742092"/>
              <a:gd name="connsiteY15" fmla="*/ 528119 h 1072745"/>
              <a:gd name="connsiteX16" fmla="*/ 705878 w 742092"/>
              <a:gd name="connsiteY16" fmla="*/ 262550 h 1072745"/>
              <a:gd name="connsiteX17" fmla="*/ 742092 w 742092"/>
              <a:gd name="connsiteY17" fmla="*/ 84499 h 1072745"/>
              <a:gd name="connsiteX18" fmla="*/ 730020 w 742092"/>
              <a:gd name="connsiteY18" fmla="*/ 30178 h 1072745"/>
              <a:gd name="connsiteX19" fmla="*/ 678717 w 742092"/>
              <a:gd name="connsiteY19" fmla="*/ 0 h 1072745"/>
              <a:gd name="connsiteX0" fmla="*/ 508120 w 742092"/>
              <a:gd name="connsiteY0" fmla="*/ 113124 h 1042567"/>
              <a:gd name="connsiteX1" fmla="*/ 340227 w 742092"/>
              <a:gd name="connsiteY1" fmla="*/ 138966 h 1042567"/>
              <a:gd name="connsiteX2" fmla="*/ 233679 w 742092"/>
              <a:gd name="connsiteY2" fmla="*/ 168750 h 1042567"/>
              <a:gd name="connsiteX3" fmla="*/ 124114 w 742092"/>
              <a:gd name="connsiteY3" fmla="*/ 264802 h 1042567"/>
              <a:gd name="connsiteX4" fmla="*/ 18772 w 742092"/>
              <a:gd name="connsiteY4" fmla="*/ 385189 h 1042567"/>
              <a:gd name="connsiteX5" fmla="*/ 0 w 742092"/>
              <a:gd name="connsiteY5" fmla="*/ 524538 h 1042567"/>
              <a:gd name="connsiteX6" fmla="*/ 11014 w 742092"/>
              <a:gd name="connsiteY6" fmla="*/ 643156 h 1042567"/>
              <a:gd name="connsiteX7" fmla="*/ 62575 w 742092"/>
              <a:gd name="connsiteY7" fmla="*/ 793395 h 1042567"/>
              <a:gd name="connsiteX8" fmla="*/ 124767 w 742092"/>
              <a:gd name="connsiteY8" fmla="*/ 908601 h 1042567"/>
              <a:gd name="connsiteX9" fmla="*/ 197972 w 742092"/>
              <a:gd name="connsiteY9" fmla="*/ 974733 h 1042567"/>
              <a:gd name="connsiteX10" fmla="*/ 346487 w 742092"/>
              <a:gd name="connsiteY10" fmla="*/ 1028267 h 1042567"/>
              <a:gd name="connsiteX11" fmla="*/ 463912 w 742092"/>
              <a:gd name="connsiteY11" fmla="*/ 1039155 h 1042567"/>
              <a:gd name="connsiteX12" fmla="*/ 548151 w 742092"/>
              <a:gd name="connsiteY12" fmla="*/ 1042567 h 1042567"/>
              <a:gd name="connsiteX13" fmla="*/ 677535 w 742092"/>
              <a:gd name="connsiteY13" fmla="*/ 991659 h 1042567"/>
              <a:gd name="connsiteX14" fmla="*/ 660611 w 742092"/>
              <a:gd name="connsiteY14" fmla="*/ 709188 h 1042567"/>
              <a:gd name="connsiteX15" fmla="*/ 666646 w 742092"/>
              <a:gd name="connsiteY15" fmla="*/ 497941 h 1042567"/>
              <a:gd name="connsiteX16" fmla="*/ 705878 w 742092"/>
              <a:gd name="connsiteY16" fmla="*/ 232372 h 1042567"/>
              <a:gd name="connsiteX17" fmla="*/ 742092 w 742092"/>
              <a:gd name="connsiteY17" fmla="*/ 54321 h 1042567"/>
              <a:gd name="connsiteX18" fmla="*/ 730020 w 742092"/>
              <a:gd name="connsiteY18" fmla="*/ 0 h 1042567"/>
              <a:gd name="connsiteX19" fmla="*/ 508120 w 742092"/>
              <a:gd name="connsiteY19" fmla="*/ 113124 h 1042567"/>
              <a:gd name="connsiteX0" fmla="*/ 508120 w 742092"/>
              <a:gd name="connsiteY0" fmla="*/ 58803 h 988246"/>
              <a:gd name="connsiteX1" fmla="*/ 340227 w 742092"/>
              <a:gd name="connsiteY1" fmla="*/ 84645 h 988246"/>
              <a:gd name="connsiteX2" fmla="*/ 233679 w 742092"/>
              <a:gd name="connsiteY2" fmla="*/ 114429 h 988246"/>
              <a:gd name="connsiteX3" fmla="*/ 124114 w 742092"/>
              <a:gd name="connsiteY3" fmla="*/ 210481 h 988246"/>
              <a:gd name="connsiteX4" fmla="*/ 18772 w 742092"/>
              <a:gd name="connsiteY4" fmla="*/ 330868 h 988246"/>
              <a:gd name="connsiteX5" fmla="*/ 0 w 742092"/>
              <a:gd name="connsiteY5" fmla="*/ 470217 h 988246"/>
              <a:gd name="connsiteX6" fmla="*/ 11014 w 742092"/>
              <a:gd name="connsiteY6" fmla="*/ 588835 h 988246"/>
              <a:gd name="connsiteX7" fmla="*/ 62575 w 742092"/>
              <a:gd name="connsiteY7" fmla="*/ 739074 h 988246"/>
              <a:gd name="connsiteX8" fmla="*/ 124767 w 742092"/>
              <a:gd name="connsiteY8" fmla="*/ 854280 h 988246"/>
              <a:gd name="connsiteX9" fmla="*/ 197972 w 742092"/>
              <a:gd name="connsiteY9" fmla="*/ 920412 h 988246"/>
              <a:gd name="connsiteX10" fmla="*/ 346487 w 742092"/>
              <a:gd name="connsiteY10" fmla="*/ 973946 h 988246"/>
              <a:gd name="connsiteX11" fmla="*/ 463912 w 742092"/>
              <a:gd name="connsiteY11" fmla="*/ 984834 h 988246"/>
              <a:gd name="connsiteX12" fmla="*/ 548151 w 742092"/>
              <a:gd name="connsiteY12" fmla="*/ 988246 h 988246"/>
              <a:gd name="connsiteX13" fmla="*/ 677535 w 742092"/>
              <a:gd name="connsiteY13" fmla="*/ 937338 h 988246"/>
              <a:gd name="connsiteX14" fmla="*/ 660611 w 742092"/>
              <a:gd name="connsiteY14" fmla="*/ 654867 h 988246"/>
              <a:gd name="connsiteX15" fmla="*/ 666646 w 742092"/>
              <a:gd name="connsiteY15" fmla="*/ 443620 h 988246"/>
              <a:gd name="connsiteX16" fmla="*/ 705878 w 742092"/>
              <a:gd name="connsiteY16" fmla="*/ 178051 h 988246"/>
              <a:gd name="connsiteX17" fmla="*/ 742092 w 742092"/>
              <a:gd name="connsiteY17" fmla="*/ 0 h 988246"/>
              <a:gd name="connsiteX18" fmla="*/ 607190 w 742092"/>
              <a:gd name="connsiteY18" fmla="*/ 61685 h 988246"/>
              <a:gd name="connsiteX19" fmla="*/ 508120 w 742092"/>
              <a:gd name="connsiteY19" fmla="*/ 58803 h 988246"/>
              <a:gd name="connsiteX0" fmla="*/ 508120 w 705878"/>
              <a:gd name="connsiteY0" fmla="*/ 0 h 929443"/>
              <a:gd name="connsiteX1" fmla="*/ 340227 w 705878"/>
              <a:gd name="connsiteY1" fmla="*/ 25842 h 929443"/>
              <a:gd name="connsiteX2" fmla="*/ 233679 w 705878"/>
              <a:gd name="connsiteY2" fmla="*/ 55626 h 929443"/>
              <a:gd name="connsiteX3" fmla="*/ 124114 w 705878"/>
              <a:gd name="connsiteY3" fmla="*/ 151678 h 929443"/>
              <a:gd name="connsiteX4" fmla="*/ 18772 w 705878"/>
              <a:gd name="connsiteY4" fmla="*/ 272065 h 929443"/>
              <a:gd name="connsiteX5" fmla="*/ 0 w 705878"/>
              <a:gd name="connsiteY5" fmla="*/ 411414 h 929443"/>
              <a:gd name="connsiteX6" fmla="*/ 11014 w 705878"/>
              <a:gd name="connsiteY6" fmla="*/ 530032 h 929443"/>
              <a:gd name="connsiteX7" fmla="*/ 62575 w 705878"/>
              <a:gd name="connsiteY7" fmla="*/ 680271 h 929443"/>
              <a:gd name="connsiteX8" fmla="*/ 124767 w 705878"/>
              <a:gd name="connsiteY8" fmla="*/ 795477 h 929443"/>
              <a:gd name="connsiteX9" fmla="*/ 197972 w 705878"/>
              <a:gd name="connsiteY9" fmla="*/ 861609 h 929443"/>
              <a:gd name="connsiteX10" fmla="*/ 346487 w 705878"/>
              <a:gd name="connsiteY10" fmla="*/ 915143 h 929443"/>
              <a:gd name="connsiteX11" fmla="*/ 463912 w 705878"/>
              <a:gd name="connsiteY11" fmla="*/ 926031 h 929443"/>
              <a:gd name="connsiteX12" fmla="*/ 548151 w 705878"/>
              <a:gd name="connsiteY12" fmla="*/ 929443 h 929443"/>
              <a:gd name="connsiteX13" fmla="*/ 677535 w 705878"/>
              <a:gd name="connsiteY13" fmla="*/ 878535 h 929443"/>
              <a:gd name="connsiteX14" fmla="*/ 660611 w 705878"/>
              <a:gd name="connsiteY14" fmla="*/ 596064 h 929443"/>
              <a:gd name="connsiteX15" fmla="*/ 666646 w 705878"/>
              <a:gd name="connsiteY15" fmla="*/ 384817 h 929443"/>
              <a:gd name="connsiteX16" fmla="*/ 705878 w 705878"/>
              <a:gd name="connsiteY16" fmla="*/ 119248 h 929443"/>
              <a:gd name="connsiteX17" fmla="*/ 694325 w 705878"/>
              <a:gd name="connsiteY17" fmla="*/ 26495 h 929443"/>
              <a:gd name="connsiteX18" fmla="*/ 607190 w 705878"/>
              <a:gd name="connsiteY18" fmla="*/ 2882 h 929443"/>
              <a:gd name="connsiteX19" fmla="*/ 508120 w 705878"/>
              <a:gd name="connsiteY19" fmla="*/ 0 h 9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5878" h="929443">
                <a:moveTo>
                  <a:pt x="508120" y="0"/>
                </a:moveTo>
                <a:lnTo>
                  <a:pt x="340227" y="25842"/>
                </a:lnTo>
                <a:lnTo>
                  <a:pt x="233679" y="55626"/>
                </a:lnTo>
                <a:lnTo>
                  <a:pt x="124114" y="151678"/>
                </a:lnTo>
                <a:lnTo>
                  <a:pt x="18772" y="272065"/>
                </a:lnTo>
                <a:lnTo>
                  <a:pt x="0" y="411414"/>
                </a:lnTo>
                <a:lnTo>
                  <a:pt x="11014" y="530032"/>
                </a:lnTo>
                <a:lnTo>
                  <a:pt x="62575" y="680271"/>
                </a:lnTo>
                <a:lnTo>
                  <a:pt x="124767" y="795477"/>
                </a:lnTo>
                <a:lnTo>
                  <a:pt x="197972" y="861609"/>
                </a:lnTo>
                <a:lnTo>
                  <a:pt x="346487" y="915143"/>
                </a:lnTo>
                <a:lnTo>
                  <a:pt x="463912" y="926031"/>
                </a:lnTo>
                <a:lnTo>
                  <a:pt x="548151" y="929443"/>
                </a:lnTo>
                <a:lnTo>
                  <a:pt x="677535" y="878535"/>
                </a:lnTo>
                <a:lnTo>
                  <a:pt x="660611" y="596064"/>
                </a:lnTo>
                <a:lnTo>
                  <a:pt x="666646" y="384817"/>
                </a:lnTo>
                <a:lnTo>
                  <a:pt x="705878" y="119248"/>
                </a:lnTo>
                <a:lnTo>
                  <a:pt x="694325" y="26495"/>
                </a:lnTo>
                <a:lnTo>
                  <a:pt x="607190" y="2882"/>
                </a:lnTo>
                <a:lnTo>
                  <a:pt x="508120" y="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3" name="Forma libre 82"/>
          <p:cNvSpPr/>
          <p:nvPr/>
        </p:nvSpPr>
        <p:spPr>
          <a:xfrm>
            <a:off x="4807926" y="1938035"/>
            <a:ext cx="1642835" cy="1452025"/>
          </a:xfrm>
          <a:custGeom>
            <a:avLst/>
            <a:gdLst>
              <a:gd name="connsiteX0" fmla="*/ 1985727 w 2130582"/>
              <a:gd name="connsiteY0" fmla="*/ 0 h 1883121"/>
              <a:gd name="connsiteX1" fmla="*/ 1964602 w 2130582"/>
              <a:gd name="connsiteY1" fmla="*/ 96571 h 1883121"/>
              <a:gd name="connsiteX2" fmla="*/ 1910281 w 2130582"/>
              <a:gd name="connsiteY2" fmla="*/ 153909 h 1883121"/>
              <a:gd name="connsiteX3" fmla="*/ 1858978 w 2130582"/>
              <a:gd name="connsiteY3" fmla="*/ 193141 h 1883121"/>
              <a:gd name="connsiteX4" fmla="*/ 1771461 w 2130582"/>
              <a:gd name="connsiteY4" fmla="*/ 217284 h 1883121"/>
              <a:gd name="connsiteX5" fmla="*/ 1279556 w 2130582"/>
              <a:gd name="connsiteY5" fmla="*/ 253498 h 1883121"/>
              <a:gd name="connsiteX6" fmla="*/ 1107541 w 2130582"/>
              <a:gd name="connsiteY6" fmla="*/ 365157 h 1883121"/>
              <a:gd name="connsiteX7" fmla="*/ 956649 w 2130582"/>
              <a:gd name="connsiteY7" fmla="*/ 497941 h 1883121"/>
              <a:gd name="connsiteX8" fmla="*/ 817830 w 2130582"/>
              <a:gd name="connsiteY8" fmla="*/ 730313 h 1883121"/>
              <a:gd name="connsiteX9" fmla="*/ 751438 w 2130582"/>
              <a:gd name="connsiteY9" fmla="*/ 878187 h 1883121"/>
              <a:gd name="connsiteX10" fmla="*/ 706170 w 2130582"/>
              <a:gd name="connsiteY10" fmla="*/ 1189022 h 1883121"/>
              <a:gd name="connsiteX11" fmla="*/ 675992 w 2130582"/>
              <a:gd name="connsiteY11" fmla="*/ 1270503 h 1883121"/>
              <a:gd name="connsiteX12" fmla="*/ 624689 w 2130582"/>
              <a:gd name="connsiteY12" fmla="*/ 1339913 h 1883121"/>
              <a:gd name="connsiteX13" fmla="*/ 567350 w 2130582"/>
              <a:gd name="connsiteY13" fmla="*/ 1379145 h 1883121"/>
              <a:gd name="connsiteX14" fmla="*/ 500958 w 2130582"/>
              <a:gd name="connsiteY14" fmla="*/ 1391216 h 1883121"/>
              <a:gd name="connsiteX15" fmla="*/ 172016 w 2130582"/>
              <a:gd name="connsiteY15" fmla="*/ 1324824 h 1883121"/>
              <a:gd name="connsiteX16" fmla="*/ 90535 w 2130582"/>
              <a:gd name="connsiteY16" fmla="*/ 1267486 h 1883121"/>
              <a:gd name="connsiteX17" fmla="*/ 42249 w 2130582"/>
              <a:gd name="connsiteY17" fmla="*/ 1158844 h 1883121"/>
              <a:gd name="connsiteX18" fmla="*/ 0 w 2130582"/>
              <a:gd name="connsiteY18" fmla="*/ 1358020 h 1883121"/>
              <a:gd name="connsiteX19" fmla="*/ 328943 w 2130582"/>
              <a:gd name="connsiteY19" fmla="*/ 1472698 h 1883121"/>
              <a:gd name="connsiteX20" fmla="*/ 736348 w 2130582"/>
              <a:gd name="connsiteY20" fmla="*/ 1590393 h 1883121"/>
              <a:gd name="connsiteX21" fmla="*/ 965703 w 2130582"/>
              <a:gd name="connsiteY21" fmla="*/ 1623589 h 1883121"/>
              <a:gd name="connsiteX22" fmla="*/ 1484768 w 2130582"/>
              <a:gd name="connsiteY22" fmla="*/ 1726195 h 1883121"/>
              <a:gd name="connsiteX23" fmla="*/ 2049101 w 2130582"/>
              <a:gd name="connsiteY23" fmla="*/ 1883121 h 1883121"/>
              <a:gd name="connsiteX24" fmla="*/ 2094368 w 2130582"/>
              <a:gd name="connsiteY24" fmla="*/ 1705070 h 1883121"/>
              <a:gd name="connsiteX25" fmla="*/ 2130582 w 2130582"/>
              <a:gd name="connsiteY25" fmla="*/ 1569268 h 1883121"/>
              <a:gd name="connsiteX26" fmla="*/ 2073243 w 2130582"/>
              <a:gd name="connsiteY26" fmla="*/ 1508911 h 1883121"/>
              <a:gd name="connsiteX27" fmla="*/ 2003834 w 2130582"/>
              <a:gd name="connsiteY27" fmla="*/ 1415359 h 1883121"/>
              <a:gd name="connsiteX28" fmla="*/ 1976673 w 2130582"/>
              <a:gd name="connsiteY28" fmla="*/ 1345949 h 1883121"/>
              <a:gd name="connsiteX29" fmla="*/ 1952531 w 2130582"/>
              <a:gd name="connsiteY29" fmla="*/ 1291628 h 1883121"/>
              <a:gd name="connsiteX30" fmla="*/ 1919335 w 2130582"/>
              <a:gd name="connsiteY30" fmla="*/ 1161862 h 1883121"/>
              <a:gd name="connsiteX31" fmla="*/ 1898210 w 2130582"/>
              <a:gd name="connsiteY31" fmla="*/ 1029078 h 1883121"/>
              <a:gd name="connsiteX32" fmla="*/ 1916317 w 2130582"/>
              <a:gd name="connsiteY32" fmla="*/ 854044 h 1883121"/>
              <a:gd name="connsiteX33" fmla="*/ 2006851 w 2130582"/>
              <a:gd name="connsiteY33" fmla="*/ 528119 h 1883121"/>
              <a:gd name="connsiteX34" fmla="*/ 2103422 w 2130582"/>
              <a:gd name="connsiteY34" fmla="*/ 30179 h 1883121"/>
              <a:gd name="connsiteX35" fmla="*/ 1985727 w 2130582"/>
              <a:gd name="connsiteY35" fmla="*/ 0 h 188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0582" h="1883121">
                <a:moveTo>
                  <a:pt x="1985727" y="0"/>
                </a:moveTo>
                <a:lnTo>
                  <a:pt x="1964602" y="96571"/>
                </a:lnTo>
                <a:lnTo>
                  <a:pt x="1910281" y="153909"/>
                </a:lnTo>
                <a:lnTo>
                  <a:pt x="1858978" y="193141"/>
                </a:lnTo>
                <a:lnTo>
                  <a:pt x="1771461" y="217284"/>
                </a:lnTo>
                <a:lnTo>
                  <a:pt x="1279556" y="253498"/>
                </a:lnTo>
                <a:lnTo>
                  <a:pt x="1107541" y="365157"/>
                </a:lnTo>
                <a:lnTo>
                  <a:pt x="956649" y="497941"/>
                </a:lnTo>
                <a:lnTo>
                  <a:pt x="817830" y="730313"/>
                </a:lnTo>
                <a:lnTo>
                  <a:pt x="751438" y="878187"/>
                </a:lnTo>
                <a:lnTo>
                  <a:pt x="706170" y="1189022"/>
                </a:lnTo>
                <a:lnTo>
                  <a:pt x="675992" y="1270503"/>
                </a:lnTo>
                <a:lnTo>
                  <a:pt x="624689" y="1339913"/>
                </a:lnTo>
                <a:lnTo>
                  <a:pt x="567350" y="1379145"/>
                </a:lnTo>
                <a:lnTo>
                  <a:pt x="500958" y="1391216"/>
                </a:lnTo>
                <a:lnTo>
                  <a:pt x="172016" y="1324824"/>
                </a:lnTo>
                <a:lnTo>
                  <a:pt x="90535" y="1267486"/>
                </a:lnTo>
                <a:lnTo>
                  <a:pt x="42249" y="1158844"/>
                </a:lnTo>
                <a:lnTo>
                  <a:pt x="0" y="1358020"/>
                </a:lnTo>
                <a:lnTo>
                  <a:pt x="328943" y="1472698"/>
                </a:lnTo>
                <a:lnTo>
                  <a:pt x="736348" y="1590393"/>
                </a:lnTo>
                <a:lnTo>
                  <a:pt x="965703" y="1623589"/>
                </a:lnTo>
                <a:lnTo>
                  <a:pt x="1484768" y="1726195"/>
                </a:lnTo>
                <a:lnTo>
                  <a:pt x="2049101" y="1883121"/>
                </a:lnTo>
                <a:lnTo>
                  <a:pt x="2094368" y="1705070"/>
                </a:lnTo>
                <a:lnTo>
                  <a:pt x="2130582" y="1569268"/>
                </a:lnTo>
                <a:lnTo>
                  <a:pt x="2073243" y="1508911"/>
                </a:lnTo>
                <a:lnTo>
                  <a:pt x="2003834" y="1415359"/>
                </a:lnTo>
                <a:lnTo>
                  <a:pt x="1976673" y="1345949"/>
                </a:lnTo>
                <a:lnTo>
                  <a:pt x="1952531" y="1291628"/>
                </a:lnTo>
                <a:lnTo>
                  <a:pt x="1919335" y="1161862"/>
                </a:lnTo>
                <a:lnTo>
                  <a:pt x="1898210" y="1029078"/>
                </a:lnTo>
                <a:lnTo>
                  <a:pt x="1916317" y="854044"/>
                </a:lnTo>
                <a:lnTo>
                  <a:pt x="2006851" y="528119"/>
                </a:lnTo>
                <a:lnTo>
                  <a:pt x="2103422" y="30179"/>
                </a:lnTo>
                <a:lnTo>
                  <a:pt x="1985727" y="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4" name="Forma libre 83"/>
          <p:cNvSpPr/>
          <p:nvPr/>
        </p:nvSpPr>
        <p:spPr>
          <a:xfrm>
            <a:off x="7143535" y="1807750"/>
            <a:ext cx="1493910" cy="1203040"/>
          </a:xfrm>
          <a:custGeom>
            <a:avLst/>
            <a:gdLst>
              <a:gd name="connsiteX0" fmla="*/ 1937441 w 1937441"/>
              <a:gd name="connsiteY0" fmla="*/ 172016 h 1560214"/>
              <a:gd name="connsiteX1" fmla="*/ 1282574 w 1937441"/>
              <a:gd name="connsiteY1" fmla="*/ 27161 h 1560214"/>
              <a:gd name="connsiteX2" fmla="*/ 1173933 w 1937441"/>
              <a:gd name="connsiteY2" fmla="*/ 9054 h 1560214"/>
              <a:gd name="connsiteX3" fmla="*/ 1092451 w 1937441"/>
              <a:gd name="connsiteY3" fmla="*/ 0 h 1560214"/>
              <a:gd name="connsiteX4" fmla="*/ 1017006 w 1937441"/>
              <a:gd name="connsiteY4" fmla="*/ 3018 h 1560214"/>
              <a:gd name="connsiteX5" fmla="*/ 911382 w 1937441"/>
              <a:gd name="connsiteY5" fmla="*/ 18107 h 1560214"/>
              <a:gd name="connsiteX6" fmla="*/ 817830 w 1937441"/>
              <a:gd name="connsiteY6" fmla="*/ 48286 h 1560214"/>
              <a:gd name="connsiteX7" fmla="*/ 715224 w 1937441"/>
              <a:gd name="connsiteY7" fmla="*/ 102606 h 1560214"/>
              <a:gd name="connsiteX8" fmla="*/ 651849 w 1937441"/>
              <a:gd name="connsiteY8" fmla="*/ 150892 h 1560214"/>
              <a:gd name="connsiteX9" fmla="*/ 217283 w 1937441"/>
              <a:gd name="connsiteY9" fmla="*/ 591494 h 1560214"/>
              <a:gd name="connsiteX10" fmla="*/ 187105 w 1937441"/>
              <a:gd name="connsiteY10" fmla="*/ 639779 h 1560214"/>
              <a:gd name="connsiteX11" fmla="*/ 172016 w 1937441"/>
              <a:gd name="connsiteY11" fmla="*/ 688064 h 1560214"/>
              <a:gd name="connsiteX12" fmla="*/ 3018 w 1937441"/>
              <a:gd name="connsiteY12" fmla="*/ 1267486 h 1560214"/>
              <a:gd name="connsiteX13" fmla="*/ 0 w 1937441"/>
              <a:gd name="connsiteY13" fmla="*/ 1330860 h 1560214"/>
              <a:gd name="connsiteX14" fmla="*/ 18107 w 1937441"/>
              <a:gd name="connsiteY14" fmla="*/ 1388198 h 1560214"/>
              <a:gd name="connsiteX15" fmla="*/ 39232 w 1937441"/>
              <a:gd name="connsiteY15" fmla="*/ 1433466 h 1560214"/>
              <a:gd name="connsiteX16" fmla="*/ 78463 w 1937441"/>
              <a:gd name="connsiteY16" fmla="*/ 1463644 h 1560214"/>
              <a:gd name="connsiteX17" fmla="*/ 123731 w 1937441"/>
              <a:gd name="connsiteY17" fmla="*/ 1490804 h 1560214"/>
              <a:gd name="connsiteX18" fmla="*/ 214265 w 1937441"/>
              <a:gd name="connsiteY18" fmla="*/ 1517965 h 1560214"/>
              <a:gd name="connsiteX19" fmla="*/ 446638 w 1937441"/>
              <a:gd name="connsiteY19" fmla="*/ 1560214 h 1560214"/>
              <a:gd name="connsiteX20" fmla="*/ 513030 w 1937441"/>
              <a:gd name="connsiteY20" fmla="*/ 1548143 h 1560214"/>
              <a:gd name="connsiteX21" fmla="*/ 570368 w 1937441"/>
              <a:gd name="connsiteY21" fmla="*/ 1511929 h 1560214"/>
              <a:gd name="connsiteX22" fmla="*/ 615636 w 1937441"/>
              <a:gd name="connsiteY22" fmla="*/ 1466662 h 1560214"/>
              <a:gd name="connsiteX23" fmla="*/ 633742 w 1937441"/>
              <a:gd name="connsiteY23" fmla="*/ 1412341 h 1560214"/>
              <a:gd name="connsiteX24" fmla="*/ 663921 w 1937441"/>
              <a:gd name="connsiteY24" fmla="*/ 1333878 h 1560214"/>
              <a:gd name="connsiteX25" fmla="*/ 706170 w 1937441"/>
              <a:gd name="connsiteY25" fmla="*/ 1038131 h 1560214"/>
              <a:gd name="connsiteX26" fmla="*/ 727295 w 1937441"/>
              <a:gd name="connsiteY26" fmla="*/ 980793 h 1560214"/>
              <a:gd name="connsiteX27" fmla="*/ 751438 w 1937441"/>
              <a:gd name="connsiteY27" fmla="*/ 935525 h 1560214"/>
              <a:gd name="connsiteX28" fmla="*/ 854043 w 1937441"/>
              <a:gd name="connsiteY28" fmla="*/ 748420 h 1560214"/>
              <a:gd name="connsiteX29" fmla="*/ 911382 w 1937441"/>
              <a:gd name="connsiteY29" fmla="*/ 654868 h 1560214"/>
              <a:gd name="connsiteX30" fmla="*/ 1013988 w 1937441"/>
              <a:gd name="connsiteY30" fmla="*/ 561315 h 1560214"/>
              <a:gd name="connsiteX31" fmla="*/ 1213164 w 1937441"/>
              <a:gd name="connsiteY31" fmla="*/ 425513 h 1560214"/>
              <a:gd name="connsiteX32" fmla="*/ 1584356 w 1937441"/>
              <a:gd name="connsiteY32" fmla="*/ 392317 h 1560214"/>
              <a:gd name="connsiteX33" fmla="*/ 1720158 w 1937441"/>
              <a:gd name="connsiteY33" fmla="*/ 383264 h 1560214"/>
              <a:gd name="connsiteX34" fmla="*/ 1795604 w 1937441"/>
              <a:gd name="connsiteY34" fmla="*/ 365157 h 1560214"/>
              <a:gd name="connsiteX35" fmla="*/ 1852942 w 1937441"/>
              <a:gd name="connsiteY35" fmla="*/ 328943 h 1560214"/>
              <a:gd name="connsiteX36" fmla="*/ 1895192 w 1937441"/>
              <a:gd name="connsiteY36" fmla="*/ 289711 h 1560214"/>
              <a:gd name="connsiteX37" fmla="*/ 1916317 w 1937441"/>
              <a:gd name="connsiteY37" fmla="*/ 253497 h 1560214"/>
              <a:gd name="connsiteX38" fmla="*/ 1937441 w 1937441"/>
              <a:gd name="connsiteY38" fmla="*/ 172016 h 15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37441" h="1560214">
                <a:moveTo>
                  <a:pt x="1937441" y="172016"/>
                </a:moveTo>
                <a:lnTo>
                  <a:pt x="1282574" y="27161"/>
                </a:lnTo>
                <a:lnTo>
                  <a:pt x="1173933" y="9054"/>
                </a:lnTo>
                <a:lnTo>
                  <a:pt x="1092451" y="0"/>
                </a:lnTo>
                <a:lnTo>
                  <a:pt x="1017006" y="3018"/>
                </a:lnTo>
                <a:lnTo>
                  <a:pt x="911382" y="18107"/>
                </a:lnTo>
                <a:lnTo>
                  <a:pt x="817830" y="48286"/>
                </a:lnTo>
                <a:lnTo>
                  <a:pt x="715224" y="102606"/>
                </a:lnTo>
                <a:lnTo>
                  <a:pt x="651849" y="150892"/>
                </a:lnTo>
                <a:lnTo>
                  <a:pt x="217283" y="591494"/>
                </a:lnTo>
                <a:lnTo>
                  <a:pt x="187105" y="639779"/>
                </a:lnTo>
                <a:lnTo>
                  <a:pt x="172016" y="688064"/>
                </a:lnTo>
                <a:lnTo>
                  <a:pt x="3018" y="1267486"/>
                </a:lnTo>
                <a:lnTo>
                  <a:pt x="0" y="1330860"/>
                </a:lnTo>
                <a:lnTo>
                  <a:pt x="18107" y="1388198"/>
                </a:lnTo>
                <a:lnTo>
                  <a:pt x="39232" y="1433466"/>
                </a:lnTo>
                <a:lnTo>
                  <a:pt x="78463" y="1463644"/>
                </a:lnTo>
                <a:lnTo>
                  <a:pt x="123731" y="1490804"/>
                </a:lnTo>
                <a:lnTo>
                  <a:pt x="214265" y="1517965"/>
                </a:lnTo>
                <a:lnTo>
                  <a:pt x="446638" y="1560214"/>
                </a:lnTo>
                <a:lnTo>
                  <a:pt x="513030" y="1548143"/>
                </a:lnTo>
                <a:lnTo>
                  <a:pt x="570368" y="1511929"/>
                </a:lnTo>
                <a:lnTo>
                  <a:pt x="615636" y="1466662"/>
                </a:lnTo>
                <a:lnTo>
                  <a:pt x="633742" y="1412341"/>
                </a:lnTo>
                <a:lnTo>
                  <a:pt x="663921" y="1333878"/>
                </a:lnTo>
                <a:lnTo>
                  <a:pt x="706170" y="1038131"/>
                </a:lnTo>
                <a:lnTo>
                  <a:pt x="727295" y="980793"/>
                </a:lnTo>
                <a:lnTo>
                  <a:pt x="751438" y="935525"/>
                </a:lnTo>
                <a:lnTo>
                  <a:pt x="854043" y="748420"/>
                </a:lnTo>
                <a:lnTo>
                  <a:pt x="911382" y="654868"/>
                </a:lnTo>
                <a:lnTo>
                  <a:pt x="1013988" y="561315"/>
                </a:lnTo>
                <a:lnTo>
                  <a:pt x="1213164" y="425513"/>
                </a:lnTo>
                <a:lnTo>
                  <a:pt x="1584356" y="392317"/>
                </a:lnTo>
                <a:lnTo>
                  <a:pt x="1720158" y="383264"/>
                </a:lnTo>
                <a:lnTo>
                  <a:pt x="1795604" y="365157"/>
                </a:lnTo>
                <a:lnTo>
                  <a:pt x="1852942" y="328943"/>
                </a:lnTo>
                <a:lnTo>
                  <a:pt x="1895192" y="289711"/>
                </a:lnTo>
                <a:lnTo>
                  <a:pt x="1916317" y="253497"/>
                </a:lnTo>
                <a:lnTo>
                  <a:pt x="1937441" y="172016"/>
                </a:lnTo>
                <a:close/>
              </a:path>
            </a:pathLst>
          </a:custGeom>
          <a:solidFill>
            <a:srgbClr val="FF0000">
              <a:alpha val="3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5" name="1 CuadroTexto"/>
          <p:cNvSpPr txBox="1"/>
          <p:nvPr/>
        </p:nvSpPr>
        <p:spPr>
          <a:xfrm>
            <a:off x="7950687" y="2532380"/>
            <a:ext cx="725590" cy="246221"/>
          </a:xfrm>
          <a:prstGeom prst="rect">
            <a:avLst/>
          </a:prstGeom>
          <a:noFill/>
        </p:spPr>
        <p:txBody>
          <a:bodyPr wrap="square" rtlCol="0">
            <a:spAutoFit/>
          </a:bodyPr>
          <a:lstStyle/>
          <a:p>
            <a:r>
              <a:rPr lang="es-CO" sz="1000" b="1" dirty="0">
                <a:latin typeface="Swis721 LtCn BT" panose="020B0406020202030204" pitchFamily="34" charset="0"/>
              </a:rPr>
              <a:t>LOTE 2</a:t>
            </a:r>
            <a:endParaRPr lang="es-US" sz="1000" b="1" dirty="0">
              <a:latin typeface="Swis721 Cn BT" panose="020B0506020202030204" pitchFamily="34" charset="0"/>
            </a:endParaRPr>
          </a:p>
        </p:txBody>
      </p:sp>
      <p:sp>
        <p:nvSpPr>
          <p:cNvPr id="86" name="1 CuadroTexto"/>
          <p:cNvSpPr txBox="1"/>
          <p:nvPr/>
        </p:nvSpPr>
        <p:spPr>
          <a:xfrm>
            <a:off x="7229762" y="2286159"/>
            <a:ext cx="788684" cy="246221"/>
          </a:xfrm>
          <a:prstGeom prst="rect">
            <a:avLst/>
          </a:prstGeom>
          <a:noFill/>
        </p:spPr>
        <p:txBody>
          <a:bodyPr wrap="square" rtlCol="0">
            <a:spAutoFit/>
          </a:bodyPr>
          <a:lstStyle/>
          <a:p>
            <a:r>
              <a:rPr lang="es-CO" sz="1000" b="1" dirty="0">
                <a:latin typeface="Swis721 LtCn BT" panose="020B0406020202030204" pitchFamily="34" charset="0"/>
              </a:rPr>
              <a:t>LOTE 1</a:t>
            </a:r>
            <a:endParaRPr lang="es-US" sz="1000" b="1" dirty="0">
              <a:latin typeface="Swis721 Cn BT" panose="020B0506020202030204" pitchFamily="34" charset="0"/>
            </a:endParaRPr>
          </a:p>
        </p:txBody>
      </p:sp>
      <p:sp>
        <p:nvSpPr>
          <p:cNvPr id="87" name="1 CuadroTexto"/>
          <p:cNvSpPr txBox="1"/>
          <p:nvPr/>
        </p:nvSpPr>
        <p:spPr>
          <a:xfrm>
            <a:off x="7564997" y="2897732"/>
            <a:ext cx="960750" cy="246221"/>
          </a:xfrm>
          <a:prstGeom prst="rect">
            <a:avLst/>
          </a:prstGeom>
          <a:noFill/>
        </p:spPr>
        <p:txBody>
          <a:bodyPr wrap="square" rtlCol="0">
            <a:spAutoFit/>
          </a:bodyPr>
          <a:lstStyle/>
          <a:p>
            <a:r>
              <a:rPr lang="es-CO" sz="1000" b="1" dirty="0">
                <a:latin typeface="Swis721 LtCn BT" panose="020B0406020202030204" pitchFamily="34" charset="0"/>
              </a:rPr>
              <a:t>LOTE 3</a:t>
            </a:r>
            <a:endParaRPr lang="es-US" sz="1000" b="1" dirty="0">
              <a:latin typeface="Swis721 Cn BT" panose="020B0506020202030204" pitchFamily="34" charset="0"/>
            </a:endParaRPr>
          </a:p>
        </p:txBody>
      </p:sp>
      <p:sp>
        <p:nvSpPr>
          <p:cNvPr id="88" name="Forma libre 87"/>
          <p:cNvSpPr/>
          <p:nvPr/>
        </p:nvSpPr>
        <p:spPr>
          <a:xfrm>
            <a:off x="7953306" y="2328123"/>
            <a:ext cx="544284" cy="716669"/>
          </a:xfrm>
          <a:custGeom>
            <a:avLst/>
            <a:gdLst>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38543 w 992864"/>
              <a:gd name="connsiteY19" fmla="*/ 1189022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884222 w 992864"/>
              <a:gd name="connsiteY18" fmla="*/ 1243342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43342"/>
              <a:gd name="connsiteX1" fmla="*/ 872151 w 992864"/>
              <a:gd name="connsiteY1" fmla="*/ 3018 h 1243342"/>
              <a:gd name="connsiteX2" fmla="*/ 479834 w 992864"/>
              <a:gd name="connsiteY2" fmla="*/ 33196 h 1243342"/>
              <a:gd name="connsiteX3" fmla="*/ 386282 w 992864"/>
              <a:gd name="connsiteY3" fmla="*/ 63374 h 1243342"/>
              <a:gd name="connsiteX4" fmla="*/ 313854 w 992864"/>
              <a:gd name="connsiteY4" fmla="*/ 96570 h 1243342"/>
              <a:gd name="connsiteX5" fmla="*/ 238408 w 992864"/>
              <a:gd name="connsiteY5" fmla="*/ 144855 h 1243342"/>
              <a:gd name="connsiteX6" fmla="*/ 190123 w 992864"/>
              <a:gd name="connsiteY6" fmla="*/ 199176 h 1243342"/>
              <a:gd name="connsiteX7" fmla="*/ 75446 w 992864"/>
              <a:gd name="connsiteY7" fmla="*/ 389299 h 1243342"/>
              <a:gd name="connsiteX8" fmla="*/ 30179 w 992864"/>
              <a:gd name="connsiteY8" fmla="*/ 500958 h 1243342"/>
              <a:gd name="connsiteX9" fmla="*/ 0 w 992864"/>
              <a:gd name="connsiteY9" fmla="*/ 648831 h 1243342"/>
              <a:gd name="connsiteX10" fmla="*/ 0 w 992864"/>
              <a:gd name="connsiteY10" fmla="*/ 712206 h 1243342"/>
              <a:gd name="connsiteX11" fmla="*/ 39232 w 992864"/>
              <a:gd name="connsiteY11" fmla="*/ 820847 h 1243342"/>
              <a:gd name="connsiteX12" fmla="*/ 111660 w 992864"/>
              <a:gd name="connsiteY12" fmla="*/ 905346 h 1243342"/>
              <a:gd name="connsiteX13" fmla="*/ 187105 w 992864"/>
              <a:gd name="connsiteY13" fmla="*/ 1035113 h 1243342"/>
              <a:gd name="connsiteX14" fmla="*/ 259533 w 992864"/>
              <a:gd name="connsiteY14" fmla="*/ 1119612 h 1243342"/>
              <a:gd name="connsiteX15" fmla="*/ 404389 w 992864"/>
              <a:gd name="connsiteY15" fmla="*/ 1161861 h 1243342"/>
              <a:gd name="connsiteX16" fmla="*/ 651850 w 992864"/>
              <a:gd name="connsiteY16" fmla="*/ 1222218 h 1243342"/>
              <a:gd name="connsiteX17" fmla="*/ 823866 w 992864"/>
              <a:gd name="connsiteY17" fmla="*/ 1243342 h 1243342"/>
              <a:gd name="connsiteX18" fmla="*/ 798923 w 992864"/>
              <a:gd name="connsiteY18" fmla="*/ 1072745 h 1243342"/>
              <a:gd name="connsiteX19" fmla="*/ 928307 w 992864"/>
              <a:gd name="connsiteY19" fmla="*/ 1021837 h 1243342"/>
              <a:gd name="connsiteX20" fmla="*/ 911383 w 992864"/>
              <a:gd name="connsiteY20" fmla="*/ 739366 h 1243342"/>
              <a:gd name="connsiteX21" fmla="*/ 917418 w 992864"/>
              <a:gd name="connsiteY21" fmla="*/ 528119 h 1243342"/>
              <a:gd name="connsiteX22" fmla="*/ 956650 w 992864"/>
              <a:gd name="connsiteY22" fmla="*/ 262550 h 1243342"/>
              <a:gd name="connsiteX23" fmla="*/ 986828 w 992864"/>
              <a:gd name="connsiteY23" fmla="*/ 132784 h 1243342"/>
              <a:gd name="connsiteX24" fmla="*/ 992864 w 992864"/>
              <a:gd name="connsiteY24" fmla="*/ 84499 h 1243342"/>
              <a:gd name="connsiteX25" fmla="*/ 992864 w 992864"/>
              <a:gd name="connsiteY25" fmla="*/ 57338 h 1243342"/>
              <a:gd name="connsiteX26" fmla="*/ 980792 w 992864"/>
              <a:gd name="connsiteY26" fmla="*/ 30178 h 1243342"/>
              <a:gd name="connsiteX27" fmla="*/ 929489 w 992864"/>
              <a:gd name="connsiteY27" fmla="*/ 0 h 1243342"/>
              <a:gd name="connsiteX0" fmla="*/ 929489 w 992864"/>
              <a:gd name="connsiteY0" fmla="*/ 0 h 1222218"/>
              <a:gd name="connsiteX1" fmla="*/ 872151 w 992864"/>
              <a:gd name="connsiteY1" fmla="*/ 3018 h 1222218"/>
              <a:gd name="connsiteX2" fmla="*/ 479834 w 992864"/>
              <a:gd name="connsiteY2" fmla="*/ 33196 h 1222218"/>
              <a:gd name="connsiteX3" fmla="*/ 386282 w 992864"/>
              <a:gd name="connsiteY3" fmla="*/ 63374 h 1222218"/>
              <a:gd name="connsiteX4" fmla="*/ 313854 w 992864"/>
              <a:gd name="connsiteY4" fmla="*/ 96570 h 1222218"/>
              <a:gd name="connsiteX5" fmla="*/ 238408 w 992864"/>
              <a:gd name="connsiteY5" fmla="*/ 144855 h 1222218"/>
              <a:gd name="connsiteX6" fmla="*/ 190123 w 992864"/>
              <a:gd name="connsiteY6" fmla="*/ 199176 h 1222218"/>
              <a:gd name="connsiteX7" fmla="*/ 75446 w 992864"/>
              <a:gd name="connsiteY7" fmla="*/ 389299 h 1222218"/>
              <a:gd name="connsiteX8" fmla="*/ 30179 w 992864"/>
              <a:gd name="connsiteY8" fmla="*/ 500958 h 1222218"/>
              <a:gd name="connsiteX9" fmla="*/ 0 w 992864"/>
              <a:gd name="connsiteY9" fmla="*/ 648831 h 1222218"/>
              <a:gd name="connsiteX10" fmla="*/ 0 w 992864"/>
              <a:gd name="connsiteY10" fmla="*/ 712206 h 1222218"/>
              <a:gd name="connsiteX11" fmla="*/ 39232 w 992864"/>
              <a:gd name="connsiteY11" fmla="*/ 820847 h 1222218"/>
              <a:gd name="connsiteX12" fmla="*/ 111660 w 992864"/>
              <a:gd name="connsiteY12" fmla="*/ 905346 h 1222218"/>
              <a:gd name="connsiteX13" fmla="*/ 187105 w 992864"/>
              <a:gd name="connsiteY13" fmla="*/ 1035113 h 1222218"/>
              <a:gd name="connsiteX14" fmla="*/ 259533 w 992864"/>
              <a:gd name="connsiteY14" fmla="*/ 1119612 h 1222218"/>
              <a:gd name="connsiteX15" fmla="*/ 404389 w 992864"/>
              <a:gd name="connsiteY15" fmla="*/ 1161861 h 1222218"/>
              <a:gd name="connsiteX16" fmla="*/ 651850 w 992864"/>
              <a:gd name="connsiteY16" fmla="*/ 1222218 h 1222218"/>
              <a:gd name="connsiteX17" fmla="*/ 714684 w 992864"/>
              <a:gd name="connsiteY17" fmla="*/ 1069333 h 1222218"/>
              <a:gd name="connsiteX18" fmla="*/ 798923 w 992864"/>
              <a:gd name="connsiteY18" fmla="*/ 1072745 h 1222218"/>
              <a:gd name="connsiteX19" fmla="*/ 928307 w 992864"/>
              <a:gd name="connsiteY19" fmla="*/ 1021837 h 1222218"/>
              <a:gd name="connsiteX20" fmla="*/ 911383 w 992864"/>
              <a:gd name="connsiteY20" fmla="*/ 739366 h 1222218"/>
              <a:gd name="connsiteX21" fmla="*/ 917418 w 992864"/>
              <a:gd name="connsiteY21" fmla="*/ 528119 h 1222218"/>
              <a:gd name="connsiteX22" fmla="*/ 956650 w 992864"/>
              <a:gd name="connsiteY22" fmla="*/ 262550 h 1222218"/>
              <a:gd name="connsiteX23" fmla="*/ 986828 w 992864"/>
              <a:gd name="connsiteY23" fmla="*/ 132784 h 1222218"/>
              <a:gd name="connsiteX24" fmla="*/ 992864 w 992864"/>
              <a:gd name="connsiteY24" fmla="*/ 84499 h 1222218"/>
              <a:gd name="connsiteX25" fmla="*/ 992864 w 992864"/>
              <a:gd name="connsiteY25" fmla="*/ 57338 h 1222218"/>
              <a:gd name="connsiteX26" fmla="*/ 980792 w 992864"/>
              <a:gd name="connsiteY26" fmla="*/ 30178 h 1222218"/>
              <a:gd name="connsiteX27" fmla="*/ 929489 w 992864"/>
              <a:gd name="connsiteY27" fmla="*/ 0 h 1222218"/>
              <a:gd name="connsiteX0" fmla="*/ 929489 w 992864"/>
              <a:gd name="connsiteY0" fmla="*/ 0 h 1161861"/>
              <a:gd name="connsiteX1" fmla="*/ 872151 w 992864"/>
              <a:gd name="connsiteY1" fmla="*/ 3018 h 1161861"/>
              <a:gd name="connsiteX2" fmla="*/ 479834 w 992864"/>
              <a:gd name="connsiteY2" fmla="*/ 33196 h 1161861"/>
              <a:gd name="connsiteX3" fmla="*/ 386282 w 992864"/>
              <a:gd name="connsiteY3" fmla="*/ 63374 h 1161861"/>
              <a:gd name="connsiteX4" fmla="*/ 313854 w 992864"/>
              <a:gd name="connsiteY4" fmla="*/ 96570 h 1161861"/>
              <a:gd name="connsiteX5" fmla="*/ 238408 w 992864"/>
              <a:gd name="connsiteY5" fmla="*/ 144855 h 1161861"/>
              <a:gd name="connsiteX6" fmla="*/ 190123 w 992864"/>
              <a:gd name="connsiteY6" fmla="*/ 199176 h 1161861"/>
              <a:gd name="connsiteX7" fmla="*/ 75446 w 992864"/>
              <a:gd name="connsiteY7" fmla="*/ 389299 h 1161861"/>
              <a:gd name="connsiteX8" fmla="*/ 30179 w 992864"/>
              <a:gd name="connsiteY8" fmla="*/ 500958 h 1161861"/>
              <a:gd name="connsiteX9" fmla="*/ 0 w 992864"/>
              <a:gd name="connsiteY9" fmla="*/ 648831 h 1161861"/>
              <a:gd name="connsiteX10" fmla="*/ 0 w 992864"/>
              <a:gd name="connsiteY10" fmla="*/ 712206 h 1161861"/>
              <a:gd name="connsiteX11" fmla="*/ 39232 w 992864"/>
              <a:gd name="connsiteY11" fmla="*/ 820847 h 1161861"/>
              <a:gd name="connsiteX12" fmla="*/ 111660 w 992864"/>
              <a:gd name="connsiteY12" fmla="*/ 905346 h 1161861"/>
              <a:gd name="connsiteX13" fmla="*/ 187105 w 992864"/>
              <a:gd name="connsiteY13" fmla="*/ 1035113 h 1161861"/>
              <a:gd name="connsiteX14" fmla="*/ 259533 w 992864"/>
              <a:gd name="connsiteY14" fmla="*/ 1119612 h 1161861"/>
              <a:gd name="connsiteX15" fmla="*/ 404389 w 992864"/>
              <a:gd name="connsiteY15" fmla="*/ 1161861 h 1161861"/>
              <a:gd name="connsiteX16" fmla="*/ 597259 w 992864"/>
              <a:gd name="connsiteY16" fmla="*/ 1058445 h 1161861"/>
              <a:gd name="connsiteX17" fmla="*/ 714684 w 992864"/>
              <a:gd name="connsiteY17" fmla="*/ 1069333 h 1161861"/>
              <a:gd name="connsiteX18" fmla="*/ 798923 w 992864"/>
              <a:gd name="connsiteY18" fmla="*/ 1072745 h 1161861"/>
              <a:gd name="connsiteX19" fmla="*/ 928307 w 992864"/>
              <a:gd name="connsiteY19" fmla="*/ 1021837 h 1161861"/>
              <a:gd name="connsiteX20" fmla="*/ 911383 w 992864"/>
              <a:gd name="connsiteY20" fmla="*/ 739366 h 1161861"/>
              <a:gd name="connsiteX21" fmla="*/ 917418 w 992864"/>
              <a:gd name="connsiteY21" fmla="*/ 528119 h 1161861"/>
              <a:gd name="connsiteX22" fmla="*/ 956650 w 992864"/>
              <a:gd name="connsiteY22" fmla="*/ 262550 h 1161861"/>
              <a:gd name="connsiteX23" fmla="*/ 986828 w 992864"/>
              <a:gd name="connsiteY23" fmla="*/ 132784 h 1161861"/>
              <a:gd name="connsiteX24" fmla="*/ 992864 w 992864"/>
              <a:gd name="connsiteY24" fmla="*/ 84499 h 1161861"/>
              <a:gd name="connsiteX25" fmla="*/ 992864 w 992864"/>
              <a:gd name="connsiteY25" fmla="*/ 57338 h 1161861"/>
              <a:gd name="connsiteX26" fmla="*/ 980792 w 992864"/>
              <a:gd name="connsiteY26" fmla="*/ 30178 h 1161861"/>
              <a:gd name="connsiteX27" fmla="*/ 929489 w 992864"/>
              <a:gd name="connsiteY27" fmla="*/ 0 h 1161861"/>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86828 w 992864"/>
              <a:gd name="connsiteY23" fmla="*/ 132784 h 1119612"/>
              <a:gd name="connsiteX24" fmla="*/ 992864 w 992864"/>
              <a:gd name="connsiteY24" fmla="*/ 84499 h 1119612"/>
              <a:gd name="connsiteX25" fmla="*/ 992864 w 992864"/>
              <a:gd name="connsiteY25" fmla="*/ 57338 h 1119612"/>
              <a:gd name="connsiteX26" fmla="*/ 980792 w 992864"/>
              <a:gd name="connsiteY26" fmla="*/ 30178 h 1119612"/>
              <a:gd name="connsiteX27" fmla="*/ 929489 w 992864"/>
              <a:gd name="connsiteY27"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92864 w 992864"/>
              <a:gd name="connsiteY24" fmla="*/ 57338 h 1119612"/>
              <a:gd name="connsiteX25" fmla="*/ 980792 w 992864"/>
              <a:gd name="connsiteY25" fmla="*/ 30178 h 1119612"/>
              <a:gd name="connsiteX26" fmla="*/ 929489 w 992864"/>
              <a:gd name="connsiteY26" fmla="*/ 0 h 1119612"/>
              <a:gd name="connsiteX0" fmla="*/ 929489 w 992864"/>
              <a:gd name="connsiteY0" fmla="*/ 0 h 1119612"/>
              <a:gd name="connsiteX1" fmla="*/ 872151 w 992864"/>
              <a:gd name="connsiteY1" fmla="*/ 3018 h 1119612"/>
              <a:gd name="connsiteX2" fmla="*/ 479834 w 992864"/>
              <a:gd name="connsiteY2" fmla="*/ 33196 h 1119612"/>
              <a:gd name="connsiteX3" fmla="*/ 386282 w 992864"/>
              <a:gd name="connsiteY3" fmla="*/ 63374 h 1119612"/>
              <a:gd name="connsiteX4" fmla="*/ 313854 w 992864"/>
              <a:gd name="connsiteY4" fmla="*/ 96570 h 1119612"/>
              <a:gd name="connsiteX5" fmla="*/ 238408 w 992864"/>
              <a:gd name="connsiteY5" fmla="*/ 144855 h 1119612"/>
              <a:gd name="connsiteX6" fmla="*/ 190123 w 992864"/>
              <a:gd name="connsiteY6" fmla="*/ 199176 h 1119612"/>
              <a:gd name="connsiteX7" fmla="*/ 75446 w 992864"/>
              <a:gd name="connsiteY7" fmla="*/ 389299 h 1119612"/>
              <a:gd name="connsiteX8" fmla="*/ 30179 w 992864"/>
              <a:gd name="connsiteY8" fmla="*/ 500958 h 1119612"/>
              <a:gd name="connsiteX9" fmla="*/ 0 w 992864"/>
              <a:gd name="connsiteY9" fmla="*/ 648831 h 1119612"/>
              <a:gd name="connsiteX10" fmla="*/ 0 w 992864"/>
              <a:gd name="connsiteY10" fmla="*/ 712206 h 1119612"/>
              <a:gd name="connsiteX11" fmla="*/ 39232 w 992864"/>
              <a:gd name="connsiteY11" fmla="*/ 820847 h 1119612"/>
              <a:gd name="connsiteX12" fmla="*/ 111660 w 992864"/>
              <a:gd name="connsiteY12" fmla="*/ 905346 h 1119612"/>
              <a:gd name="connsiteX13" fmla="*/ 187105 w 992864"/>
              <a:gd name="connsiteY13" fmla="*/ 1035113 h 1119612"/>
              <a:gd name="connsiteX14" fmla="*/ 259533 w 992864"/>
              <a:gd name="connsiteY14" fmla="*/ 1119612 h 1119612"/>
              <a:gd name="connsiteX15" fmla="*/ 448744 w 992864"/>
              <a:gd name="connsiteY15" fmla="*/ 1004911 h 1119612"/>
              <a:gd name="connsiteX16" fmla="*/ 597259 w 992864"/>
              <a:gd name="connsiteY16" fmla="*/ 1058445 h 1119612"/>
              <a:gd name="connsiteX17" fmla="*/ 714684 w 992864"/>
              <a:gd name="connsiteY17" fmla="*/ 1069333 h 1119612"/>
              <a:gd name="connsiteX18" fmla="*/ 798923 w 992864"/>
              <a:gd name="connsiteY18" fmla="*/ 1072745 h 1119612"/>
              <a:gd name="connsiteX19" fmla="*/ 928307 w 992864"/>
              <a:gd name="connsiteY19" fmla="*/ 1021837 h 1119612"/>
              <a:gd name="connsiteX20" fmla="*/ 911383 w 992864"/>
              <a:gd name="connsiteY20" fmla="*/ 739366 h 1119612"/>
              <a:gd name="connsiteX21" fmla="*/ 917418 w 992864"/>
              <a:gd name="connsiteY21" fmla="*/ 528119 h 1119612"/>
              <a:gd name="connsiteX22" fmla="*/ 956650 w 992864"/>
              <a:gd name="connsiteY22" fmla="*/ 262550 h 1119612"/>
              <a:gd name="connsiteX23" fmla="*/ 992864 w 992864"/>
              <a:gd name="connsiteY23" fmla="*/ 84499 h 1119612"/>
              <a:gd name="connsiteX24" fmla="*/ 980792 w 992864"/>
              <a:gd name="connsiteY24" fmla="*/ 30178 h 1119612"/>
              <a:gd name="connsiteX25" fmla="*/ 929489 w 992864"/>
              <a:gd name="connsiteY25" fmla="*/ 0 h 1119612"/>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187105 w 992864"/>
              <a:gd name="connsiteY13" fmla="*/ 103511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111660 w 992864"/>
              <a:gd name="connsiteY12" fmla="*/ 905346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39232 w 992864"/>
              <a:gd name="connsiteY11" fmla="*/ 820847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0 w 992864"/>
              <a:gd name="connsiteY10" fmla="*/ 712206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929489 w 992864"/>
              <a:gd name="connsiteY0" fmla="*/ 0 h 1072745"/>
              <a:gd name="connsiteX1" fmla="*/ 872151 w 992864"/>
              <a:gd name="connsiteY1" fmla="*/ 3018 h 1072745"/>
              <a:gd name="connsiteX2" fmla="*/ 479834 w 992864"/>
              <a:gd name="connsiteY2" fmla="*/ 33196 h 1072745"/>
              <a:gd name="connsiteX3" fmla="*/ 386282 w 992864"/>
              <a:gd name="connsiteY3" fmla="*/ 63374 h 1072745"/>
              <a:gd name="connsiteX4" fmla="*/ 313854 w 992864"/>
              <a:gd name="connsiteY4" fmla="*/ 96570 h 1072745"/>
              <a:gd name="connsiteX5" fmla="*/ 238408 w 992864"/>
              <a:gd name="connsiteY5" fmla="*/ 144855 h 1072745"/>
              <a:gd name="connsiteX6" fmla="*/ 190123 w 992864"/>
              <a:gd name="connsiteY6" fmla="*/ 199176 h 1072745"/>
              <a:gd name="connsiteX7" fmla="*/ 75446 w 992864"/>
              <a:gd name="connsiteY7" fmla="*/ 389299 h 1072745"/>
              <a:gd name="connsiteX8" fmla="*/ 30179 w 992864"/>
              <a:gd name="connsiteY8" fmla="*/ 500958 h 1072745"/>
              <a:gd name="connsiteX9" fmla="*/ 0 w 992864"/>
              <a:gd name="connsiteY9" fmla="*/ 648831 h 1072745"/>
              <a:gd name="connsiteX10" fmla="*/ 269544 w 992864"/>
              <a:gd name="connsiteY10" fmla="*/ 415367 h 1072745"/>
              <a:gd name="connsiteX11" fmla="*/ 250772 w 992864"/>
              <a:gd name="connsiteY11" fmla="*/ 554716 h 1072745"/>
              <a:gd name="connsiteX12" fmla="*/ 261786 w 992864"/>
              <a:gd name="connsiteY12" fmla="*/ 673334 h 1072745"/>
              <a:gd name="connsiteX13" fmla="*/ 313347 w 992864"/>
              <a:gd name="connsiteY13" fmla="*/ 823573 h 1072745"/>
              <a:gd name="connsiteX14" fmla="*/ 375539 w 992864"/>
              <a:gd name="connsiteY14" fmla="*/ 938779 h 1072745"/>
              <a:gd name="connsiteX15" fmla="*/ 448744 w 992864"/>
              <a:gd name="connsiteY15" fmla="*/ 1004911 h 1072745"/>
              <a:gd name="connsiteX16" fmla="*/ 597259 w 992864"/>
              <a:gd name="connsiteY16" fmla="*/ 1058445 h 1072745"/>
              <a:gd name="connsiteX17" fmla="*/ 714684 w 992864"/>
              <a:gd name="connsiteY17" fmla="*/ 1069333 h 1072745"/>
              <a:gd name="connsiteX18" fmla="*/ 798923 w 992864"/>
              <a:gd name="connsiteY18" fmla="*/ 1072745 h 1072745"/>
              <a:gd name="connsiteX19" fmla="*/ 928307 w 992864"/>
              <a:gd name="connsiteY19" fmla="*/ 1021837 h 1072745"/>
              <a:gd name="connsiteX20" fmla="*/ 911383 w 992864"/>
              <a:gd name="connsiteY20" fmla="*/ 739366 h 1072745"/>
              <a:gd name="connsiteX21" fmla="*/ 917418 w 992864"/>
              <a:gd name="connsiteY21" fmla="*/ 528119 h 1072745"/>
              <a:gd name="connsiteX22" fmla="*/ 956650 w 992864"/>
              <a:gd name="connsiteY22" fmla="*/ 262550 h 1072745"/>
              <a:gd name="connsiteX23" fmla="*/ 992864 w 992864"/>
              <a:gd name="connsiteY23" fmla="*/ 84499 h 1072745"/>
              <a:gd name="connsiteX24" fmla="*/ 980792 w 992864"/>
              <a:gd name="connsiteY24" fmla="*/ 30178 h 1072745"/>
              <a:gd name="connsiteX25" fmla="*/ 929489 w 992864"/>
              <a:gd name="connsiteY25" fmla="*/ 0 h 1072745"/>
              <a:gd name="connsiteX0" fmla="*/ 899310 w 962685"/>
              <a:gd name="connsiteY0" fmla="*/ 0 h 1072745"/>
              <a:gd name="connsiteX1" fmla="*/ 841972 w 962685"/>
              <a:gd name="connsiteY1" fmla="*/ 3018 h 1072745"/>
              <a:gd name="connsiteX2" fmla="*/ 449655 w 962685"/>
              <a:gd name="connsiteY2" fmla="*/ 33196 h 1072745"/>
              <a:gd name="connsiteX3" fmla="*/ 356103 w 962685"/>
              <a:gd name="connsiteY3" fmla="*/ 63374 h 1072745"/>
              <a:gd name="connsiteX4" fmla="*/ 283675 w 962685"/>
              <a:gd name="connsiteY4" fmla="*/ 96570 h 1072745"/>
              <a:gd name="connsiteX5" fmla="*/ 208229 w 962685"/>
              <a:gd name="connsiteY5" fmla="*/ 144855 h 1072745"/>
              <a:gd name="connsiteX6" fmla="*/ 159944 w 962685"/>
              <a:gd name="connsiteY6" fmla="*/ 199176 h 1072745"/>
              <a:gd name="connsiteX7" fmla="*/ 45267 w 962685"/>
              <a:gd name="connsiteY7" fmla="*/ 389299 h 1072745"/>
              <a:gd name="connsiteX8" fmla="*/ 0 w 962685"/>
              <a:gd name="connsiteY8" fmla="*/ 500958 h 1072745"/>
              <a:gd name="connsiteX9" fmla="*/ 239365 w 962685"/>
              <a:gd name="connsiteY9" fmla="*/ 415367 h 1072745"/>
              <a:gd name="connsiteX10" fmla="*/ 220593 w 962685"/>
              <a:gd name="connsiteY10" fmla="*/ 554716 h 1072745"/>
              <a:gd name="connsiteX11" fmla="*/ 231607 w 962685"/>
              <a:gd name="connsiteY11" fmla="*/ 673334 h 1072745"/>
              <a:gd name="connsiteX12" fmla="*/ 283168 w 962685"/>
              <a:gd name="connsiteY12" fmla="*/ 823573 h 1072745"/>
              <a:gd name="connsiteX13" fmla="*/ 345360 w 962685"/>
              <a:gd name="connsiteY13" fmla="*/ 938779 h 1072745"/>
              <a:gd name="connsiteX14" fmla="*/ 418565 w 962685"/>
              <a:gd name="connsiteY14" fmla="*/ 1004911 h 1072745"/>
              <a:gd name="connsiteX15" fmla="*/ 567080 w 962685"/>
              <a:gd name="connsiteY15" fmla="*/ 1058445 h 1072745"/>
              <a:gd name="connsiteX16" fmla="*/ 684505 w 962685"/>
              <a:gd name="connsiteY16" fmla="*/ 1069333 h 1072745"/>
              <a:gd name="connsiteX17" fmla="*/ 768744 w 962685"/>
              <a:gd name="connsiteY17" fmla="*/ 1072745 h 1072745"/>
              <a:gd name="connsiteX18" fmla="*/ 898128 w 962685"/>
              <a:gd name="connsiteY18" fmla="*/ 1021837 h 1072745"/>
              <a:gd name="connsiteX19" fmla="*/ 881204 w 962685"/>
              <a:gd name="connsiteY19" fmla="*/ 739366 h 1072745"/>
              <a:gd name="connsiteX20" fmla="*/ 887239 w 962685"/>
              <a:gd name="connsiteY20" fmla="*/ 528119 h 1072745"/>
              <a:gd name="connsiteX21" fmla="*/ 926471 w 962685"/>
              <a:gd name="connsiteY21" fmla="*/ 262550 h 1072745"/>
              <a:gd name="connsiteX22" fmla="*/ 962685 w 962685"/>
              <a:gd name="connsiteY22" fmla="*/ 84499 h 1072745"/>
              <a:gd name="connsiteX23" fmla="*/ 950613 w 962685"/>
              <a:gd name="connsiteY23" fmla="*/ 30178 h 1072745"/>
              <a:gd name="connsiteX24" fmla="*/ 899310 w 962685"/>
              <a:gd name="connsiteY24" fmla="*/ 0 h 1072745"/>
              <a:gd name="connsiteX0" fmla="*/ 854043 w 917418"/>
              <a:gd name="connsiteY0" fmla="*/ 0 h 1072745"/>
              <a:gd name="connsiteX1" fmla="*/ 796705 w 917418"/>
              <a:gd name="connsiteY1" fmla="*/ 3018 h 1072745"/>
              <a:gd name="connsiteX2" fmla="*/ 404388 w 917418"/>
              <a:gd name="connsiteY2" fmla="*/ 33196 h 1072745"/>
              <a:gd name="connsiteX3" fmla="*/ 310836 w 917418"/>
              <a:gd name="connsiteY3" fmla="*/ 63374 h 1072745"/>
              <a:gd name="connsiteX4" fmla="*/ 238408 w 917418"/>
              <a:gd name="connsiteY4" fmla="*/ 96570 h 1072745"/>
              <a:gd name="connsiteX5" fmla="*/ 162962 w 917418"/>
              <a:gd name="connsiteY5" fmla="*/ 144855 h 1072745"/>
              <a:gd name="connsiteX6" fmla="*/ 114677 w 917418"/>
              <a:gd name="connsiteY6" fmla="*/ 199176 h 1072745"/>
              <a:gd name="connsiteX7" fmla="*/ 0 w 917418"/>
              <a:gd name="connsiteY7" fmla="*/ 389299 h 1072745"/>
              <a:gd name="connsiteX8" fmla="*/ 194098 w 917418"/>
              <a:gd name="connsiteY8" fmla="*/ 415367 h 1072745"/>
              <a:gd name="connsiteX9" fmla="*/ 175326 w 917418"/>
              <a:gd name="connsiteY9" fmla="*/ 554716 h 1072745"/>
              <a:gd name="connsiteX10" fmla="*/ 186340 w 917418"/>
              <a:gd name="connsiteY10" fmla="*/ 673334 h 1072745"/>
              <a:gd name="connsiteX11" fmla="*/ 237901 w 917418"/>
              <a:gd name="connsiteY11" fmla="*/ 823573 h 1072745"/>
              <a:gd name="connsiteX12" fmla="*/ 300093 w 917418"/>
              <a:gd name="connsiteY12" fmla="*/ 938779 h 1072745"/>
              <a:gd name="connsiteX13" fmla="*/ 373298 w 917418"/>
              <a:gd name="connsiteY13" fmla="*/ 1004911 h 1072745"/>
              <a:gd name="connsiteX14" fmla="*/ 521813 w 917418"/>
              <a:gd name="connsiteY14" fmla="*/ 1058445 h 1072745"/>
              <a:gd name="connsiteX15" fmla="*/ 639238 w 917418"/>
              <a:gd name="connsiteY15" fmla="*/ 1069333 h 1072745"/>
              <a:gd name="connsiteX16" fmla="*/ 723477 w 917418"/>
              <a:gd name="connsiteY16" fmla="*/ 1072745 h 1072745"/>
              <a:gd name="connsiteX17" fmla="*/ 852861 w 917418"/>
              <a:gd name="connsiteY17" fmla="*/ 1021837 h 1072745"/>
              <a:gd name="connsiteX18" fmla="*/ 835937 w 917418"/>
              <a:gd name="connsiteY18" fmla="*/ 739366 h 1072745"/>
              <a:gd name="connsiteX19" fmla="*/ 841972 w 917418"/>
              <a:gd name="connsiteY19" fmla="*/ 528119 h 1072745"/>
              <a:gd name="connsiteX20" fmla="*/ 881204 w 917418"/>
              <a:gd name="connsiteY20" fmla="*/ 262550 h 1072745"/>
              <a:gd name="connsiteX21" fmla="*/ 917418 w 917418"/>
              <a:gd name="connsiteY21" fmla="*/ 84499 h 1072745"/>
              <a:gd name="connsiteX22" fmla="*/ 905346 w 917418"/>
              <a:gd name="connsiteY22" fmla="*/ 30178 h 1072745"/>
              <a:gd name="connsiteX23" fmla="*/ 854043 w 917418"/>
              <a:gd name="connsiteY23" fmla="*/ 0 h 1072745"/>
              <a:gd name="connsiteX0" fmla="*/ 739366 w 802741"/>
              <a:gd name="connsiteY0" fmla="*/ 0 h 1072745"/>
              <a:gd name="connsiteX1" fmla="*/ 682028 w 802741"/>
              <a:gd name="connsiteY1" fmla="*/ 3018 h 1072745"/>
              <a:gd name="connsiteX2" fmla="*/ 289711 w 802741"/>
              <a:gd name="connsiteY2" fmla="*/ 33196 h 1072745"/>
              <a:gd name="connsiteX3" fmla="*/ 196159 w 802741"/>
              <a:gd name="connsiteY3" fmla="*/ 63374 h 1072745"/>
              <a:gd name="connsiteX4" fmla="*/ 123731 w 802741"/>
              <a:gd name="connsiteY4" fmla="*/ 96570 h 1072745"/>
              <a:gd name="connsiteX5" fmla="*/ 48285 w 802741"/>
              <a:gd name="connsiteY5" fmla="*/ 144855 h 1072745"/>
              <a:gd name="connsiteX6" fmla="*/ 0 w 802741"/>
              <a:gd name="connsiteY6" fmla="*/ 199176 h 1072745"/>
              <a:gd name="connsiteX7" fmla="*/ 79421 w 802741"/>
              <a:gd name="connsiteY7" fmla="*/ 415367 h 1072745"/>
              <a:gd name="connsiteX8" fmla="*/ 60649 w 802741"/>
              <a:gd name="connsiteY8" fmla="*/ 554716 h 1072745"/>
              <a:gd name="connsiteX9" fmla="*/ 71663 w 802741"/>
              <a:gd name="connsiteY9" fmla="*/ 673334 h 1072745"/>
              <a:gd name="connsiteX10" fmla="*/ 123224 w 802741"/>
              <a:gd name="connsiteY10" fmla="*/ 823573 h 1072745"/>
              <a:gd name="connsiteX11" fmla="*/ 185416 w 802741"/>
              <a:gd name="connsiteY11" fmla="*/ 938779 h 1072745"/>
              <a:gd name="connsiteX12" fmla="*/ 258621 w 802741"/>
              <a:gd name="connsiteY12" fmla="*/ 1004911 h 1072745"/>
              <a:gd name="connsiteX13" fmla="*/ 407136 w 802741"/>
              <a:gd name="connsiteY13" fmla="*/ 1058445 h 1072745"/>
              <a:gd name="connsiteX14" fmla="*/ 524561 w 802741"/>
              <a:gd name="connsiteY14" fmla="*/ 1069333 h 1072745"/>
              <a:gd name="connsiteX15" fmla="*/ 608800 w 802741"/>
              <a:gd name="connsiteY15" fmla="*/ 1072745 h 1072745"/>
              <a:gd name="connsiteX16" fmla="*/ 738184 w 802741"/>
              <a:gd name="connsiteY16" fmla="*/ 1021837 h 1072745"/>
              <a:gd name="connsiteX17" fmla="*/ 721260 w 802741"/>
              <a:gd name="connsiteY17" fmla="*/ 739366 h 1072745"/>
              <a:gd name="connsiteX18" fmla="*/ 727295 w 802741"/>
              <a:gd name="connsiteY18" fmla="*/ 528119 h 1072745"/>
              <a:gd name="connsiteX19" fmla="*/ 766527 w 802741"/>
              <a:gd name="connsiteY19" fmla="*/ 262550 h 1072745"/>
              <a:gd name="connsiteX20" fmla="*/ 802741 w 802741"/>
              <a:gd name="connsiteY20" fmla="*/ 84499 h 1072745"/>
              <a:gd name="connsiteX21" fmla="*/ 790669 w 802741"/>
              <a:gd name="connsiteY21" fmla="*/ 30178 h 1072745"/>
              <a:gd name="connsiteX22" fmla="*/ 739366 w 802741"/>
              <a:gd name="connsiteY22" fmla="*/ 0 h 1072745"/>
              <a:gd name="connsiteX0" fmla="*/ 691081 w 754456"/>
              <a:gd name="connsiteY0" fmla="*/ 0 h 1072745"/>
              <a:gd name="connsiteX1" fmla="*/ 633743 w 754456"/>
              <a:gd name="connsiteY1" fmla="*/ 3018 h 1072745"/>
              <a:gd name="connsiteX2" fmla="*/ 241426 w 754456"/>
              <a:gd name="connsiteY2" fmla="*/ 33196 h 1072745"/>
              <a:gd name="connsiteX3" fmla="*/ 147874 w 754456"/>
              <a:gd name="connsiteY3" fmla="*/ 63374 h 1072745"/>
              <a:gd name="connsiteX4" fmla="*/ 75446 w 754456"/>
              <a:gd name="connsiteY4" fmla="*/ 96570 h 1072745"/>
              <a:gd name="connsiteX5" fmla="*/ 0 w 754456"/>
              <a:gd name="connsiteY5" fmla="*/ 144855 h 1072745"/>
              <a:gd name="connsiteX6" fmla="*/ 31136 w 754456"/>
              <a:gd name="connsiteY6" fmla="*/ 415367 h 1072745"/>
              <a:gd name="connsiteX7" fmla="*/ 12364 w 754456"/>
              <a:gd name="connsiteY7" fmla="*/ 554716 h 1072745"/>
              <a:gd name="connsiteX8" fmla="*/ 23378 w 754456"/>
              <a:gd name="connsiteY8" fmla="*/ 673334 h 1072745"/>
              <a:gd name="connsiteX9" fmla="*/ 74939 w 754456"/>
              <a:gd name="connsiteY9" fmla="*/ 823573 h 1072745"/>
              <a:gd name="connsiteX10" fmla="*/ 137131 w 754456"/>
              <a:gd name="connsiteY10" fmla="*/ 938779 h 1072745"/>
              <a:gd name="connsiteX11" fmla="*/ 210336 w 754456"/>
              <a:gd name="connsiteY11" fmla="*/ 1004911 h 1072745"/>
              <a:gd name="connsiteX12" fmla="*/ 358851 w 754456"/>
              <a:gd name="connsiteY12" fmla="*/ 1058445 h 1072745"/>
              <a:gd name="connsiteX13" fmla="*/ 476276 w 754456"/>
              <a:gd name="connsiteY13" fmla="*/ 1069333 h 1072745"/>
              <a:gd name="connsiteX14" fmla="*/ 560515 w 754456"/>
              <a:gd name="connsiteY14" fmla="*/ 1072745 h 1072745"/>
              <a:gd name="connsiteX15" fmla="*/ 689899 w 754456"/>
              <a:gd name="connsiteY15" fmla="*/ 1021837 h 1072745"/>
              <a:gd name="connsiteX16" fmla="*/ 672975 w 754456"/>
              <a:gd name="connsiteY16" fmla="*/ 739366 h 1072745"/>
              <a:gd name="connsiteX17" fmla="*/ 679010 w 754456"/>
              <a:gd name="connsiteY17" fmla="*/ 528119 h 1072745"/>
              <a:gd name="connsiteX18" fmla="*/ 718242 w 754456"/>
              <a:gd name="connsiteY18" fmla="*/ 262550 h 1072745"/>
              <a:gd name="connsiteX19" fmla="*/ 754456 w 754456"/>
              <a:gd name="connsiteY19" fmla="*/ 84499 h 1072745"/>
              <a:gd name="connsiteX20" fmla="*/ 742384 w 754456"/>
              <a:gd name="connsiteY20" fmla="*/ 30178 h 1072745"/>
              <a:gd name="connsiteX21" fmla="*/ 691081 w 754456"/>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63082 w 742092"/>
              <a:gd name="connsiteY4" fmla="*/ 96570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135510 w 742092"/>
              <a:gd name="connsiteY3" fmla="*/ 6337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229062 w 742092"/>
              <a:gd name="connsiteY2" fmla="*/ 33196 h 1072745"/>
              <a:gd name="connsiteX3" fmla="*/ 340227 w 742092"/>
              <a:gd name="connsiteY3" fmla="*/ 169144 h 1072745"/>
              <a:gd name="connsiteX4" fmla="*/ 233679 w 742092"/>
              <a:gd name="connsiteY4" fmla="*/ 198928 h 1072745"/>
              <a:gd name="connsiteX5" fmla="*/ 124114 w 742092"/>
              <a:gd name="connsiteY5" fmla="*/ 294980 h 1072745"/>
              <a:gd name="connsiteX6" fmla="*/ 18772 w 742092"/>
              <a:gd name="connsiteY6" fmla="*/ 415367 h 1072745"/>
              <a:gd name="connsiteX7" fmla="*/ 0 w 742092"/>
              <a:gd name="connsiteY7" fmla="*/ 554716 h 1072745"/>
              <a:gd name="connsiteX8" fmla="*/ 11014 w 742092"/>
              <a:gd name="connsiteY8" fmla="*/ 673334 h 1072745"/>
              <a:gd name="connsiteX9" fmla="*/ 62575 w 742092"/>
              <a:gd name="connsiteY9" fmla="*/ 823573 h 1072745"/>
              <a:gd name="connsiteX10" fmla="*/ 124767 w 742092"/>
              <a:gd name="connsiteY10" fmla="*/ 938779 h 1072745"/>
              <a:gd name="connsiteX11" fmla="*/ 197972 w 742092"/>
              <a:gd name="connsiteY11" fmla="*/ 1004911 h 1072745"/>
              <a:gd name="connsiteX12" fmla="*/ 346487 w 742092"/>
              <a:gd name="connsiteY12" fmla="*/ 1058445 h 1072745"/>
              <a:gd name="connsiteX13" fmla="*/ 463912 w 742092"/>
              <a:gd name="connsiteY13" fmla="*/ 1069333 h 1072745"/>
              <a:gd name="connsiteX14" fmla="*/ 548151 w 742092"/>
              <a:gd name="connsiteY14" fmla="*/ 1072745 h 1072745"/>
              <a:gd name="connsiteX15" fmla="*/ 677535 w 742092"/>
              <a:gd name="connsiteY15" fmla="*/ 1021837 h 1072745"/>
              <a:gd name="connsiteX16" fmla="*/ 660611 w 742092"/>
              <a:gd name="connsiteY16" fmla="*/ 739366 h 1072745"/>
              <a:gd name="connsiteX17" fmla="*/ 666646 w 742092"/>
              <a:gd name="connsiteY17" fmla="*/ 528119 h 1072745"/>
              <a:gd name="connsiteX18" fmla="*/ 705878 w 742092"/>
              <a:gd name="connsiteY18" fmla="*/ 262550 h 1072745"/>
              <a:gd name="connsiteX19" fmla="*/ 742092 w 742092"/>
              <a:gd name="connsiteY19" fmla="*/ 84499 h 1072745"/>
              <a:gd name="connsiteX20" fmla="*/ 730020 w 742092"/>
              <a:gd name="connsiteY20" fmla="*/ 30178 h 1072745"/>
              <a:gd name="connsiteX21" fmla="*/ 678717 w 742092"/>
              <a:gd name="connsiteY21" fmla="*/ 0 h 1072745"/>
              <a:gd name="connsiteX0" fmla="*/ 678717 w 742092"/>
              <a:gd name="connsiteY0" fmla="*/ 0 h 1072745"/>
              <a:gd name="connsiteX1" fmla="*/ 621379 w 742092"/>
              <a:gd name="connsiteY1" fmla="*/ 3018 h 1072745"/>
              <a:gd name="connsiteX2" fmla="*/ 340227 w 742092"/>
              <a:gd name="connsiteY2" fmla="*/ 169144 h 1072745"/>
              <a:gd name="connsiteX3" fmla="*/ 233679 w 742092"/>
              <a:gd name="connsiteY3" fmla="*/ 198928 h 1072745"/>
              <a:gd name="connsiteX4" fmla="*/ 124114 w 742092"/>
              <a:gd name="connsiteY4" fmla="*/ 294980 h 1072745"/>
              <a:gd name="connsiteX5" fmla="*/ 18772 w 742092"/>
              <a:gd name="connsiteY5" fmla="*/ 415367 h 1072745"/>
              <a:gd name="connsiteX6" fmla="*/ 0 w 742092"/>
              <a:gd name="connsiteY6" fmla="*/ 554716 h 1072745"/>
              <a:gd name="connsiteX7" fmla="*/ 11014 w 742092"/>
              <a:gd name="connsiteY7" fmla="*/ 673334 h 1072745"/>
              <a:gd name="connsiteX8" fmla="*/ 62575 w 742092"/>
              <a:gd name="connsiteY8" fmla="*/ 823573 h 1072745"/>
              <a:gd name="connsiteX9" fmla="*/ 124767 w 742092"/>
              <a:gd name="connsiteY9" fmla="*/ 938779 h 1072745"/>
              <a:gd name="connsiteX10" fmla="*/ 197972 w 742092"/>
              <a:gd name="connsiteY10" fmla="*/ 1004911 h 1072745"/>
              <a:gd name="connsiteX11" fmla="*/ 346487 w 742092"/>
              <a:gd name="connsiteY11" fmla="*/ 1058445 h 1072745"/>
              <a:gd name="connsiteX12" fmla="*/ 463912 w 742092"/>
              <a:gd name="connsiteY12" fmla="*/ 1069333 h 1072745"/>
              <a:gd name="connsiteX13" fmla="*/ 548151 w 742092"/>
              <a:gd name="connsiteY13" fmla="*/ 1072745 h 1072745"/>
              <a:gd name="connsiteX14" fmla="*/ 677535 w 742092"/>
              <a:gd name="connsiteY14" fmla="*/ 1021837 h 1072745"/>
              <a:gd name="connsiteX15" fmla="*/ 660611 w 742092"/>
              <a:gd name="connsiteY15" fmla="*/ 739366 h 1072745"/>
              <a:gd name="connsiteX16" fmla="*/ 666646 w 742092"/>
              <a:gd name="connsiteY16" fmla="*/ 528119 h 1072745"/>
              <a:gd name="connsiteX17" fmla="*/ 705878 w 742092"/>
              <a:gd name="connsiteY17" fmla="*/ 262550 h 1072745"/>
              <a:gd name="connsiteX18" fmla="*/ 742092 w 742092"/>
              <a:gd name="connsiteY18" fmla="*/ 84499 h 1072745"/>
              <a:gd name="connsiteX19" fmla="*/ 730020 w 742092"/>
              <a:gd name="connsiteY19" fmla="*/ 30178 h 1072745"/>
              <a:gd name="connsiteX20" fmla="*/ 678717 w 742092"/>
              <a:gd name="connsiteY20" fmla="*/ 0 h 1072745"/>
              <a:gd name="connsiteX0" fmla="*/ 678717 w 742092"/>
              <a:gd name="connsiteY0" fmla="*/ 0 h 1072745"/>
              <a:gd name="connsiteX1" fmla="*/ 340227 w 742092"/>
              <a:gd name="connsiteY1" fmla="*/ 169144 h 1072745"/>
              <a:gd name="connsiteX2" fmla="*/ 233679 w 742092"/>
              <a:gd name="connsiteY2" fmla="*/ 198928 h 1072745"/>
              <a:gd name="connsiteX3" fmla="*/ 124114 w 742092"/>
              <a:gd name="connsiteY3" fmla="*/ 294980 h 1072745"/>
              <a:gd name="connsiteX4" fmla="*/ 18772 w 742092"/>
              <a:gd name="connsiteY4" fmla="*/ 415367 h 1072745"/>
              <a:gd name="connsiteX5" fmla="*/ 0 w 742092"/>
              <a:gd name="connsiteY5" fmla="*/ 554716 h 1072745"/>
              <a:gd name="connsiteX6" fmla="*/ 11014 w 742092"/>
              <a:gd name="connsiteY6" fmla="*/ 673334 h 1072745"/>
              <a:gd name="connsiteX7" fmla="*/ 62575 w 742092"/>
              <a:gd name="connsiteY7" fmla="*/ 823573 h 1072745"/>
              <a:gd name="connsiteX8" fmla="*/ 124767 w 742092"/>
              <a:gd name="connsiteY8" fmla="*/ 938779 h 1072745"/>
              <a:gd name="connsiteX9" fmla="*/ 197972 w 742092"/>
              <a:gd name="connsiteY9" fmla="*/ 1004911 h 1072745"/>
              <a:gd name="connsiteX10" fmla="*/ 346487 w 742092"/>
              <a:gd name="connsiteY10" fmla="*/ 1058445 h 1072745"/>
              <a:gd name="connsiteX11" fmla="*/ 463912 w 742092"/>
              <a:gd name="connsiteY11" fmla="*/ 1069333 h 1072745"/>
              <a:gd name="connsiteX12" fmla="*/ 548151 w 742092"/>
              <a:gd name="connsiteY12" fmla="*/ 1072745 h 1072745"/>
              <a:gd name="connsiteX13" fmla="*/ 677535 w 742092"/>
              <a:gd name="connsiteY13" fmla="*/ 1021837 h 1072745"/>
              <a:gd name="connsiteX14" fmla="*/ 660611 w 742092"/>
              <a:gd name="connsiteY14" fmla="*/ 739366 h 1072745"/>
              <a:gd name="connsiteX15" fmla="*/ 666646 w 742092"/>
              <a:gd name="connsiteY15" fmla="*/ 528119 h 1072745"/>
              <a:gd name="connsiteX16" fmla="*/ 705878 w 742092"/>
              <a:gd name="connsiteY16" fmla="*/ 262550 h 1072745"/>
              <a:gd name="connsiteX17" fmla="*/ 742092 w 742092"/>
              <a:gd name="connsiteY17" fmla="*/ 84499 h 1072745"/>
              <a:gd name="connsiteX18" fmla="*/ 730020 w 742092"/>
              <a:gd name="connsiteY18" fmla="*/ 30178 h 1072745"/>
              <a:gd name="connsiteX19" fmla="*/ 678717 w 742092"/>
              <a:gd name="connsiteY19" fmla="*/ 0 h 1072745"/>
              <a:gd name="connsiteX0" fmla="*/ 508120 w 742092"/>
              <a:gd name="connsiteY0" fmla="*/ 113124 h 1042567"/>
              <a:gd name="connsiteX1" fmla="*/ 340227 w 742092"/>
              <a:gd name="connsiteY1" fmla="*/ 138966 h 1042567"/>
              <a:gd name="connsiteX2" fmla="*/ 233679 w 742092"/>
              <a:gd name="connsiteY2" fmla="*/ 168750 h 1042567"/>
              <a:gd name="connsiteX3" fmla="*/ 124114 w 742092"/>
              <a:gd name="connsiteY3" fmla="*/ 264802 h 1042567"/>
              <a:gd name="connsiteX4" fmla="*/ 18772 w 742092"/>
              <a:gd name="connsiteY4" fmla="*/ 385189 h 1042567"/>
              <a:gd name="connsiteX5" fmla="*/ 0 w 742092"/>
              <a:gd name="connsiteY5" fmla="*/ 524538 h 1042567"/>
              <a:gd name="connsiteX6" fmla="*/ 11014 w 742092"/>
              <a:gd name="connsiteY6" fmla="*/ 643156 h 1042567"/>
              <a:gd name="connsiteX7" fmla="*/ 62575 w 742092"/>
              <a:gd name="connsiteY7" fmla="*/ 793395 h 1042567"/>
              <a:gd name="connsiteX8" fmla="*/ 124767 w 742092"/>
              <a:gd name="connsiteY8" fmla="*/ 908601 h 1042567"/>
              <a:gd name="connsiteX9" fmla="*/ 197972 w 742092"/>
              <a:gd name="connsiteY9" fmla="*/ 974733 h 1042567"/>
              <a:gd name="connsiteX10" fmla="*/ 346487 w 742092"/>
              <a:gd name="connsiteY10" fmla="*/ 1028267 h 1042567"/>
              <a:gd name="connsiteX11" fmla="*/ 463912 w 742092"/>
              <a:gd name="connsiteY11" fmla="*/ 1039155 h 1042567"/>
              <a:gd name="connsiteX12" fmla="*/ 548151 w 742092"/>
              <a:gd name="connsiteY12" fmla="*/ 1042567 h 1042567"/>
              <a:gd name="connsiteX13" fmla="*/ 677535 w 742092"/>
              <a:gd name="connsiteY13" fmla="*/ 991659 h 1042567"/>
              <a:gd name="connsiteX14" fmla="*/ 660611 w 742092"/>
              <a:gd name="connsiteY14" fmla="*/ 709188 h 1042567"/>
              <a:gd name="connsiteX15" fmla="*/ 666646 w 742092"/>
              <a:gd name="connsiteY15" fmla="*/ 497941 h 1042567"/>
              <a:gd name="connsiteX16" fmla="*/ 705878 w 742092"/>
              <a:gd name="connsiteY16" fmla="*/ 232372 h 1042567"/>
              <a:gd name="connsiteX17" fmla="*/ 742092 w 742092"/>
              <a:gd name="connsiteY17" fmla="*/ 54321 h 1042567"/>
              <a:gd name="connsiteX18" fmla="*/ 730020 w 742092"/>
              <a:gd name="connsiteY18" fmla="*/ 0 h 1042567"/>
              <a:gd name="connsiteX19" fmla="*/ 508120 w 742092"/>
              <a:gd name="connsiteY19" fmla="*/ 113124 h 1042567"/>
              <a:gd name="connsiteX0" fmla="*/ 508120 w 742092"/>
              <a:gd name="connsiteY0" fmla="*/ 58803 h 988246"/>
              <a:gd name="connsiteX1" fmla="*/ 340227 w 742092"/>
              <a:gd name="connsiteY1" fmla="*/ 84645 h 988246"/>
              <a:gd name="connsiteX2" fmla="*/ 233679 w 742092"/>
              <a:gd name="connsiteY2" fmla="*/ 114429 h 988246"/>
              <a:gd name="connsiteX3" fmla="*/ 124114 w 742092"/>
              <a:gd name="connsiteY3" fmla="*/ 210481 h 988246"/>
              <a:gd name="connsiteX4" fmla="*/ 18772 w 742092"/>
              <a:gd name="connsiteY4" fmla="*/ 330868 h 988246"/>
              <a:gd name="connsiteX5" fmla="*/ 0 w 742092"/>
              <a:gd name="connsiteY5" fmla="*/ 470217 h 988246"/>
              <a:gd name="connsiteX6" fmla="*/ 11014 w 742092"/>
              <a:gd name="connsiteY6" fmla="*/ 588835 h 988246"/>
              <a:gd name="connsiteX7" fmla="*/ 62575 w 742092"/>
              <a:gd name="connsiteY7" fmla="*/ 739074 h 988246"/>
              <a:gd name="connsiteX8" fmla="*/ 124767 w 742092"/>
              <a:gd name="connsiteY8" fmla="*/ 854280 h 988246"/>
              <a:gd name="connsiteX9" fmla="*/ 197972 w 742092"/>
              <a:gd name="connsiteY9" fmla="*/ 920412 h 988246"/>
              <a:gd name="connsiteX10" fmla="*/ 346487 w 742092"/>
              <a:gd name="connsiteY10" fmla="*/ 973946 h 988246"/>
              <a:gd name="connsiteX11" fmla="*/ 463912 w 742092"/>
              <a:gd name="connsiteY11" fmla="*/ 984834 h 988246"/>
              <a:gd name="connsiteX12" fmla="*/ 548151 w 742092"/>
              <a:gd name="connsiteY12" fmla="*/ 988246 h 988246"/>
              <a:gd name="connsiteX13" fmla="*/ 677535 w 742092"/>
              <a:gd name="connsiteY13" fmla="*/ 937338 h 988246"/>
              <a:gd name="connsiteX14" fmla="*/ 660611 w 742092"/>
              <a:gd name="connsiteY14" fmla="*/ 654867 h 988246"/>
              <a:gd name="connsiteX15" fmla="*/ 666646 w 742092"/>
              <a:gd name="connsiteY15" fmla="*/ 443620 h 988246"/>
              <a:gd name="connsiteX16" fmla="*/ 705878 w 742092"/>
              <a:gd name="connsiteY16" fmla="*/ 178051 h 988246"/>
              <a:gd name="connsiteX17" fmla="*/ 742092 w 742092"/>
              <a:gd name="connsiteY17" fmla="*/ 0 h 988246"/>
              <a:gd name="connsiteX18" fmla="*/ 607190 w 742092"/>
              <a:gd name="connsiteY18" fmla="*/ 61685 h 988246"/>
              <a:gd name="connsiteX19" fmla="*/ 508120 w 742092"/>
              <a:gd name="connsiteY19" fmla="*/ 58803 h 988246"/>
              <a:gd name="connsiteX0" fmla="*/ 508120 w 705878"/>
              <a:gd name="connsiteY0" fmla="*/ 0 h 929443"/>
              <a:gd name="connsiteX1" fmla="*/ 340227 w 705878"/>
              <a:gd name="connsiteY1" fmla="*/ 25842 h 929443"/>
              <a:gd name="connsiteX2" fmla="*/ 233679 w 705878"/>
              <a:gd name="connsiteY2" fmla="*/ 55626 h 929443"/>
              <a:gd name="connsiteX3" fmla="*/ 124114 w 705878"/>
              <a:gd name="connsiteY3" fmla="*/ 151678 h 929443"/>
              <a:gd name="connsiteX4" fmla="*/ 18772 w 705878"/>
              <a:gd name="connsiteY4" fmla="*/ 272065 h 929443"/>
              <a:gd name="connsiteX5" fmla="*/ 0 w 705878"/>
              <a:gd name="connsiteY5" fmla="*/ 411414 h 929443"/>
              <a:gd name="connsiteX6" fmla="*/ 11014 w 705878"/>
              <a:gd name="connsiteY6" fmla="*/ 530032 h 929443"/>
              <a:gd name="connsiteX7" fmla="*/ 62575 w 705878"/>
              <a:gd name="connsiteY7" fmla="*/ 680271 h 929443"/>
              <a:gd name="connsiteX8" fmla="*/ 124767 w 705878"/>
              <a:gd name="connsiteY8" fmla="*/ 795477 h 929443"/>
              <a:gd name="connsiteX9" fmla="*/ 197972 w 705878"/>
              <a:gd name="connsiteY9" fmla="*/ 861609 h 929443"/>
              <a:gd name="connsiteX10" fmla="*/ 346487 w 705878"/>
              <a:gd name="connsiteY10" fmla="*/ 915143 h 929443"/>
              <a:gd name="connsiteX11" fmla="*/ 463912 w 705878"/>
              <a:gd name="connsiteY11" fmla="*/ 926031 h 929443"/>
              <a:gd name="connsiteX12" fmla="*/ 548151 w 705878"/>
              <a:gd name="connsiteY12" fmla="*/ 929443 h 929443"/>
              <a:gd name="connsiteX13" fmla="*/ 677535 w 705878"/>
              <a:gd name="connsiteY13" fmla="*/ 878535 h 929443"/>
              <a:gd name="connsiteX14" fmla="*/ 660611 w 705878"/>
              <a:gd name="connsiteY14" fmla="*/ 596064 h 929443"/>
              <a:gd name="connsiteX15" fmla="*/ 666646 w 705878"/>
              <a:gd name="connsiteY15" fmla="*/ 384817 h 929443"/>
              <a:gd name="connsiteX16" fmla="*/ 705878 w 705878"/>
              <a:gd name="connsiteY16" fmla="*/ 119248 h 929443"/>
              <a:gd name="connsiteX17" fmla="*/ 694325 w 705878"/>
              <a:gd name="connsiteY17" fmla="*/ 26495 h 929443"/>
              <a:gd name="connsiteX18" fmla="*/ 607190 w 705878"/>
              <a:gd name="connsiteY18" fmla="*/ 2882 h 929443"/>
              <a:gd name="connsiteX19" fmla="*/ 508120 w 705878"/>
              <a:gd name="connsiteY19" fmla="*/ 0 h 9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5878" h="929443">
                <a:moveTo>
                  <a:pt x="508120" y="0"/>
                </a:moveTo>
                <a:lnTo>
                  <a:pt x="340227" y="25842"/>
                </a:lnTo>
                <a:lnTo>
                  <a:pt x="233679" y="55626"/>
                </a:lnTo>
                <a:lnTo>
                  <a:pt x="124114" y="151678"/>
                </a:lnTo>
                <a:lnTo>
                  <a:pt x="18772" y="272065"/>
                </a:lnTo>
                <a:lnTo>
                  <a:pt x="0" y="411414"/>
                </a:lnTo>
                <a:lnTo>
                  <a:pt x="11014" y="530032"/>
                </a:lnTo>
                <a:lnTo>
                  <a:pt x="62575" y="680271"/>
                </a:lnTo>
                <a:lnTo>
                  <a:pt x="124767" y="795477"/>
                </a:lnTo>
                <a:lnTo>
                  <a:pt x="197972" y="861609"/>
                </a:lnTo>
                <a:lnTo>
                  <a:pt x="346487" y="915143"/>
                </a:lnTo>
                <a:lnTo>
                  <a:pt x="463912" y="926031"/>
                </a:lnTo>
                <a:lnTo>
                  <a:pt x="548151" y="929443"/>
                </a:lnTo>
                <a:lnTo>
                  <a:pt x="677535" y="878535"/>
                </a:lnTo>
                <a:lnTo>
                  <a:pt x="660611" y="596064"/>
                </a:lnTo>
                <a:lnTo>
                  <a:pt x="666646" y="384817"/>
                </a:lnTo>
                <a:lnTo>
                  <a:pt x="705878" y="119248"/>
                </a:lnTo>
                <a:lnTo>
                  <a:pt x="694325" y="26495"/>
                </a:lnTo>
                <a:lnTo>
                  <a:pt x="607190" y="2882"/>
                </a:lnTo>
                <a:lnTo>
                  <a:pt x="508120" y="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Forma libre 88"/>
          <p:cNvSpPr/>
          <p:nvPr/>
        </p:nvSpPr>
        <p:spPr>
          <a:xfrm>
            <a:off x="7101726" y="1938035"/>
            <a:ext cx="1642835" cy="1452025"/>
          </a:xfrm>
          <a:custGeom>
            <a:avLst/>
            <a:gdLst>
              <a:gd name="connsiteX0" fmla="*/ 1985727 w 2130582"/>
              <a:gd name="connsiteY0" fmla="*/ 0 h 1883121"/>
              <a:gd name="connsiteX1" fmla="*/ 1964602 w 2130582"/>
              <a:gd name="connsiteY1" fmla="*/ 96571 h 1883121"/>
              <a:gd name="connsiteX2" fmla="*/ 1910281 w 2130582"/>
              <a:gd name="connsiteY2" fmla="*/ 153909 h 1883121"/>
              <a:gd name="connsiteX3" fmla="*/ 1858978 w 2130582"/>
              <a:gd name="connsiteY3" fmla="*/ 193141 h 1883121"/>
              <a:gd name="connsiteX4" fmla="*/ 1771461 w 2130582"/>
              <a:gd name="connsiteY4" fmla="*/ 217284 h 1883121"/>
              <a:gd name="connsiteX5" fmla="*/ 1279556 w 2130582"/>
              <a:gd name="connsiteY5" fmla="*/ 253498 h 1883121"/>
              <a:gd name="connsiteX6" fmla="*/ 1107541 w 2130582"/>
              <a:gd name="connsiteY6" fmla="*/ 365157 h 1883121"/>
              <a:gd name="connsiteX7" fmla="*/ 956649 w 2130582"/>
              <a:gd name="connsiteY7" fmla="*/ 497941 h 1883121"/>
              <a:gd name="connsiteX8" fmla="*/ 817830 w 2130582"/>
              <a:gd name="connsiteY8" fmla="*/ 730313 h 1883121"/>
              <a:gd name="connsiteX9" fmla="*/ 751438 w 2130582"/>
              <a:gd name="connsiteY9" fmla="*/ 878187 h 1883121"/>
              <a:gd name="connsiteX10" fmla="*/ 706170 w 2130582"/>
              <a:gd name="connsiteY10" fmla="*/ 1189022 h 1883121"/>
              <a:gd name="connsiteX11" fmla="*/ 675992 w 2130582"/>
              <a:gd name="connsiteY11" fmla="*/ 1270503 h 1883121"/>
              <a:gd name="connsiteX12" fmla="*/ 624689 w 2130582"/>
              <a:gd name="connsiteY12" fmla="*/ 1339913 h 1883121"/>
              <a:gd name="connsiteX13" fmla="*/ 567350 w 2130582"/>
              <a:gd name="connsiteY13" fmla="*/ 1379145 h 1883121"/>
              <a:gd name="connsiteX14" fmla="*/ 500958 w 2130582"/>
              <a:gd name="connsiteY14" fmla="*/ 1391216 h 1883121"/>
              <a:gd name="connsiteX15" fmla="*/ 172016 w 2130582"/>
              <a:gd name="connsiteY15" fmla="*/ 1324824 h 1883121"/>
              <a:gd name="connsiteX16" fmla="*/ 90535 w 2130582"/>
              <a:gd name="connsiteY16" fmla="*/ 1267486 h 1883121"/>
              <a:gd name="connsiteX17" fmla="*/ 42249 w 2130582"/>
              <a:gd name="connsiteY17" fmla="*/ 1158844 h 1883121"/>
              <a:gd name="connsiteX18" fmla="*/ 0 w 2130582"/>
              <a:gd name="connsiteY18" fmla="*/ 1358020 h 1883121"/>
              <a:gd name="connsiteX19" fmla="*/ 328943 w 2130582"/>
              <a:gd name="connsiteY19" fmla="*/ 1472698 h 1883121"/>
              <a:gd name="connsiteX20" fmla="*/ 736348 w 2130582"/>
              <a:gd name="connsiteY20" fmla="*/ 1590393 h 1883121"/>
              <a:gd name="connsiteX21" fmla="*/ 965703 w 2130582"/>
              <a:gd name="connsiteY21" fmla="*/ 1623589 h 1883121"/>
              <a:gd name="connsiteX22" fmla="*/ 1484768 w 2130582"/>
              <a:gd name="connsiteY22" fmla="*/ 1726195 h 1883121"/>
              <a:gd name="connsiteX23" fmla="*/ 2049101 w 2130582"/>
              <a:gd name="connsiteY23" fmla="*/ 1883121 h 1883121"/>
              <a:gd name="connsiteX24" fmla="*/ 2094368 w 2130582"/>
              <a:gd name="connsiteY24" fmla="*/ 1705070 h 1883121"/>
              <a:gd name="connsiteX25" fmla="*/ 2130582 w 2130582"/>
              <a:gd name="connsiteY25" fmla="*/ 1569268 h 1883121"/>
              <a:gd name="connsiteX26" fmla="*/ 2073243 w 2130582"/>
              <a:gd name="connsiteY26" fmla="*/ 1508911 h 1883121"/>
              <a:gd name="connsiteX27" fmla="*/ 2003834 w 2130582"/>
              <a:gd name="connsiteY27" fmla="*/ 1415359 h 1883121"/>
              <a:gd name="connsiteX28" fmla="*/ 1976673 w 2130582"/>
              <a:gd name="connsiteY28" fmla="*/ 1345949 h 1883121"/>
              <a:gd name="connsiteX29" fmla="*/ 1952531 w 2130582"/>
              <a:gd name="connsiteY29" fmla="*/ 1291628 h 1883121"/>
              <a:gd name="connsiteX30" fmla="*/ 1919335 w 2130582"/>
              <a:gd name="connsiteY30" fmla="*/ 1161862 h 1883121"/>
              <a:gd name="connsiteX31" fmla="*/ 1898210 w 2130582"/>
              <a:gd name="connsiteY31" fmla="*/ 1029078 h 1883121"/>
              <a:gd name="connsiteX32" fmla="*/ 1916317 w 2130582"/>
              <a:gd name="connsiteY32" fmla="*/ 854044 h 1883121"/>
              <a:gd name="connsiteX33" fmla="*/ 2006851 w 2130582"/>
              <a:gd name="connsiteY33" fmla="*/ 528119 h 1883121"/>
              <a:gd name="connsiteX34" fmla="*/ 2103422 w 2130582"/>
              <a:gd name="connsiteY34" fmla="*/ 30179 h 1883121"/>
              <a:gd name="connsiteX35" fmla="*/ 1985727 w 2130582"/>
              <a:gd name="connsiteY35" fmla="*/ 0 h 188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0582" h="1883121">
                <a:moveTo>
                  <a:pt x="1985727" y="0"/>
                </a:moveTo>
                <a:lnTo>
                  <a:pt x="1964602" y="96571"/>
                </a:lnTo>
                <a:lnTo>
                  <a:pt x="1910281" y="153909"/>
                </a:lnTo>
                <a:lnTo>
                  <a:pt x="1858978" y="193141"/>
                </a:lnTo>
                <a:lnTo>
                  <a:pt x="1771461" y="217284"/>
                </a:lnTo>
                <a:lnTo>
                  <a:pt x="1279556" y="253498"/>
                </a:lnTo>
                <a:lnTo>
                  <a:pt x="1107541" y="365157"/>
                </a:lnTo>
                <a:lnTo>
                  <a:pt x="956649" y="497941"/>
                </a:lnTo>
                <a:lnTo>
                  <a:pt x="817830" y="730313"/>
                </a:lnTo>
                <a:lnTo>
                  <a:pt x="751438" y="878187"/>
                </a:lnTo>
                <a:lnTo>
                  <a:pt x="706170" y="1189022"/>
                </a:lnTo>
                <a:lnTo>
                  <a:pt x="675992" y="1270503"/>
                </a:lnTo>
                <a:lnTo>
                  <a:pt x="624689" y="1339913"/>
                </a:lnTo>
                <a:lnTo>
                  <a:pt x="567350" y="1379145"/>
                </a:lnTo>
                <a:lnTo>
                  <a:pt x="500958" y="1391216"/>
                </a:lnTo>
                <a:lnTo>
                  <a:pt x="172016" y="1324824"/>
                </a:lnTo>
                <a:lnTo>
                  <a:pt x="90535" y="1267486"/>
                </a:lnTo>
                <a:lnTo>
                  <a:pt x="42249" y="1158844"/>
                </a:lnTo>
                <a:lnTo>
                  <a:pt x="0" y="1358020"/>
                </a:lnTo>
                <a:lnTo>
                  <a:pt x="328943" y="1472698"/>
                </a:lnTo>
                <a:lnTo>
                  <a:pt x="736348" y="1590393"/>
                </a:lnTo>
                <a:lnTo>
                  <a:pt x="965703" y="1623589"/>
                </a:lnTo>
                <a:lnTo>
                  <a:pt x="1484768" y="1726195"/>
                </a:lnTo>
                <a:lnTo>
                  <a:pt x="2049101" y="1883121"/>
                </a:lnTo>
                <a:lnTo>
                  <a:pt x="2094368" y="1705070"/>
                </a:lnTo>
                <a:lnTo>
                  <a:pt x="2130582" y="1569268"/>
                </a:lnTo>
                <a:lnTo>
                  <a:pt x="2073243" y="1508911"/>
                </a:lnTo>
                <a:lnTo>
                  <a:pt x="2003834" y="1415359"/>
                </a:lnTo>
                <a:lnTo>
                  <a:pt x="1976673" y="1345949"/>
                </a:lnTo>
                <a:lnTo>
                  <a:pt x="1952531" y="1291628"/>
                </a:lnTo>
                <a:lnTo>
                  <a:pt x="1919335" y="1161862"/>
                </a:lnTo>
                <a:lnTo>
                  <a:pt x="1898210" y="1029078"/>
                </a:lnTo>
                <a:lnTo>
                  <a:pt x="1916317" y="854044"/>
                </a:lnTo>
                <a:lnTo>
                  <a:pt x="2006851" y="528119"/>
                </a:lnTo>
                <a:lnTo>
                  <a:pt x="2103422" y="30179"/>
                </a:lnTo>
                <a:lnTo>
                  <a:pt x="1985727" y="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0" name="1 CuadroTexto"/>
          <p:cNvSpPr txBox="1"/>
          <p:nvPr/>
        </p:nvSpPr>
        <p:spPr>
          <a:xfrm>
            <a:off x="2314674" y="3938666"/>
            <a:ext cx="1142911" cy="1323439"/>
          </a:xfrm>
          <a:prstGeom prst="rect">
            <a:avLst/>
          </a:prstGeom>
          <a:noFill/>
        </p:spPr>
        <p:txBody>
          <a:bodyPr wrap="square" rtlCol="0">
            <a:spAutoFit/>
          </a:bodyPr>
          <a:lstStyle/>
          <a:p>
            <a:r>
              <a:rPr lang="es-CO" sz="1000" dirty="0">
                <a:solidFill>
                  <a:schemeClr val="tx1">
                    <a:lumMod val="50000"/>
                    <a:lumOff val="50000"/>
                  </a:schemeClr>
                </a:solidFill>
                <a:latin typeface="Swis721 LtCn BT" panose="020B0406020202030204" pitchFamily="34" charset="0"/>
              </a:rPr>
              <a:t>LOTE 1: </a:t>
            </a:r>
          </a:p>
          <a:p>
            <a:r>
              <a:rPr lang="es-CO" sz="1000" dirty="0">
                <a:solidFill>
                  <a:schemeClr val="tx1">
                    <a:lumMod val="50000"/>
                    <a:lumOff val="50000"/>
                  </a:schemeClr>
                </a:solidFill>
                <a:latin typeface="Swis721 LtCn BT" panose="020B0406020202030204" pitchFamily="34" charset="0"/>
              </a:rPr>
              <a:t>APEV</a:t>
            </a:r>
          </a:p>
          <a:p>
            <a:pPr>
              <a:lnSpc>
                <a:spcPct val="200000"/>
              </a:lnSpc>
            </a:pPr>
            <a:r>
              <a:rPr lang="es-CO" sz="1000" dirty="0">
                <a:solidFill>
                  <a:schemeClr val="tx1">
                    <a:lumMod val="50000"/>
                    <a:lumOff val="50000"/>
                  </a:schemeClr>
                </a:solidFill>
                <a:latin typeface="Swis721 LtCn BT" panose="020B0406020202030204" pitchFamily="34" charset="0"/>
              </a:rPr>
              <a:t>LOTE 2: </a:t>
            </a:r>
          </a:p>
          <a:p>
            <a:r>
              <a:rPr lang="es-CO" sz="1000" dirty="0">
                <a:solidFill>
                  <a:schemeClr val="tx1">
                    <a:lumMod val="50000"/>
                    <a:lumOff val="50000"/>
                  </a:schemeClr>
                </a:solidFill>
                <a:latin typeface="Swis721 LtCn BT" panose="020B0406020202030204" pitchFamily="34" charset="0"/>
              </a:rPr>
              <a:t>BOMBEROS</a:t>
            </a:r>
          </a:p>
          <a:p>
            <a:pPr>
              <a:lnSpc>
                <a:spcPct val="200000"/>
              </a:lnSpc>
            </a:pPr>
            <a:r>
              <a:rPr lang="es-CO" sz="1000" dirty="0">
                <a:solidFill>
                  <a:schemeClr val="tx1">
                    <a:lumMod val="50000"/>
                    <a:lumOff val="50000"/>
                  </a:schemeClr>
                </a:solidFill>
                <a:latin typeface="Swis721 LtCn BT" panose="020B0406020202030204" pitchFamily="34" charset="0"/>
              </a:rPr>
              <a:t>LOTE 3: </a:t>
            </a:r>
          </a:p>
          <a:p>
            <a:r>
              <a:rPr lang="es-CO" sz="1000" dirty="0">
                <a:solidFill>
                  <a:schemeClr val="tx1">
                    <a:lumMod val="50000"/>
                    <a:lumOff val="50000"/>
                  </a:schemeClr>
                </a:solidFill>
                <a:latin typeface="Swis721 LtCn BT" panose="020B0406020202030204" pitchFamily="34" charset="0"/>
              </a:rPr>
              <a:t>TERMINAL</a:t>
            </a:r>
            <a:endParaRPr lang="es-US" sz="1000" dirty="0">
              <a:solidFill>
                <a:schemeClr val="tx1">
                  <a:lumMod val="50000"/>
                  <a:lumOff val="50000"/>
                </a:schemeClr>
              </a:solidFill>
              <a:latin typeface="Swis721 Cn BT" panose="020B0506020202030204" pitchFamily="34" charset="0"/>
            </a:endParaRPr>
          </a:p>
        </p:txBody>
      </p:sp>
      <p:sp>
        <p:nvSpPr>
          <p:cNvPr id="91" name="1 CuadroTexto"/>
          <p:cNvSpPr txBox="1"/>
          <p:nvPr/>
        </p:nvSpPr>
        <p:spPr>
          <a:xfrm>
            <a:off x="3090608" y="3916236"/>
            <a:ext cx="655320" cy="1246495"/>
          </a:xfrm>
          <a:prstGeom prst="rect">
            <a:avLst/>
          </a:prstGeom>
          <a:noFill/>
        </p:spPr>
        <p:txBody>
          <a:bodyPr wrap="square" rtlCol="0">
            <a:spAutoFit/>
          </a:bodyPr>
          <a:lstStyle/>
          <a:p>
            <a:pPr algn="ctr">
              <a:lnSpc>
                <a:spcPct val="250000"/>
              </a:lnSpc>
            </a:pPr>
            <a:r>
              <a:rPr lang="es-US" sz="1000" dirty="0">
                <a:solidFill>
                  <a:schemeClr val="tx1">
                    <a:lumMod val="50000"/>
                    <a:lumOff val="50000"/>
                  </a:schemeClr>
                </a:solidFill>
                <a:latin typeface="Swis721 Cn BT" panose="020B0506020202030204" pitchFamily="34" charset="0"/>
              </a:rPr>
              <a:t>13500</a:t>
            </a:r>
          </a:p>
          <a:p>
            <a:pPr algn="ctr">
              <a:lnSpc>
                <a:spcPct val="250000"/>
              </a:lnSpc>
            </a:pPr>
            <a:r>
              <a:rPr lang="es-US" sz="1000" dirty="0">
                <a:solidFill>
                  <a:schemeClr val="tx1">
                    <a:lumMod val="50000"/>
                    <a:lumOff val="50000"/>
                  </a:schemeClr>
                </a:solidFill>
                <a:latin typeface="Swis721 Cn BT" panose="020B0506020202030204" pitchFamily="34" charset="0"/>
              </a:rPr>
              <a:t>6800</a:t>
            </a:r>
          </a:p>
          <a:p>
            <a:pPr algn="ctr">
              <a:lnSpc>
                <a:spcPct val="250000"/>
              </a:lnSpc>
            </a:pPr>
            <a:r>
              <a:rPr lang="es-US" sz="1000" dirty="0">
                <a:solidFill>
                  <a:schemeClr val="tx1">
                    <a:lumMod val="50000"/>
                    <a:lumOff val="50000"/>
                  </a:schemeClr>
                </a:solidFill>
                <a:latin typeface="Swis721 Cn BT" panose="020B0506020202030204" pitchFamily="34" charset="0"/>
              </a:rPr>
              <a:t>13443</a:t>
            </a:r>
          </a:p>
        </p:txBody>
      </p:sp>
      <p:sp>
        <p:nvSpPr>
          <p:cNvPr id="92" name="1 CuadroTexto"/>
          <p:cNvSpPr txBox="1"/>
          <p:nvPr/>
        </p:nvSpPr>
        <p:spPr>
          <a:xfrm>
            <a:off x="3449228" y="3927175"/>
            <a:ext cx="1158397" cy="1246495"/>
          </a:xfrm>
          <a:prstGeom prst="rect">
            <a:avLst/>
          </a:prstGeom>
          <a:noFill/>
        </p:spPr>
        <p:txBody>
          <a:bodyPr wrap="square" rtlCol="0">
            <a:spAutoFit/>
          </a:bodyPr>
          <a:lstStyle/>
          <a:p>
            <a:pPr algn="r">
              <a:lnSpc>
                <a:spcPct val="250000"/>
              </a:lnSpc>
            </a:pPr>
            <a:r>
              <a:rPr lang="es-CO" sz="1000" dirty="0">
                <a:solidFill>
                  <a:schemeClr val="tx1">
                    <a:lumMod val="50000"/>
                    <a:lumOff val="50000"/>
                  </a:schemeClr>
                </a:solidFill>
                <a:latin typeface="Swis721 LtCn BT" panose="020B0406020202030204" pitchFamily="34" charset="0"/>
              </a:rPr>
              <a:t>14.000.000.000</a:t>
            </a:r>
          </a:p>
          <a:p>
            <a:pPr algn="r">
              <a:lnSpc>
                <a:spcPct val="250000"/>
              </a:lnSpc>
            </a:pPr>
            <a:r>
              <a:rPr lang="es-CO" sz="1000" dirty="0">
                <a:solidFill>
                  <a:schemeClr val="tx1">
                    <a:lumMod val="50000"/>
                    <a:lumOff val="50000"/>
                  </a:schemeClr>
                </a:solidFill>
                <a:latin typeface="Swis721 LtCn BT" panose="020B0406020202030204" pitchFamily="34" charset="0"/>
              </a:rPr>
              <a:t>7.300.000.000</a:t>
            </a:r>
          </a:p>
          <a:p>
            <a:pPr algn="r">
              <a:lnSpc>
                <a:spcPct val="250000"/>
              </a:lnSpc>
            </a:pPr>
            <a:r>
              <a:rPr lang="es-CO" sz="1000" dirty="0">
                <a:solidFill>
                  <a:schemeClr val="tx1">
                    <a:lumMod val="50000"/>
                    <a:lumOff val="50000"/>
                  </a:schemeClr>
                </a:solidFill>
                <a:latin typeface="Swis721 LtCn BT" panose="020B0406020202030204" pitchFamily="34" charset="0"/>
              </a:rPr>
              <a:t>NEGOCIAR</a:t>
            </a:r>
            <a:endParaRPr lang="es-US" sz="1000" dirty="0">
              <a:solidFill>
                <a:schemeClr val="tx1">
                  <a:lumMod val="50000"/>
                  <a:lumOff val="50000"/>
                </a:schemeClr>
              </a:solidFill>
              <a:latin typeface="Swis721 Cn BT" panose="020B0506020202030204" pitchFamily="34" charset="0"/>
            </a:endParaRPr>
          </a:p>
        </p:txBody>
      </p:sp>
      <p:sp>
        <p:nvSpPr>
          <p:cNvPr id="93" name="1 CuadroTexto"/>
          <p:cNvSpPr txBox="1"/>
          <p:nvPr/>
        </p:nvSpPr>
        <p:spPr>
          <a:xfrm>
            <a:off x="2314675" y="3682392"/>
            <a:ext cx="2220672" cy="246221"/>
          </a:xfrm>
          <a:prstGeom prst="rect">
            <a:avLst/>
          </a:prstGeom>
          <a:solidFill>
            <a:schemeClr val="bg1">
              <a:lumMod val="95000"/>
            </a:schemeClr>
          </a:solidFill>
        </p:spPr>
        <p:txBody>
          <a:bodyPr wrap="square" numCol="3" rtlCol="0">
            <a:spAutoFit/>
          </a:bodyPr>
          <a:lstStyle/>
          <a:p>
            <a:pPr algn="ctr"/>
            <a:r>
              <a:rPr lang="es-CO" sz="1000" dirty="0">
                <a:latin typeface="Swis721 LtCn BT" panose="020B0406020202030204" pitchFamily="34" charset="0"/>
              </a:rPr>
              <a:t>LOTE                    M2                        VALOR</a:t>
            </a:r>
            <a:endParaRPr lang="es-US" sz="1000" dirty="0">
              <a:latin typeface="Swis721 Cn BT" panose="020B0506020202030204" pitchFamily="34" charset="0"/>
            </a:endParaRPr>
          </a:p>
        </p:txBody>
      </p:sp>
      <p:sp>
        <p:nvSpPr>
          <p:cNvPr id="94" name="1 CuadroTexto"/>
          <p:cNvSpPr txBox="1"/>
          <p:nvPr/>
        </p:nvSpPr>
        <p:spPr>
          <a:xfrm>
            <a:off x="2314674" y="5312067"/>
            <a:ext cx="2242447" cy="246221"/>
          </a:xfrm>
          <a:prstGeom prst="rect">
            <a:avLst/>
          </a:prstGeom>
          <a:solidFill>
            <a:schemeClr val="bg1">
              <a:lumMod val="95000"/>
            </a:schemeClr>
          </a:solidFill>
        </p:spPr>
        <p:txBody>
          <a:bodyPr wrap="square" numCol="1" rtlCol="0">
            <a:spAutoFit/>
          </a:bodyPr>
          <a:lstStyle/>
          <a:p>
            <a:pPr algn="ctr"/>
            <a:r>
              <a:rPr lang="es-CO" sz="1000" dirty="0">
                <a:latin typeface="Swis721 LtCn BT" panose="020B0406020202030204" pitchFamily="34" charset="0"/>
              </a:rPr>
              <a:t>TOTAL </a:t>
            </a:r>
            <a:endParaRPr lang="es-US" sz="1000" dirty="0">
              <a:latin typeface="Swis721 Cn BT" panose="020B0506020202030204" pitchFamily="34" charset="0"/>
            </a:endParaRPr>
          </a:p>
        </p:txBody>
      </p:sp>
      <p:sp>
        <p:nvSpPr>
          <p:cNvPr id="95" name="1 CuadroTexto"/>
          <p:cNvSpPr txBox="1"/>
          <p:nvPr/>
        </p:nvSpPr>
        <p:spPr>
          <a:xfrm>
            <a:off x="3523951" y="5273596"/>
            <a:ext cx="1073499" cy="295722"/>
          </a:xfrm>
          <a:prstGeom prst="rect">
            <a:avLst/>
          </a:prstGeom>
          <a:noFill/>
        </p:spPr>
        <p:txBody>
          <a:bodyPr wrap="square" rtlCol="0">
            <a:spAutoFit/>
          </a:bodyPr>
          <a:lstStyle/>
          <a:p>
            <a:pPr algn="r">
              <a:lnSpc>
                <a:spcPct val="150000"/>
              </a:lnSpc>
            </a:pPr>
            <a:r>
              <a:rPr lang="es-CO" sz="1000" dirty="0">
                <a:latin typeface="Swis721 LtCn BT" panose="020B0406020202030204" pitchFamily="34" charset="0"/>
              </a:rPr>
              <a:t>21.300.000.000</a:t>
            </a:r>
          </a:p>
        </p:txBody>
      </p:sp>
      <p:sp>
        <p:nvSpPr>
          <p:cNvPr id="96" name="1 CuadroTexto"/>
          <p:cNvSpPr txBox="1"/>
          <p:nvPr/>
        </p:nvSpPr>
        <p:spPr>
          <a:xfrm>
            <a:off x="4614305" y="3936367"/>
            <a:ext cx="1142911" cy="1323439"/>
          </a:xfrm>
          <a:prstGeom prst="rect">
            <a:avLst/>
          </a:prstGeom>
          <a:noFill/>
        </p:spPr>
        <p:txBody>
          <a:bodyPr wrap="square" rtlCol="0">
            <a:spAutoFit/>
          </a:bodyPr>
          <a:lstStyle/>
          <a:p>
            <a:r>
              <a:rPr lang="es-CO" sz="1000" dirty="0">
                <a:solidFill>
                  <a:schemeClr val="tx1">
                    <a:lumMod val="50000"/>
                    <a:lumOff val="50000"/>
                  </a:schemeClr>
                </a:solidFill>
                <a:latin typeface="Swis721 LtCn BT" panose="020B0406020202030204" pitchFamily="34" charset="0"/>
              </a:rPr>
              <a:t>LOTE 1: </a:t>
            </a:r>
          </a:p>
          <a:p>
            <a:r>
              <a:rPr lang="es-CO" sz="1000" dirty="0">
                <a:solidFill>
                  <a:schemeClr val="tx1">
                    <a:lumMod val="50000"/>
                    <a:lumOff val="50000"/>
                  </a:schemeClr>
                </a:solidFill>
                <a:latin typeface="Swis721 LtCn BT" panose="020B0406020202030204" pitchFamily="34" charset="0"/>
              </a:rPr>
              <a:t>APEV</a:t>
            </a:r>
          </a:p>
          <a:p>
            <a:pPr>
              <a:lnSpc>
                <a:spcPct val="200000"/>
              </a:lnSpc>
            </a:pPr>
            <a:r>
              <a:rPr lang="es-CO" sz="1000" dirty="0">
                <a:solidFill>
                  <a:schemeClr val="tx1">
                    <a:lumMod val="50000"/>
                    <a:lumOff val="50000"/>
                  </a:schemeClr>
                </a:solidFill>
                <a:latin typeface="Swis721 LtCn BT" panose="020B0406020202030204" pitchFamily="34" charset="0"/>
              </a:rPr>
              <a:t>LOTE 2: </a:t>
            </a:r>
          </a:p>
          <a:p>
            <a:r>
              <a:rPr lang="es-CO" sz="1000" dirty="0">
                <a:solidFill>
                  <a:schemeClr val="tx1">
                    <a:lumMod val="50000"/>
                    <a:lumOff val="50000"/>
                  </a:schemeClr>
                </a:solidFill>
                <a:latin typeface="Swis721 LtCn BT" panose="020B0406020202030204" pitchFamily="34" charset="0"/>
              </a:rPr>
              <a:t>BOMBEROS</a:t>
            </a:r>
          </a:p>
          <a:p>
            <a:pPr>
              <a:lnSpc>
                <a:spcPct val="200000"/>
              </a:lnSpc>
            </a:pPr>
            <a:r>
              <a:rPr lang="es-CO" sz="1000" dirty="0">
                <a:solidFill>
                  <a:schemeClr val="tx1">
                    <a:lumMod val="50000"/>
                    <a:lumOff val="50000"/>
                  </a:schemeClr>
                </a:solidFill>
                <a:latin typeface="Swis721 LtCn BT" panose="020B0406020202030204" pitchFamily="34" charset="0"/>
              </a:rPr>
              <a:t>LOTE 3: </a:t>
            </a:r>
          </a:p>
          <a:p>
            <a:r>
              <a:rPr lang="es-CO" sz="1000" dirty="0">
                <a:solidFill>
                  <a:schemeClr val="tx1">
                    <a:lumMod val="50000"/>
                    <a:lumOff val="50000"/>
                  </a:schemeClr>
                </a:solidFill>
                <a:latin typeface="Swis721 LtCn BT" panose="020B0406020202030204" pitchFamily="34" charset="0"/>
              </a:rPr>
              <a:t>TERMINAL</a:t>
            </a:r>
            <a:endParaRPr lang="es-US" sz="1000" dirty="0">
              <a:solidFill>
                <a:schemeClr val="tx1">
                  <a:lumMod val="50000"/>
                  <a:lumOff val="50000"/>
                </a:schemeClr>
              </a:solidFill>
              <a:latin typeface="Swis721 Cn BT" panose="020B0506020202030204" pitchFamily="34" charset="0"/>
            </a:endParaRPr>
          </a:p>
        </p:txBody>
      </p:sp>
      <p:sp>
        <p:nvSpPr>
          <p:cNvPr id="97" name="1 CuadroTexto"/>
          <p:cNvSpPr txBox="1"/>
          <p:nvPr/>
        </p:nvSpPr>
        <p:spPr>
          <a:xfrm>
            <a:off x="5390239" y="3913937"/>
            <a:ext cx="655320" cy="1246495"/>
          </a:xfrm>
          <a:prstGeom prst="rect">
            <a:avLst/>
          </a:prstGeom>
          <a:noFill/>
        </p:spPr>
        <p:txBody>
          <a:bodyPr wrap="square" rtlCol="0">
            <a:spAutoFit/>
          </a:bodyPr>
          <a:lstStyle/>
          <a:p>
            <a:pPr algn="ctr">
              <a:lnSpc>
                <a:spcPct val="250000"/>
              </a:lnSpc>
            </a:pPr>
            <a:r>
              <a:rPr lang="es-US" sz="1000" dirty="0">
                <a:solidFill>
                  <a:schemeClr val="tx1">
                    <a:lumMod val="50000"/>
                    <a:lumOff val="50000"/>
                  </a:schemeClr>
                </a:solidFill>
                <a:latin typeface="Swis721 Cn BT" panose="020B0506020202030204" pitchFamily="34" charset="0"/>
              </a:rPr>
              <a:t>13500</a:t>
            </a:r>
          </a:p>
          <a:p>
            <a:pPr algn="ctr">
              <a:lnSpc>
                <a:spcPct val="250000"/>
              </a:lnSpc>
            </a:pPr>
            <a:r>
              <a:rPr lang="es-US" sz="1000" dirty="0">
                <a:solidFill>
                  <a:schemeClr val="tx1">
                    <a:lumMod val="50000"/>
                    <a:lumOff val="50000"/>
                  </a:schemeClr>
                </a:solidFill>
                <a:latin typeface="Swis721 Cn BT" panose="020B0506020202030204" pitchFamily="34" charset="0"/>
              </a:rPr>
              <a:t>6800</a:t>
            </a:r>
          </a:p>
          <a:p>
            <a:pPr algn="ctr">
              <a:lnSpc>
                <a:spcPct val="250000"/>
              </a:lnSpc>
            </a:pPr>
            <a:r>
              <a:rPr lang="es-US" sz="1000" dirty="0">
                <a:solidFill>
                  <a:schemeClr val="tx1">
                    <a:lumMod val="50000"/>
                    <a:lumOff val="50000"/>
                  </a:schemeClr>
                </a:solidFill>
                <a:latin typeface="Swis721 Cn BT" panose="020B0506020202030204" pitchFamily="34" charset="0"/>
              </a:rPr>
              <a:t>13443</a:t>
            </a:r>
          </a:p>
        </p:txBody>
      </p:sp>
      <p:sp>
        <p:nvSpPr>
          <p:cNvPr id="98" name="1 CuadroTexto"/>
          <p:cNvSpPr txBox="1"/>
          <p:nvPr/>
        </p:nvSpPr>
        <p:spPr>
          <a:xfrm>
            <a:off x="5748859" y="3924876"/>
            <a:ext cx="1158397" cy="1246495"/>
          </a:xfrm>
          <a:prstGeom prst="rect">
            <a:avLst/>
          </a:prstGeom>
          <a:noFill/>
        </p:spPr>
        <p:txBody>
          <a:bodyPr wrap="square" rtlCol="0">
            <a:spAutoFit/>
          </a:bodyPr>
          <a:lstStyle/>
          <a:p>
            <a:pPr algn="r">
              <a:lnSpc>
                <a:spcPct val="250000"/>
              </a:lnSpc>
            </a:pPr>
            <a:r>
              <a:rPr lang="es-CO" sz="1000" dirty="0">
                <a:solidFill>
                  <a:schemeClr val="tx1">
                    <a:lumMod val="50000"/>
                    <a:lumOff val="50000"/>
                  </a:schemeClr>
                </a:solidFill>
                <a:latin typeface="Swis721 LtCn BT" panose="020B0406020202030204" pitchFamily="34" charset="0"/>
              </a:rPr>
              <a:t>14.000.000.000</a:t>
            </a:r>
          </a:p>
          <a:p>
            <a:pPr algn="r">
              <a:lnSpc>
                <a:spcPct val="250000"/>
              </a:lnSpc>
            </a:pPr>
            <a:r>
              <a:rPr lang="es-CO" sz="1000" dirty="0">
                <a:solidFill>
                  <a:schemeClr val="tx1">
                    <a:lumMod val="50000"/>
                    <a:lumOff val="50000"/>
                  </a:schemeClr>
                </a:solidFill>
                <a:latin typeface="Swis721 LtCn BT" panose="020B0406020202030204" pitchFamily="34" charset="0"/>
              </a:rPr>
              <a:t>NEGOCIAR</a:t>
            </a:r>
          </a:p>
          <a:p>
            <a:pPr algn="r">
              <a:lnSpc>
                <a:spcPct val="250000"/>
              </a:lnSpc>
            </a:pPr>
            <a:r>
              <a:rPr lang="es-CO" sz="1000" dirty="0">
                <a:solidFill>
                  <a:schemeClr val="tx1">
                    <a:lumMod val="50000"/>
                    <a:lumOff val="50000"/>
                  </a:schemeClr>
                </a:solidFill>
                <a:latin typeface="Swis721 LtCn BT" panose="020B0406020202030204" pitchFamily="34" charset="0"/>
              </a:rPr>
              <a:t>13.000.000.000</a:t>
            </a:r>
            <a:endParaRPr lang="es-US" sz="1000" dirty="0">
              <a:solidFill>
                <a:schemeClr val="tx1">
                  <a:lumMod val="50000"/>
                  <a:lumOff val="50000"/>
                </a:schemeClr>
              </a:solidFill>
              <a:latin typeface="Swis721 Cn BT" panose="020B0506020202030204" pitchFamily="34" charset="0"/>
            </a:endParaRPr>
          </a:p>
        </p:txBody>
      </p:sp>
      <p:sp>
        <p:nvSpPr>
          <p:cNvPr id="99" name="1 CuadroTexto"/>
          <p:cNvSpPr txBox="1"/>
          <p:nvPr/>
        </p:nvSpPr>
        <p:spPr>
          <a:xfrm>
            <a:off x="4614306" y="3680093"/>
            <a:ext cx="2220672" cy="246221"/>
          </a:xfrm>
          <a:prstGeom prst="rect">
            <a:avLst/>
          </a:prstGeom>
          <a:solidFill>
            <a:schemeClr val="bg1">
              <a:lumMod val="95000"/>
            </a:schemeClr>
          </a:solidFill>
        </p:spPr>
        <p:txBody>
          <a:bodyPr wrap="square" numCol="3" rtlCol="0">
            <a:spAutoFit/>
          </a:bodyPr>
          <a:lstStyle/>
          <a:p>
            <a:pPr algn="ctr"/>
            <a:r>
              <a:rPr lang="es-CO" sz="1000" dirty="0">
                <a:latin typeface="Swis721 LtCn BT" panose="020B0406020202030204" pitchFamily="34" charset="0"/>
              </a:rPr>
              <a:t>LOTE                    M2                        VALOR</a:t>
            </a:r>
            <a:endParaRPr lang="es-US" sz="1000" dirty="0">
              <a:latin typeface="Swis721 Cn BT" panose="020B0506020202030204" pitchFamily="34" charset="0"/>
            </a:endParaRPr>
          </a:p>
        </p:txBody>
      </p:sp>
      <p:sp>
        <p:nvSpPr>
          <p:cNvPr id="100" name="1 CuadroTexto"/>
          <p:cNvSpPr txBox="1"/>
          <p:nvPr/>
        </p:nvSpPr>
        <p:spPr>
          <a:xfrm>
            <a:off x="4614305" y="5309768"/>
            <a:ext cx="2242447" cy="246221"/>
          </a:xfrm>
          <a:prstGeom prst="rect">
            <a:avLst/>
          </a:prstGeom>
          <a:solidFill>
            <a:schemeClr val="bg1">
              <a:lumMod val="95000"/>
            </a:schemeClr>
          </a:solidFill>
        </p:spPr>
        <p:txBody>
          <a:bodyPr wrap="square" numCol="1" rtlCol="0">
            <a:spAutoFit/>
          </a:bodyPr>
          <a:lstStyle/>
          <a:p>
            <a:pPr algn="ctr"/>
            <a:r>
              <a:rPr lang="es-CO" sz="1000" dirty="0">
                <a:latin typeface="Swis721 LtCn BT" panose="020B0406020202030204" pitchFamily="34" charset="0"/>
              </a:rPr>
              <a:t>TOTAL </a:t>
            </a:r>
            <a:endParaRPr lang="es-US" sz="1000" dirty="0">
              <a:latin typeface="Swis721 Cn BT" panose="020B0506020202030204" pitchFamily="34" charset="0"/>
            </a:endParaRPr>
          </a:p>
        </p:txBody>
      </p:sp>
      <p:sp>
        <p:nvSpPr>
          <p:cNvPr id="101" name="1 CuadroTexto"/>
          <p:cNvSpPr txBox="1"/>
          <p:nvPr/>
        </p:nvSpPr>
        <p:spPr>
          <a:xfrm>
            <a:off x="5823582" y="5271297"/>
            <a:ext cx="1073499" cy="295722"/>
          </a:xfrm>
          <a:prstGeom prst="rect">
            <a:avLst/>
          </a:prstGeom>
          <a:noFill/>
        </p:spPr>
        <p:txBody>
          <a:bodyPr wrap="square" rtlCol="0">
            <a:spAutoFit/>
          </a:bodyPr>
          <a:lstStyle/>
          <a:p>
            <a:pPr algn="r">
              <a:lnSpc>
                <a:spcPct val="150000"/>
              </a:lnSpc>
            </a:pPr>
            <a:r>
              <a:rPr lang="es-CO" sz="1000" dirty="0">
                <a:latin typeface="Swis721 LtCn BT" panose="020B0406020202030204" pitchFamily="34" charset="0"/>
              </a:rPr>
              <a:t>27.000.000.000</a:t>
            </a:r>
          </a:p>
        </p:txBody>
      </p:sp>
      <p:sp>
        <p:nvSpPr>
          <p:cNvPr id="102" name="1 CuadroTexto"/>
          <p:cNvSpPr txBox="1"/>
          <p:nvPr/>
        </p:nvSpPr>
        <p:spPr>
          <a:xfrm>
            <a:off x="6921516" y="3936957"/>
            <a:ext cx="1142911" cy="1323439"/>
          </a:xfrm>
          <a:prstGeom prst="rect">
            <a:avLst/>
          </a:prstGeom>
          <a:noFill/>
        </p:spPr>
        <p:txBody>
          <a:bodyPr wrap="square" rtlCol="0">
            <a:spAutoFit/>
          </a:bodyPr>
          <a:lstStyle/>
          <a:p>
            <a:r>
              <a:rPr lang="es-CO" sz="1000" dirty="0">
                <a:solidFill>
                  <a:schemeClr val="tx1">
                    <a:lumMod val="50000"/>
                    <a:lumOff val="50000"/>
                  </a:schemeClr>
                </a:solidFill>
                <a:latin typeface="Swis721 LtCn BT" panose="020B0406020202030204" pitchFamily="34" charset="0"/>
              </a:rPr>
              <a:t>LOTE 1: </a:t>
            </a:r>
          </a:p>
          <a:p>
            <a:r>
              <a:rPr lang="es-CO" sz="1000" dirty="0">
                <a:solidFill>
                  <a:schemeClr val="tx1">
                    <a:lumMod val="50000"/>
                    <a:lumOff val="50000"/>
                  </a:schemeClr>
                </a:solidFill>
                <a:latin typeface="Swis721 LtCn BT" panose="020B0406020202030204" pitchFamily="34" charset="0"/>
              </a:rPr>
              <a:t>APEV</a:t>
            </a:r>
          </a:p>
          <a:p>
            <a:pPr>
              <a:lnSpc>
                <a:spcPct val="200000"/>
              </a:lnSpc>
            </a:pPr>
            <a:r>
              <a:rPr lang="es-CO" sz="1000" dirty="0">
                <a:solidFill>
                  <a:schemeClr val="tx1">
                    <a:lumMod val="50000"/>
                    <a:lumOff val="50000"/>
                  </a:schemeClr>
                </a:solidFill>
                <a:latin typeface="Swis721 LtCn BT" panose="020B0406020202030204" pitchFamily="34" charset="0"/>
              </a:rPr>
              <a:t>LOTE 2: </a:t>
            </a:r>
          </a:p>
          <a:p>
            <a:r>
              <a:rPr lang="es-CO" sz="1000" dirty="0">
                <a:solidFill>
                  <a:schemeClr val="tx1">
                    <a:lumMod val="50000"/>
                    <a:lumOff val="50000"/>
                  </a:schemeClr>
                </a:solidFill>
                <a:latin typeface="Swis721 LtCn BT" panose="020B0406020202030204" pitchFamily="34" charset="0"/>
              </a:rPr>
              <a:t>BOMBEROS</a:t>
            </a:r>
          </a:p>
          <a:p>
            <a:pPr>
              <a:lnSpc>
                <a:spcPct val="200000"/>
              </a:lnSpc>
            </a:pPr>
            <a:r>
              <a:rPr lang="es-CO" sz="1000" dirty="0">
                <a:solidFill>
                  <a:schemeClr val="tx1">
                    <a:lumMod val="50000"/>
                    <a:lumOff val="50000"/>
                  </a:schemeClr>
                </a:solidFill>
                <a:latin typeface="Swis721 LtCn BT" panose="020B0406020202030204" pitchFamily="34" charset="0"/>
              </a:rPr>
              <a:t>LOTE 3: </a:t>
            </a:r>
          </a:p>
          <a:p>
            <a:r>
              <a:rPr lang="es-CO" sz="1000" dirty="0">
                <a:solidFill>
                  <a:schemeClr val="tx1">
                    <a:lumMod val="50000"/>
                    <a:lumOff val="50000"/>
                  </a:schemeClr>
                </a:solidFill>
                <a:latin typeface="Swis721 LtCn BT" panose="020B0406020202030204" pitchFamily="34" charset="0"/>
              </a:rPr>
              <a:t>TERMINAL</a:t>
            </a:r>
            <a:endParaRPr lang="es-US" sz="1000" dirty="0">
              <a:solidFill>
                <a:schemeClr val="tx1">
                  <a:lumMod val="50000"/>
                  <a:lumOff val="50000"/>
                </a:schemeClr>
              </a:solidFill>
              <a:latin typeface="Swis721 Cn BT" panose="020B0506020202030204" pitchFamily="34" charset="0"/>
            </a:endParaRPr>
          </a:p>
        </p:txBody>
      </p:sp>
      <p:sp>
        <p:nvSpPr>
          <p:cNvPr id="103" name="1 CuadroTexto"/>
          <p:cNvSpPr txBox="1"/>
          <p:nvPr/>
        </p:nvSpPr>
        <p:spPr>
          <a:xfrm>
            <a:off x="7697450" y="3914527"/>
            <a:ext cx="655320" cy="1246495"/>
          </a:xfrm>
          <a:prstGeom prst="rect">
            <a:avLst/>
          </a:prstGeom>
          <a:noFill/>
        </p:spPr>
        <p:txBody>
          <a:bodyPr wrap="square" rtlCol="0">
            <a:spAutoFit/>
          </a:bodyPr>
          <a:lstStyle/>
          <a:p>
            <a:pPr algn="ctr">
              <a:lnSpc>
                <a:spcPct val="250000"/>
              </a:lnSpc>
            </a:pPr>
            <a:r>
              <a:rPr lang="es-US" sz="1000" dirty="0">
                <a:solidFill>
                  <a:schemeClr val="tx1">
                    <a:lumMod val="50000"/>
                    <a:lumOff val="50000"/>
                  </a:schemeClr>
                </a:solidFill>
                <a:latin typeface="Swis721 Cn BT" panose="020B0506020202030204" pitchFamily="34" charset="0"/>
              </a:rPr>
              <a:t>13500</a:t>
            </a:r>
          </a:p>
          <a:p>
            <a:pPr algn="ctr">
              <a:lnSpc>
                <a:spcPct val="250000"/>
              </a:lnSpc>
            </a:pPr>
            <a:r>
              <a:rPr lang="es-US" sz="1000" dirty="0">
                <a:solidFill>
                  <a:schemeClr val="tx1">
                    <a:lumMod val="50000"/>
                    <a:lumOff val="50000"/>
                  </a:schemeClr>
                </a:solidFill>
                <a:latin typeface="Swis721 Cn BT" panose="020B0506020202030204" pitchFamily="34" charset="0"/>
              </a:rPr>
              <a:t>6800</a:t>
            </a:r>
          </a:p>
          <a:p>
            <a:pPr algn="ctr">
              <a:lnSpc>
                <a:spcPct val="250000"/>
              </a:lnSpc>
            </a:pPr>
            <a:r>
              <a:rPr lang="es-US" sz="1000" dirty="0">
                <a:solidFill>
                  <a:schemeClr val="tx1">
                    <a:lumMod val="50000"/>
                    <a:lumOff val="50000"/>
                  </a:schemeClr>
                </a:solidFill>
                <a:latin typeface="Swis721 Cn BT" panose="020B0506020202030204" pitchFamily="34" charset="0"/>
              </a:rPr>
              <a:t>13443</a:t>
            </a:r>
          </a:p>
        </p:txBody>
      </p:sp>
      <p:sp>
        <p:nvSpPr>
          <p:cNvPr id="104" name="1 CuadroTexto"/>
          <p:cNvSpPr txBox="1"/>
          <p:nvPr/>
        </p:nvSpPr>
        <p:spPr>
          <a:xfrm>
            <a:off x="8056070" y="3925466"/>
            <a:ext cx="1158397" cy="1246495"/>
          </a:xfrm>
          <a:prstGeom prst="rect">
            <a:avLst/>
          </a:prstGeom>
          <a:noFill/>
        </p:spPr>
        <p:txBody>
          <a:bodyPr wrap="square" rtlCol="0">
            <a:spAutoFit/>
          </a:bodyPr>
          <a:lstStyle/>
          <a:p>
            <a:pPr algn="r">
              <a:lnSpc>
                <a:spcPct val="250000"/>
              </a:lnSpc>
            </a:pPr>
            <a:r>
              <a:rPr lang="es-CO" sz="1000" dirty="0">
                <a:solidFill>
                  <a:schemeClr val="tx1">
                    <a:lumMod val="50000"/>
                    <a:lumOff val="50000"/>
                  </a:schemeClr>
                </a:solidFill>
                <a:latin typeface="Swis721 LtCn BT" panose="020B0406020202030204" pitchFamily="34" charset="0"/>
              </a:rPr>
              <a:t>14.000.000.000</a:t>
            </a:r>
          </a:p>
          <a:p>
            <a:pPr algn="r">
              <a:lnSpc>
                <a:spcPct val="250000"/>
              </a:lnSpc>
            </a:pPr>
            <a:r>
              <a:rPr lang="es-CO" sz="1000" dirty="0">
                <a:solidFill>
                  <a:schemeClr val="tx1">
                    <a:lumMod val="50000"/>
                    <a:lumOff val="50000"/>
                  </a:schemeClr>
                </a:solidFill>
                <a:latin typeface="Swis721 LtCn BT" panose="020B0406020202030204" pitchFamily="34" charset="0"/>
              </a:rPr>
              <a:t>NEGOCIAR</a:t>
            </a:r>
          </a:p>
          <a:p>
            <a:pPr algn="r">
              <a:lnSpc>
                <a:spcPct val="250000"/>
              </a:lnSpc>
            </a:pPr>
            <a:r>
              <a:rPr lang="es-CO" sz="1000" dirty="0">
                <a:solidFill>
                  <a:schemeClr val="tx1">
                    <a:lumMod val="50000"/>
                    <a:lumOff val="50000"/>
                  </a:schemeClr>
                </a:solidFill>
                <a:latin typeface="Swis721 LtCn BT" panose="020B0406020202030204" pitchFamily="34" charset="0"/>
              </a:rPr>
              <a:t>NEGOCIAR</a:t>
            </a:r>
            <a:endParaRPr lang="es-US" sz="1000" dirty="0">
              <a:solidFill>
                <a:schemeClr val="tx1">
                  <a:lumMod val="50000"/>
                  <a:lumOff val="50000"/>
                </a:schemeClr>
              </a:solidFill>
              <a:latin typeface="Swis721 Cn BT" panose="020B0506020202030204" pitchFamily="34" charset="0"/>
            </a:endParaRPr>
          </a:p>
        </p:txBody>
      </p:sp>
      <p:sp>
        <p:nvSpPr>
          <p:cNvPr id="105" name="1 CuadroTexto"/>
          <p:cNvSpPr txBox="1"/>
          <p:nvPr/>
        </p:nvSpPr>
        <p:spPr>
          <a:xfrm>
            <a:off x="6921517" y="3680683"/>
            <a:ext cx="2220672" cy="246221"/>
          </a:xfrm>
          <a:prstGeom prst="rect">
            <a:avLst/>
          </a:prstGeom>
          <a:solidFill>
            <a:schemeClr val="bg1">
              <a:lumMod val="95000"/>
            </a:schemeClr>
          </a:solidFill>
        </p:spPr>
        <p:txBody>
          <a:bodyPr wrap="square" numCol="3" rtlCol="0">
            <a:spAutoFit/>
          </a:bodyPr>
          <a:lstStyle/>
          <a:p>
            <a:pPr algn="ctr"/>
            <a:r>
              <a:rPr lang="es-CO" sz="1000" dirty="0">
                <a:latin typeface="Swis721 LtCn BT" panose="020B0406020202030204" pitchFamily="34" charset="0"/>
              </a:rPr>
              <a:t>LOTE                    M2                        VALOR</a:t>
            </a:r>
            <a:endParaRPr lang="es-US" sz="1000" dirty="0">
              <a:latin typeface="Swis721 Cn BT" panose="020B0506020202030204" pitchFamily="34" charset="0"/>
            </a:endParaRPr>
          </a:p>
        </p:txBody>
      </p:sp>
      <p:sp>
        <p:nvSpPr>
          <p:cNvPr id="106" name="1 CuadroTexto"/>
          <p:cNvSpPr txBox="1"/>
          <p:nvPr/>
        </p:nvSpPr>
        <p:spPr>
          <a:xfrm>
            <a:off x="6921516" y="5310358"/>
            <a:ext cx="2242447" cy="246221"/>
          </a:xfrm>
          <a:prstGeom prst="rect">
            <a:avLst/>
          </a:prstGeom>
          <a:solidFill>
            <a:schemeClr val="bg1">
              <a:lumMod val="95000"/>
            </a:schemeClr>
          </a:solidFill>
        </p:spPr>
        <p:txBody>
          <a:bodyPr wrap="square" numCol="1" rtlCol="0">
            <a:spAutoFit/>
          </a:bodyPr>
          <a:lstStyle/>
          <a:p>
            <a:pPr algn="ctr"/>
            <a:r>
              <a:rPr lang="es-CO" sz="1000" dirty="0">
                <a:latin typeface="Swis721 LtCn BT" panose="020B0406020202030204" pitchFamily="34" charset="0"/>
              </a:rPr>
              <a:t>TOTAL </a:t>
            </a:r>
            <a:endParaRPr lang="es-US" sz="1000" dirty="0">
              <a:latin typeface="Swis721 Cn BT" panose="020B0506020202030204" pitchFamily="34" charset="0"/>
            </a:endParaRPr>
          </a:p>
        </p:txBody>
      </p:sp>
      <p:sp>
        <p:nvSpPr>
          <p:cNvPr id="107" name="1 CuadroTexto"/>
          <p:cNvSpPr txBox="1"/>
          <p:nvPr/>
        </p:nvSpPr>
        <p:spPr>
          <a:xfrm>
            <a:off x="8130793" y="5271887"/>
            <a:ext cx="1073499" cy="295722"/>
          </a:xfrm>
          <a:prstGeom prst="rect">
            <a:avLst/>
          </a:prstGeom>
          <a:noFill/>
        </p:spPr>
        <p:txBody>
          <a:bodyPr wrap="square" rtlCol="0">
            <a:spAutoFit/>
          </a:bodyPr>
          <a:lstStyle/>
          <a:p>
            <a:pPr algn="r">
              <a:lnSpc>
                <a:spcPct val="150000"/>
              </a:lnSpc>
            </a:pPr>
            <a:r>
              <a:rPr lang="es-CO" sz="1000" dirty="0">
                <a:latin typeface="Swis721 LtCn BT" panose="020B0406020202030204" pitchFamily="34" charset="0"/>
              </a:rPr>
              <a:t>14.000.000.000</a:t>
            </a:r>
          </a:p>
        </p:txBody>
      </p:sp>
      <p:sp>
        <p:nvSpPr>
          <p:cNvPr id="8" name="Forma libre 7"/>
          <p:cNvSpPr/>
          <p:nvPr/>
        </p:nvSpPr>
        <p:spPr>
          <a:xfrm>
            <a:off x="4805363" y="1940719"/>
            <a:ext cx="1645443" cy="1450181"/>
          </a:xfrm>
          <a:custGeom>
            <a:avLst/>
            <a:gdLst>
              <a:gd name="connsiteX0" fmla="*/ 1538287 w 1645443"/>
              <a:gd name="connsiteY0" fmla="*/ 0 h 1450181"/>
              <a:gd name="connsiteX1" fmla="*/ 1514475 w 1645443"/>
              <a:gd name="connsiteY1" fmla="*/ 80962 h 1450181"/>
              <a:gd name="connsiteX2" fmla="*/ 1459706 w 1645443"/>
              <a:gd name="connsiteY2" fmla="*/ 128587 h 1450181"/>
              <a:gd name="connsiteX3" fmla="*/ 1423987 w 1645443"/>
              <a:gd name="connsiteY3" fmla="*/ 147637 h 1450181"/>
              <a:gd name="connsiteX4" fmla="*/ 1376362 w 1645443"/>
              <a:gd name="connsiteY4" fmla="*/ 164306 h 1450181"/>
              <a:gd name="connsiteX5" fmla="*/ 1045368 w 1645443"/>
              <a:gd name="connsiteY5" fmla="*/ 197644 h 1450181"/>
              <a:gd name="connsiteX6" fmla="*/ 959643 w 1645443"/>
              <a:gd name="connsiteY6" fmla="*/ 200025 h 1450181"/>
              <a:gd name="connsiteX7" fmla="*/ 754856 w 1645443"/>
              <a:gd name="connsiteY7" fmla="*/ 369094 h 1450181"/>
              <a:gd name="connsiteX8" fmla="*/ 619125 w 1645443"/>
              <a:gd name="connsiteY8" fmla="*/ 590550 h 1450181"/>
              <a:gd name="connsiteX9" fmla="*/ 595312 w 1645443"/>
              <a:gd name="connsiteY9" fmla="*/ 659606 h 1450181"/>
              <a:gd name="connsiteX10" fmla="*/ 561975 w 1645443"/>
              <a:gd name="connsiteY10" fmla="*/ 847725 h 1450181"/>
              <a:gd name="connsiteX11" fmla="*/ 540543 w 1645443"/>
              <a:gd name="connsiteY11" fmla="*/ 954881 h 1450181"/>
              <a:gd name="connsiteX12" fmla="*/ 492918 w 1645443"/>
              <a:gd name="connsiteY12" fmla="*/ 1038225 h 1450181"/>
              <a:gd name="connsiteX13" fmla="*/ 392906 w 1645443"/>
              <a:gd name="connsiteY13" fmla="*/ 1066800 h 1450181"/>
              <a:gd name="connsiteX14" fmla="*/ 154781 w 1645443"/>
              <a:gd name="connsiteY14" fmla="*/ 1019175 h 1450181"/>
              <a:gd name="connsiteX15" fmla="*/ 92868 w 1645443"/>
              <a:gd name="connsiteY15" fmla="*/ 985837 h 1450181"/>
              <a:gd name="connsiteX16" fmla="*/ 57150 w 1645443"/>
              <a:gd name="connsiteY16" fmla="*/ 962025 h 1450181"/>
              <a:gd name="connsiteX17" fmla="*/ 33337 w 1645443"/>
              <a:gd name="connsiteY17" fmla="*/ 888206 h 1450181"/>
              <a:gd name="connsiteX18" fmla="*/ 0 w 1645443"/>
              <a:gd name="connsiteY18" fmla="*/ 1047750 h 1450181"/>
              <a:gd name="connsiteX19" fmla="*/ 497681 w 1645443"/>
              <a:gd name="connsiteY19" fmla="*/ 1207294 h 1450181"/>
              <a:gd name="connsiteX20" fmla="*/ 571500 w 1645443"/>
              <a:gd name="connsiteY20" fmla="*/ 1233487 h 1450181"/>
              <a:gd name="connsiteX21" fmla="*/ 1154906 w 1645443"/>
              <a:gd name="connsiteY21" fmla="*/ 1331119 h 1450181"/>
              <a:gd name="connsiteX22" fmla="*/ 1585912 w 1645443"/>
              <a:gd name="connsiteY22" fmla="*/ 1450181 h 1450181"/>
              <a:gd name="connsiteX23" fmla="*/ 1645443 w 1645443"/>
              <a:gd name="connsiteY23" fmla="*/ 1212056 h 1450181"/>
              <a:gd name="connsiteX24" fmla="*/ 1574006 w 1645443"/>
              <a:gd name="connsiteY24" fmla="*/ 1123950 h 1450181"/>
              <a:gd name="connsiteX25" fmla="*/ 1535906 w 1645443"/>
              <a:gd name="connsiteY25" fmla="*/ 1047750 h 1450181"/>
              <a:gd name="connsiteX26" fmla="*/ 1512093 w 1645443"/>
              <a:gd name="connsiteY26" fmla="*/ 988219 h 1450181"/>
              <a:gd name="connsiteX27" fmla="*/ 1488281 w 1645443"/>
              <a:gd name="connsiteY27" fmla="*/ 881062 h 1450181"/>
              <a:gd name="connsiteX28" fmla="*/ 1466850 w 1645443"/>
              <a:gd name="connsiteY28" fmla="*/ 797719 h 1450181"/>
              <a:gd name="connsiteX29" fmla="*/ 1366837 w 1645443"/>
              <a:gd name="connsiteY29" fmla="*/ 800100 h 1450181"/>
              <a:gd name="connsiteX30" fmla="*/ 1366837 w 1645443"/>
              <a:gd name="connsiteY30" fmla="*/ 873919 h 1450181"/>
              <a:gd name="connsiteX31" fmla="*/ 1373981 w 1645443"/>
              <a:gd name="connsiteY31" fmla="*/ 1076325 h 1450181"/>
              <a:gd name="connsiteX32" fmla="*/ 1254918 w 1645443"/>
              <a:gd name="connsiteY32" fmla="*/ 1104900 h 1450181"/>
              <a:gd name="connsiteX33" fmla="*/ 1140618 w 1645443"/>
              <a:gd name="connsiteY33" fmla="*/ 1100137 h 1450181"/>
              <a:gd name="connsiteX34" fmla="*/ 1069181 w 1645443"/>
              <a:gd name="connsiteY34" fmla="*/ 1076325 h 1450181"/>
              <a:gd name="connsiteX35" fmla="*/ 992981 w 1645443"/>
              <a:gd name="connsiteY35" fmla="*/ 1057275 h 1450181"/>
              <a:gd name="connsiteX36" fmla="*/ 947737 w 1645443"/>
              <a:gd name="connsiteY36" fmla="*/ 1007269 h 1450181"/>
              <a:gd name="connsiteX37" fmla="*/ 912018 w 1645443"/>
              <a:gd name="connsiteY37" fmla="*/ 921544 h 1450181"/>
              <a:gd name="connsiteX38" fmla="*/ 866775 w 1645443"/>
              <a:gd name="connsiteY38" fmla="*/ 804862 h 1450181"/>
              <a:gd name="connsiteX39" fmla="*/ 864393 w 1645443"/>
              <a:gd name="connsiteY39" fmla="*/ 752475 h 1450181"/>
              <a:gd name="connsiteX40" fmla="*/ 859631 w 1645443"/>
              <a:gd name="connsiteY40" fmla="*/ 683419 h 1450181"/>
              <a:gd name="connsiteX41" fmla="*/ 866775 w 1645443"/>
              <a:gd name="connsiteY41" fmla="*/ 597694 h 1450181"/>
              <a:gd name="connsiteX42" fmla="*/ 1002506 w 1645443"/>
              <a:gd name="connsiteY42" fmla="*/ 457200 h 1450181"/>
              <a:gd name="connsiteX43" fmla="*/ 1052512 w 1645443"/>
              <a:gd name="connsiteY43" fmla="*/ 426244 h 1450181"/>
              <a:gd name="connsiteX44" fmla="*/ 1214437 w 1645443"/>
              <a:gd name="connsiteY44" fmla="*/ 390525 h 1450181"/>
              <a:gd name="connsiteX45" fmla="*/ 1259681 w 1645443"/>
              <a:gd name="connsiteY45" fmla="*/ 385762 h 1450181"/>
              <a:gd name="connsiteX46" fmla="*/ 1343025 w 1645443"/>
              <a:gd name="connsiteY46" fmla="*/ 395287 h 1450181"/>
              <a:gd name="connsiteX47" fmla="*/ 1385887 w 1645443"/>
              <a:gd name="connsiteY47" fmla="*/ 407194 h 1450181"/>
              <a:gd name="connsiteX48" fmla="*/ 1395412 w 1645443"/>
              <a:gd name="connsiteY48" fmla="*/ 478631 h 1450181"/>
              <a:gd name="connsiteX49" fmla="*/ 1390650 w 1645443"/>
              <a:gd name="connsiteY49" fmla="*/ 540544 h 1450181"/>
              <a:gd name="connsiteX50" fmla="*/ 1376362 w 1645443"/>
              <a:gd name="connsiteY50" fmla="*/ 638175 h 1450181"/>
              <a:gd name="connsiteX51" fmla="*/ 1366837 w 1645443"/>
              <a:gd name="connsiteY51" fmla="*/ 711994 h 1450181"/>
              <a:gd name="connsiteX52" fmla="*/ 1366837 w 1645443"/>
              <a:gd name="connsiteY52" fmla="*/ 797719 h 1450181"/>
              <a:gd name="connsiteX53" fmla="*/ 1469231 w 1645443"/>
              <a:gd name="connsiteY53" fmla="*/ 792956 h 1450181"/>
              <a:gd name="connsiteX54" fmla="*/ 1473993 w 1645443"/>
              <a:gd name="connsiteY54" fmla="*/ 723900 h 1450181"/>
              <a:gd name="connsiteX55" fmla="*/ 1483518 w 1645443"/>
              <a:gd name="connsiteY55" fmla="*/ 647700 h 1450181"/>
              <a:gd name="connsiteX56" fmla="*/ 1509712 w 1645443"/>
              <a:gd name="connsiteY56" fmla="*/ 561975 h 1450181"/>
              <a:gd name="connsiteX57" fmla="*/ 1535906 w 1645443"/>
              <a:gd name="connsiteY57" fmla="*/ 473869 h 1450181"/>
              <a:gd name="connsiteX58" fmla="*/ 1554956 w 1645443"/>
              <a:gd name="connsiteY58" fmla="*/ 395287 h 1450181"/>
              <a:gd name="connsiteX59" fmla="*/ 1566862 w 1645443"/>
              <a:gd name="connsiteY59" fmla="*/ 300037 h 1450181"/>
              <a:gd name="connsiteX60" fmla="*/ 1597818 w 1645443"/>
              <a:gd name="connsiteY60" fmla="*/ 154781 h 1450181"/>
              <a:gd name="connsiteX61" fmla="*/ 1626393 w 1645443"/>
              <a:gd name="connsiteY61" fmla="*/ 16669 h 1450181"/>
              <a:gd name="connsiteX62" fmla="*/ 1538287 w 1645443"/>
              <a:gd name="connsiteY62" fmla="*/ 0 h 14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45443" h="1450181">
                <a:moveTo>
                  <a:pt x="1538287" y="0"/>
                </a:moveTo>
                <a:lnTo>
                  <a:pt x="1514475" y="80962"/>
                </a:lnTo>
                <a:lnTo>
                  <a:pt x="1459706" y="128587"/>
                </a:lnTo>
                <a:lnTo>
                  <a:pt x="1423987" y="147637"/>
                </a:lnTo>
                <a:lnTo>
                  <a:pt x="1376362" y="164306"/>
                </a:lnTo>
                <a:lnTo>
                  <a:pt x="1045368" y="197644"/>
                </a:lnTo>
                <a:lnTo>
                  <a:pt x="959643" y="200025"/>
                </a:lnTo>
                <a:lnTo>
                  <a:pt x="754856" y="369094"/>
                </a:lnTo>
                <a:lnTo>
                  <a:pt x="619125" y="590550"/>
                </a:lnTo>
                <a:lnTo>
                  <a:pt x="595312" y="659606"/>
                </a:lnTo>
                <a:lnTo>
                  <a:pt x="561975" y="847725"/>
                </a:lnTo>
                <a:lnTo>
                  <a:pt x="540543" y="954881"/>
                </a:lnTo>
                <a:lnTo>
                  <a:pt x="492918" y="1038225"/>
                </a:lnTo>
                <a:lnTo>
                  <a:pt x="392906" y="1066800"/>
                </a:lnTo>
                <a:lnTo>
                  <a:pt x="154781" y="1019175"/>
                </a:lnTo>
                <a:lnTo>
                  <a:pt x="92868" y="985837"/>
                </a:lnTo>
                <a:lnTo>
                  <a:pt x="57150" y="962025"/>
                </a:lnTo>
                <a:lnTo>
                  <a:pt x="33337" y="888206"/>
                </a:lnTo>
                <a:lnTo>
                  <a:pt x="0" y="1047750"/>
                </a:lnTo>
                <a:lnTo>
                  <a:pt x="497681" y="1207294"/>
                </a:lnTo>
                <a:lnTo>
                  <a:pt x="571500" y="1233487"/>
                </a:lnTo>
                <a:lnTo>
                  <a:pt x="1154906" y="1331119"/>
                </a:lnTo>
                <a:lnTo>
                  <a:pt x="1585912" y="1450181"/>
                </a:lnTo>
                <a:lnTo>
                  <a:pt x="1645443" y="1212056"/>
                </a:lnTo>
                <a:lnTo>
                  <a:pt x="1574006" y="1123950"/>
                </a:lnTo>
                <a:lnTo>
                  <a:pt x="1535906" y="1047750"/>
                </a:lnTo>
                <a:lnTo>
                  <a:pt x="1512093" y="988219"/>
                </a:lnTo>
                <a:lnTo>
                  <a:pt x="1488281" y="881062"/>
                </a:lnTo>
                <a:lnTo>
                  <a:pt x="1466850" y="797719"/>
                </a:lnTo>
                <a:lnTo>
                  <a:pt x="1366837" y="800100"/>
                </a:lnTo>
                <a:lnTo>
                  <a:pt x="1366837" y="873919"/>
                </a:lnTo>
                <a:lnTo>
                  <a:pt x="1373981" y="1076325"/>
                </a:lnTo>
                <a:lnTo>
                  <a:pt x="1254918" y="1104900"/>
                </a:lnTo>
                <a:lnTo>
                  <a:pt x="1140618" y="1100137"/>
                </a:lnTo>
                <a:lnTo>
                  <a:pt x="1069181" y="1076325"/>
                </a:lnTo>
                <a:lnTo>
                  <a:pt x="992981" y="1057275"/>
                </a:lnTo>
                <a:lnTo>
                  <a:pt x="947737" y="1007269"/>
                </a:lnTo>
                <a:lnTo>
                  <a:pt x="912018" y="921544"/>
                </a:lnTo>
                <a:lnTo>
                  <a:pt x="866775" y="804862"/>
                </a:lnTo>
                <a:lnTo>
                  <a:pt x="864393" y="752475"/>
                </a:lnTo>
                <a:lnTo>
                  <a:pt x="859631" y="683419"/>
                </a:lnTo>
                <a:lnTo>
                  <a:pt x="866775" y="597694"/>
                </a:lnTo>
                <a:lnTo>
                  <a:pt x="1002506" y="457200"/>
                </a:lnTo>
                <a:lnTo>
                  <a:pt x="1052512" y="426244"/>
                </a:lnTo>
                <a:lnTo>
                  <a:pt x="1214437" y="390525"/>
                </a:lnTo>
                <a:lnTo>
                  <a:pt x="1259681" y="385762"/>
                </a:lnTo>
                <a:lnTo>
                  <a:pt x="1343025" y="395287"/>
                </a:lnTo>
                <a:lnTo>
                  <a:pt x="1385887" y="407194"/>
                </a:lnTo>
                <a:lnTo>
                  <a:pt x="1395412" y="478631"/>
                </a:lnTo>
                <a:lnTo>
                  <a:pt x="1390650" y="540544"/>
                </a:lnTo>
                <a:lnTo>
                  <a:pt x="1376362" y="638175"/>
                </a:lnTo>
                <a:lnTo>
                  <a:pt x="1366837" y="711994"/>
                </a:lnTo>
                <a:lnTo>
                  <a:pt x="1366837" y="797719"/>
                </a:lnTo>
                <a:lnTo>
                  <a:pt x="1469231" y="792956"/>
                </a:lnTo>
                <a:lnTo>
                  <a:pt x="1473993" y="723900"/>
                </a:lnTo>
                <a:lnTo>
                  <a:pt x="1483518" y="647700"/>
                </a:lnTo>
                <a:lnTo>
                  <a:pt x="1509712" y="561975"/>
                </a:lnTo>
                <a:lnTo>
                  <a:pt x="1535906" y="473869"/>
                </a:lnTo>
                <a:lnTo>
                  <a:pt x="1554956" y="395287"/>
                </a:lnTo>
                <a:lnTo>
                  <a:pt x="1566862" y="300037"/>
                </a:lnTo>
                <a:lnTo>
                  <a:pt x="1597818" y="154781"/>
                </a:lnTo>
                <a:lnTo>
                  <a:pt x="1626393" y="16669"/>
                </a:lnTo>
                <a:lnTo>
                  <a:pt x="1538287" y="0"/>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62" name="Grupo 61"/>
          <p:cNvGrpSpPr/>
          <p:nvPr/>
        </p:nvGrpSpPr>
        <p:grpSpPr>
          <a:xfrm>
            <a:off x="5377543" y="199011"/>
            <a:ext cx="3542899" cy="635978"/>
            <a:chOff x="5377543" y="199011"/>
            <a:chExt cx="3542899" cy="635978"/>
          </a:xfrm>
        </p:grpSpPr>
        <p:pic>
          <p:nvPicPr>
            <p:cNvPr id="66" name="Imagen 65"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67"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70" name="11 CuadroTexto"/>
          <p:cNvSpPr txBox="1"/>
          <p:nvPr/>
        </p:nvSpPr>
        <p:spPr>
          <a:xfrm>
            <a:off x="0" y="428017"/>
            <a:ext cx="3362253"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ESCENARIO POSIBLE COMPRA DE LOTES</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39288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txBox="1">
            <a:spLocks/>
          </p:cNvSpPr>
          <p:nvPr/>
        </p:nvSpPr>
        <p:spPr>
          <a:xfrm>
            <a:off x="0" y="44092"/>
            <a:ext cx="7886700" cy="3498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sz="1600" dirty="0">
                <a:latin typeface="Swis721 LtCn BT" panose="020B0406020202030204" pitchFamily="34" charset="0"/>
              </a:rPr>
              <a:t>3. Zonas geoeconomicas ZGE 2016 </a:t>
            </a:r>
          </a:p>
          <a:p>
            <a:pPr algn="just"/>
            <a:endParaRPr lang="es-CO" sz="1600" dirty="0">
              <a:latin typeface="Swis721 LtCn BT" panose="020B0406020202030204" pitchFamily="34" charset="0"/>
            </a:endParaRPr>
          </a:p>
          <a:p>
            <a:r>
              <a:rPr lang="es-CO" sz="1600" dirty="0">
                <a:latin typeface="Swis721 LtCn BT" panose="020B0406020202030204" pitchFamily="34" charset="0"/>
              </a:rPr>
              <a:t> </a:t>
            </a:r>
          </a:p>
        </p:txBody>
      </p:sp>
      <p:grpSp>
        <p:nvGrpSpPr>
          <p:cNvPr id="6" name="Grupo 5"/>
          <p:cNvGrpSpPr/>
          <p:nvPr/>
        </p:nvGrpSpPr>
        <p:grpSpPr>
          <a:xfrm>
            <a:off x="5526593" y="6464065"/>
            <a:ext cx="3542899" cy="629618"/>
            <a:chOff x="4123933" y="205374"/>
            <a:chExt cx="3542899" cy="629618"/>
          </a:xfrm>
        </p:grpSpPr>
        <p:sp>
          <p:nvSpPr>
            <p:cNvPr id="7" name="11 CuadroTexto"/>
            <p:cNvSpPr txBox="1"/>
            <p:nvPr/>
          </p:nvSpPr>
          <p:spPr>
            <a:xfrm>
              <a:off x="4123933" y="219439"/>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pic>
          <p:nvPicPr>
            <p:cNvPr id="8" name="Imagen 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88757" y="205374"/>
              <a:ext cx="678075" cy="323539"/>
            </a:xfrm>
            <a:prstGeom prst="rect">
              <a:avLst/>
            </a:prstGeom>
          </p:spPr>
        </p:pic>
      </p:grpSp>
      <p:pic>
        <p:nvPicPr>
          <p:cNvPr id="10" name="Imagen 9"/>
          <p:cNvPicPr>
            <a:picLocks noChangeAspect="1"/>
          </p:cNvPicPr>
          <p:nvPr/>
        </p:nvPicPr>
        <p:blipFill rotWithShape="1">
          <a:blip r:embed="rId3"/>
          <a:srcRect l="8929" t="12090" r="24405" b="5793"/>
          <a:stretch/>
        </p:blipFill>
        <p:spPr>
          <a:xfrm>
            <a:off x="137160" y="381215"/>
            <a:ext cx="8818032" cy="6109636"/>
          </a:xfrm>
          <a:prstGeom prst="rect">
            <a:avLst/>
          </a:prstGeom>
        </p:spPr>
      </p:pic>
    </p:spTree>
    <p:extLst>
      <p:ext uri="{BB962C8B-B14F-4D97-AF65-F5344CB8AC3E}">
        <p14:creationId xmlns:p14="http://schemas.microsoft.com/office/powerpoint/2010/main" val="621315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txBox="1">
            <a:spLocks/>
          </p:cNvSpPr>
          <p:nvPr/>
        </p:nvSpPr>
        <p:spPr>
          <a:xfrm>
            <a:off x="0" y="44092"/>
            <a:ext cx="7886700" cy="3498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sz="1600" dirty="0">
                <a:latin typeface="Swis721 LtCn BT" panose="020B0406020202030204" pitchFamily="34" charset="0"/>
              </a:rPr>
              <a:t>3. Zonas geoeconomicas ZGE 2016 </a:t>
            </a:r>
          </a:p>
          <a:p>
            <a:pPr algn="just"/>
            <a:endParaRPr lang="es-CO" sz="1600" dirty="0">
              <a:latin typeface="Swis721 LtCn BT" panose="020B0406020202030204" pitchFamily="34" charset="0"/>
            </a:endParaRPr>
          </a:p>
          <a:p>
            <a:r>
              <a:rPr lang="es-CO" sz="1600" dirty="0">
                <a:latin typeface="Swis721 LtCn BT" panose="020B0406020202030204" pitchFamily="34" charset="0"/>
              </a:rPr>
              <a:t> </a:t>
            </a:r>
          </a:p>
        </p:txBody>
      </p:sp>
      <p:grpSp>
        <p:nvGrpSpPr>
          <p:cNvPr id="6" name="Grupo 5"/>
          <p:cNvGrpSpPr/>
          <p:nvPr/>
        </p:nvGrpSpPr>
        <p:grpSpPr>
          <a:xfrm>
            <a:off x="5526593" y="6464065"/>
            <a:ext cx="3542899" cy="629618"/>
            <a:chOff x="4123933" y="205374"/>
            <a:chExt cx="3542899" cy="629618"/>
          </a:xfrm>
        </p:grpSpPr>
        <p:sp>
          <p:nvSpPr>
            <p:cNvPr id="7" name="11 CuadroTexto"/>
            <p:cNvSpPr txBox="1"/>
            <p:nvPr/>
          </p:nvSpPr>
          <p:spPr>
            <a:xfrm>
              <a:off x="4123933" y="219439"/>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pic>
          <p:nvPicPr>
            <p:cNvPr id="8" name="Imagen 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88757" y="205374"/>
              <a:ext cx="678075" cy="323539"/>
            </a:xfrm>
            <a:prstGeom prst="rect">
              <a:avLst/>
            </a:prstGeom>
          </p:spPr>
        </p:pic>
      </p:grpSp>
      <p:pic>
        <p:nvPicPr>
          <p:cNvPr id="9" name="Imagen 8"/>
          <p:cNvPicPr>
            <a:picLocks noChangeAspect="1"/>
          </p:cNvPicPr>
          <p:nvPr/>
        </p:nvPicPr>
        <p:blipFill rotWithShape="1">
          <a:blip r:embed="rId3"/>
          <a:srcRect l="547" t="9444" r="14609" b="4584"/>
          <a:stretch/>
        </p:blipFill>
        <p:spPr>
          <a:xfrm>
            <a:off x="0" y="393936"/>
            <a:ext cx="9144000" cy="5211912"/>
          </a:xfrm>
          <a:prstGeom prst="rect">
            <a:avLst/>
          </a:prstGeom>
        </p:spPr>
      </p:pic>
    </p:spTree>
    <p:extLst>
      <p:ext uri="{BB962C8B-B14F-4D97-AF65-F5344CB8AC3E}">
        <p14:creationId xmlns:p14="http://schemas.microsoft.com/office/powerpoint/2010/main" val="2688705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1 CuadroTexto"/>
          <p:cNvSpPr txBox="1"/>
          <p:nvPr/>
        </p:nvSpPr>
        <p:spPr>
          <a:xfrm>
            <a:off x="254018" y="219436"/>
            <a:ext cx="2394839"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endParaRPr lang="es-CO" sz="700" dirty="0">
              <a:solidFill>
                <a:schemeClr val="bg1">
                  <a:lumMod val="75000"/>
                </a:schemeClr>
              </a:solidFill>
              <a:latin typeface="Century Gothic" panose="020B0502020202020204" pitchFamily="34" charset="0"/>
            </a:endParaRPr>
          </a:p>
          <a:p>
            <a:endParaRPr lang="es-CO" sz="800" dirty="0">
              <a:solidFill>
                <a:srgbClr val="AFB9D0"/>
              </a:solidFill>
              <a:latin typeface="Swis721 Lt BT" panose="020B0403020202020204" pitchFamily="34" charset="0"/>
            </a:endParaRPr>
          </a:p>
          <a:p>
            <a:r>
              <a:rPr lang="es-CO" sz="1200" dirty="0">
                <a:solidFill>
                  <a:srgbClr val="AFB9D0"/>
                </a:solidFill>
                <a:latin typeface="Swis721 Lt BT" panose="020B0403020202020204" pitchFamily="34" charset="0"/>
              </a:rPr>
              <a:t> </a:t>
            </a:r>
          </a:p>
        </p:txBody>
      </p:sp>
      <p:sp>
        <p:nvSpPr>
          <p:cNvPr id="2" name="Rectángulo 1"/>
          <p:cNvSpPr/>
          <p:nvPr/>
        </p:nvSpPr>
        <p:spPr>
          <a:xfrm>
            <a:off x="314171" y="834989"/>
            <a:ext cx="4900001" cy="1738938"/>
          </a:xfrm>
          <a:prstGeom prst="rect">
            <a:avLst/>
          </a:prstGeom>
        </p:spPr>
        <p:txBody>
          <a:bodyPr wrap="square">
            <a:spAutoFit/>
          </a:bodyPr>
          <a:lstStyle/>
          <a:p>
            <a:pPr algn="just" fontAlgn="base">
              <a:spcBef>
                <a:spcPct val="0"/>
              </a:spcBef>
              <a:spcAft>
                <a:spcPct val="0"/>
              </a:spcAft>
            </a:pPr>
            <a:r>
              <a:rPr lang="es-ES_tradnl" sz="1200" b="1" dirty="0">
                <a:solidFill>
                  <a:schemeClr val="tx1">
                    <a:lumMod val="50000"/>
                    <a:lumOff val="50000"/>
                  </a:schemeClr>
                </a:solidFill>
                <a:latin typeface="Swis721 LtCn BT" panose="020B0406020202030204" pitchFamily="34" charset="0"/>
              </a:rPr>
              <a:t>¿Qué es una estación de transferencia?</a:t>
            </a:r>
          </a:p>
          <a:p>
            <a:pPr algn="just" fontAlgn="base">
              <a:spcBef>
                <a:spcPct val="0"/>
              </a:spcBef>
              <a:spcAft>
                <a:spcPct val="0"/>
              </a:spcAft>
            </a:pPr>
            <a:endParaRPr lang="es-ES_tradnl" sz="1200" b="1" dirty="0">
              <a:solidFill>
                <a:schemeClr val="tx1">
                  <a:lumMod val="50000"/>
                  <a:lumOff val="50000"/>
                </a:schemeClr>
              </a:solidFill>
              <a:latin typeface="Swis721 LtCn BT" panose="020B0406020202030204" pitchFamily="34" charset="0"/>
            </a:endParaRPr>
          </a:p>
          <a:p>
            <a:pPr algn="just" fontAlgn="base">
              <a:spcBef>
                <a:spcPct val="0"/>
              </a:spcBef>
              <a:spcAft>
                <a:spcPct val="0"/>
              </a:spcAft>
            </a:pPr>
            <a:endParaRPr lang="es-ES_tradnl" sz="1200" b="1" dirty="0">
              <a:solidFill>
                <a:schemeClr val="tx1">
                  <a:lumMod val="50000"/>
                  <a:lumOff val="50000"/>
                </a:schemeClr>
              </a:solidFill>
              <a:latin typeface="Swis721 LtCn BT" panose="020B0406020202030204" pitchFamily="34" charset="0"/>
              <a:sym typeface="Gill Sans" charset="0"/>
            </a:endParaRPr>
          </a:p>
          <a:p>
            <a:pPr algn="just" fontAlgn="base">
              <a:spcBef>
                <a:spcPct val="0"/>
              </a:spcBef>
              <a:spcAft>
                <a:spcPct val="0"/>
              </a:spcAft>
            </a:pPr>
            <a:r>
              <a:rPr lang="es-CO" sz="1200" dirty="0">
                <a:solidFill>
                  <a:schemeClr val="bg1">
                    <a:lumMod val="50000"/>
                  </a:schemeClr>
                </a:solidFill>
                <a:latin typeface="Swis721 LtCn BT" panose="020B0406020202030204" pitchFamily="34" charset="0"/>
                <a:sym typeface="Gill Sans" charset="0"/>
              </a:rPr>
              <a:t>Instalaciones dedicadas al traslado de residuos sólidos de un vehículo recolector a otro vehículo con mayor capacidad de carga (Relación 2,5/3 – 1) para el posterior transporte hasta el sitio de tratamiento o disposición final.</a:t>
            </a:r>
          </a:p>
          <a:p>
            <a:pPr algn="just" fontAlgn="base">
              <a:spcBef>
                <a:spcPct val="0"/>
              </a:spcBef>
              <a:spcAft>
                <a:spcPct val="0"/>
              </a:spcAft>
            </a:pPr>
            <a:endParaRPr lang="es-CO" sz="1200" dirty="0">
              <a:solidFill>
                <a:schemeClr val="bg1">
                  <a:lumMod val="50000"/>
                </a:schemeClr>
              </a:solidFill>
              <a:latin typeface="Swis721 LtCn BT" panose="020B0406020202030204" pitchFamily="34" charset="0"/>
              <a:sym typeface="Gill Sans" charset="0"/>
            </a:endParaRPr>
          </a:p>
          <a:p>
            <a:pPr algn="just" fontAlgn="base">
              <a:spcBef>
                <a:spcPct val="0"/>
              </a:spcBef>
              <a:spcAft>
                <a:spcPct val="0"/>
              </a:spcAft>
            </a:pPr>
            <a:r>
              <a:rPr lang="es-CO" sz="1200" dirty="0">
                <a:solidFill>
                  <a:schemeClr val="bg1">
                    <a:lumMod val="50000"/>
                  </a:schemeClr>
                </a:solidFill>
                <a:latin typeface="Swis721 LtCn BT" panose="020B0406020202030204" pitchFamily="34" charset="0"/>
                <a:sym typeface="Gill Sans" charset="0"/>
              </a:rPr>
              <a:t>Esto se realiza mediante una descarga controlada, cerrada e independiente del entorno.</a:t>
            </a:r>
          </a:p>
          <a:p>
            <a:pPr lvl="0" algn="just" fontAlgn="base">
              <a:spcBef>
                <a:spcPct val="0"/>
              </a:spcBef>
              <a:spcAft>
                <a:spcPct val="0"/>
              </a:spcAft>
            </a:pPr>
            <a:endParaRPr lang="es-ES" sz="1100" dirty="0">
              <a:solidFill>
                <a:schemeClr val="bg1">
                  <a:lumMod val="65000"/>
                </a:schemeClr>
              </a:solidFill>
              <a:latin typeface="Swis721 LtCn BT" panose="020B0406020202030204" pitchFamily="34" charset="0"/>
            </a:endParaRPr>
          </a:p>
        </p:txBody>
      </p:sp>
      <p:pic>
        <p:nvPicPr>
          <p:cNvPr id="10" name="12 Imagen"/>
          <p:cNvPicPr/>
          <p:nvPr/>
        </p:nvPicPr>
        <p:blipFill>
          <a:blip r:embed="rId3" cstate="print">
            <a:extLst>
              <a:ext uri="{28A0092B-C50C-407E-A947-70E740481C1C}">
                <a14:useLocalDpi xmlns:a14="http://schemas.microsoft.com/office/drawing/2010/main" val="0"/>
              </a:ext>
            </a:extLst>
          </a:blip>
          <a:srcRect t="40818"/>
          <a:stretch>
            <a:fillRect/>
          </a:stretch>
        </p:blipFill>
        <p:spPr bwMode="auto">
          <a:xfrm>
            <a:off x="513538" y="3018162"/>
            <a:ext cx="7728829" cy="3034743"/>
          </a:xfrm>
          <a:prstGeom prst="rect">
            <a:avLst/>
          </a:prstGeom>
          <a:noFill/>
        </p:spPr>
      </p:pic>
      <p:sp>
        <p:nvSpPr>
          <p:cNvPr id="15" name="2 Marcador de texto"/>
          <p:cNvSpPr txBox="1">
            <a:spLocks/>
          </p:cNvSpPr>
          <p:nvPr/>
        </p:nvSpPr>
        <p:spPr>
          <a:xfrm>
            <a:off x="5596211" y="5924232"/>
            <a:ext cx="3696941" cy="257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050" dirty="0">
                <a:solidFill>
                  <a:schemeClr val="bg1">
                    <a:lumMod val="65000"/>
                  </a:schemeClr>
                </a:solidFill>
                <a:latin typeface="Swis721 LtCn BT" panose="020B0406020202030204" pitchFamily="34" charset="0"/>
              </a:rPr>
              <a:t>ET Palmira – </a:t>
            </a:r>
            <a:r>
              <a:rPr lang="es-CO" sz="1050" dirty="0" err="1">
                <a:solidFill>
                  <a:schemeClr val="bg1">
                    <a:lumMod val="65000"/>
                  </a:schemeClr>
                </a:solidFill>
                <a:latin typeface="Swis721 LtCn BT" panose="020B0406020202030204" pitchFamily="34" charset="0"/>
              </a:rPr>
              <a:t>Interaseo</a:t>
            </a:r>
            <a:r>
              <a:rPr lang="es-CO" sz="1050" dirty="0">
                <a:solidFill>
                  <a:schemeClr val="bg1">
                    <a:lumMod val="65000"/>
                  </a:schemeClr>
                </a:solidFill>
                <a:latin typeface="Swis721 LtCn BT" panose="020B0406020202030204" pitchFamily="34" charset="0"/>
              </a:rPr>
              <a:t> (presta servicios a Cali)</a:t>
            </a:r>
          </a:p>
        </p:txBody>
      </p:sp>
    </p:spTree>
    <p:extLst>
      <p:ext uri="{BB962C8B-B14F-4D97-AF65-F5344CB8AC3E}">
        <p14:creationId xmlns:p14="http://schemas.microsoft.com/office/powerpoint/2010/main" val="230637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3760" t="20164" r="31240" b="20281"/>
          <a:stretch/>
        </p:blipFill>
        <p:spPr>
          <a:xfrm>
            <a:off x="4666968" y="743381"/>
            <a:ext cx="4477032" cy="3703223"/>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743382"/>
            <a:ext cx="4535715" cy="1927679"/>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4"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5452"/>
            <a:ext cx="4535714" cy="1927678"/>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47521"/>
            <a:ext cx="9144000" cy="2210479"/>
          </a:xfrm>
          <a:prstGeom prst="rect">
            <a:avLst/>
          </a:prstGeom>
        </p:spPr>
      </p:pic>
      <p:sp>
        <p:nvSpPr>
          <p:cNvPr id="2" name="Elipse 1"/>
          <p:cNvSpPr/>
          <p:nvPr/>
        </p:nvSpPr>
        <p:spPr>
          <a:xfrm>
            <a:off x="5827256" y="887158"/>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Elipse 15"/>
          <p:cNvSpPr/>
          <p:nvPr/>
        </p:nvSpPr>
        <p:spPr>
          <a:xfrm>
            <a:off x="5815263" y="2218160"/>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Forma libre 14"/>
          <p:cNvSpPr/>
          <p:nvPr/>
        </p:nvSpPr>
        <p:spPr>
          <a:xfrm>
            <a:off x="5575328" y="983549"/>
            <a:ext cx="235744" cy="1282221"/>
          </a:xfrm>
          <a:custGeom>
            <a:avLst/>
            <a:gdLst>
              <a:gd name="connsiteX0" fmla="*/ 42863 w 235744"/>
              <a:gd name="connsiteY0" fmla="*/ 0 h 892969"/>
              <a:gd name="connsiteX1" fmla="*/ 230981 w 235744"/>
              <a:gd name="connsiteY1" fmla="*/ 9525 h 892969"/>
              <a:gd name="connsiteX2" fmla="*/ 235744 w 235744"/>
              <a:gd name="connsiteY2" fmla="*/ 338138 h 892969"/>
              <a:gd name="connsiteX3" fmla="*/ 223838 w 235744"/>
              <a:gd name="connsiteY3" fmla="*/ 338138 h 892969"/>
              <a:gd name="connsiteX4" fmla="*/ 221456 w 235744"/>
              <a:gd name="connsiteY4" fmla="*/ 528638 h 892969"/>
              <a:gd name="connsiteX5" fmla="*/ 195263 w 235744"/>
              <a:gd name="connsiteY5" fmla="*/ 528638 h 892969"/>
              <a:gd name="connsiteX6" fmla="*/ 200025 w 235744"/>
              <a:gd name="connsiteY6" fmla="*/ 864394 h 892969"/>
              <a:gd name="connsiteX7" fmla="*/ 166688 w 235744"/>
              <a:gd name="connsiteY7" fmla="*/ 864394 h 892969"/>
              <a:gd name="connsiteX8" fmla="*/ 159544 w 235744"/>
              <a:gd name="connsiteY8" fmla="*/ 892969 h 892969"/>
              <a:gd name="connsiteX9" fmla="*/ 145256 w 235744"/>
              <a:gd name="connsiteY9" fmla="*/ 890588 h 892969"/>
              <a:gd name="connsiteX10" fmla="*/ 133350 w 235744"/>
              <a:gd name="connsiteY10" fmla="*/ 869157 h 892969"/>
              <a:gd name="connsiteX11" fmla="*/ 104775 w 235744"/>
              <a:gd name="connsiteY11" fmla="*/ 866775 h 892969"/>
              <a:gd name="connsiteX12" fmla="*/ 111919 w 235744"/>
              <a:gd name="connsiteY12" fmla="*/ 890588 h 892969"/>
              <a:gd name="connsiteX13" fmla="*/ 0 w 235744"/>
              <a:gd name="connsiteY13" fmla="*/ 890588 h 8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744" h="892969">
                <a:moveTo>
                  <a:pt x="42863" y="0"/>
                </a:moveTo>
                <a:lnTo>
                  <a:pt x="230981" y="9525"/>
                </a:lnTo>
                <a:cubicBezTo>
                  <a:pt x="232569" y="119063"/>
                  <a:pt x="234156" y="228600"/>
                  <a:pt x="235744" y="338138"/>
                </a:cubicBezTo>
                <a:lnTo>
                  <a:pt x="223838" y="338138"/>
                </a:lnTo>
                <a:lnTo>
                  <a:pt x="221456" y="528638"/>
                </a:lnTo>
                <a:lnTo>
                  <a:pt x="195263" y="528638"/>
                </a:lnTo>
                <a:cubicBezTo>
                  <a:pt x="196850" y="640557"/>
                  <a:pt x="198438" y="752475"/>
                  <a:pt x="200025" y="864394"/>
                </a:cubicBezTo>
                <a:lnTo>
                  <a:pt x="166688" y="864394"/>
                </a:lnTo>
                <a:lnTo>
                  <a:pt x="159544" y="892969"/>
                </a:lnTo>
                <a:lnTo>
                  <a:pt x="145256" y="890588"/>
                </a:lnTo>
                <a:lnTo>
                  <a:pt x="133350" y="869157"/>
                </a:lnTo>
                <a:lnTo>
                  <a:pt x="104775" y="866775"/>
                </a:lnTo>
                <a:lnTo>
                  <a:pt x="111919" y="890588"/>
                </a:lnTo>
                <a:lnTo>
                  <a:pt x="0" y="890588"/>
                </a:lnTo>
              </a:path>
            </a:pathLst>
          </a:custGeom>
          <a:noFill/>
          <a:ln w="254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11 CuadroTexto"/>
          <p:cNvSpPr txBox="1"/>
          <p:nvPr/>
        </p:nvSpPr>
        <p:spPr>
          <a:xfrm>
            <a:off x="5824190" y="855414"/>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22" name="11 CuadroTexto"/>
          <p:cNvSpPr txBox="1"/>
          <p:nvPr/>
        </p:nvSpPr>
        <p:spPr>
          <a:xfrm>
            <a:off x="5811072" y="218243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1200" dirty="0">
              <a:latin typeface="Swis721 Lt BT" panose="020B0403020202020204" pitchFamily="34" charset="0"/>
            </a:endParaRPr>
          </a:p>
        </p:txBody>
      </p:sp>
      <p:sp>
        <p:nvSpPr>
          <p:cNvPr id="20" name="Rectángulo 19"/>
          <p:cNvSpPr/>
          <p:nvPr/>
        </p:nvSpPr>
        <p:spPr>
          <a:xfrm>
            <a:off x="-2" y="249453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Elipse 24"/>
          <p:cNvSpPr/>
          <p:nvPr/>
        </p:nvSpPr>
        <p:spPr>
          <a:xfrm>
            <a:off x="26570" y="251175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11 CuadroTexto"/>
          <p:cNvSpPr txBox="1"/>
          <p:nvPr/>
        </p:nvSpPr>
        <p:spPr>
          <a:xfrm>
            <a:off x="23504" y="248000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27" name="11 CuadroTexto"/>
          <p:cNvSpPr txBox="1"/>
          <p:nvPr/>
        </p:nvSpPr>
        <p:spPr>
          <a:xfrm>
            <a:off x="166660" y="247243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USOS MIXTOS: TALLERES, COMERCIO, VIVIENDA</a:t>
            </a:r>
            <a:endParaRPr lang="es-CO" sz="900" dirty="0">
              <a:solidFill>
                <a:schemeClr val="tx1">
                  <a:lumMod val="50000"/>
                  <a:lumOff val="50000"/>
                </a:schemeClr>
              </a:solidFill>
              <a:latin typeface="Century Gothic" panose="020B0502020202020204" pitchFamily="34" charset="0"/>
            </a:endParaRPr>
          </a:p>
        </p:txBody>
      </p:sp>
      <p:sp>
        <p:nvSpPr>
          <p:cNvPr id="28" name="Rectángulo 27"/>
          <p:cNvSpPr/>
          <p:nvPr/>
        </p:nvSpPr>
        <p:spPr>
          <a:xfrm>
            <a:off x="-2" y="444660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lipse 28"/>
          <p:cNvSpPr/>
          <p:nvPr/>
        </p:nvSpPr>
        <p:spPr>
          <a:xfrm>
            <a:off x="26570" y="446382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11 CuadroTexto"/>
          <p:cNvSpPr txBox="1"/>
          <p:nvPr/>
        </p:nvSpPr>
        <p:spPr>
          <a:xfrm>
            <a:off x="23504" y="443207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800" dirty="0">
              <a:latin typeface="Century Gothic" panose="020B0502020202020204" pitchFamily="34" charset="0"/>
            </a:endParaRPr>
          </a:p>
        </p:txBody>
      </p:sp>
      <p:sp>
        <p:nvSpPr>
          <p:cNvPr id="31" name="11 CuadroTexto"/>
          <p:cNvSpPr txBox="1"/>
          <p:nvPr/>
        </p:nvSpPr>
        <p:spPr>
          <a:xfrm>
            <a:off x="166660" y="442450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ESCUELA RICARDO URIBE ESCOBAR</a:t>
            </a:r>
            <a:endParaRPr lang="es-CO" sz="900" dirty="0">
              <a:solidFill>
                <a:schemeClr val="tx1">
                  <a:lumMod val="50000"/>
                  <a:lumOff val="50000"/>
                </a:schemeClr>
              </a:solidFill>
              <a:latin typeface="Century Gothic" panose="020B0502020202020204" pitchFamily="34" charset="0"/>
            </a:endParaRPr>
          </a:p>
        </p:txBody>
      </p:sp>
      <p:sp>
        <p:nvSpPr>
          <p:cNvPr id="2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CONTEXTO</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136602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p:cNvPicPr>
            <a:picLocks noChangeAspect="1"/>
          </p:cNvPicPr>
          <p:nvPr/>
        </p:nvPicPr>
        <p:blipFill rotWithShape="1">
          <a:blip r:embed="rId2"/>
          <a:srcRect l="23760" t="20164" r="31240" b="20281"/>
          <a:stretch/>
        </p:blipFill>
        <p:spPr>
          <a:xfrm>
            <a:off x="4666968" y="743381"/>
            <a:ext cx="4477032" cy="37032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46774"/>
            <a:ext cx="4535713" cy="1927678"/>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4"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24559"/>
            <a:ext cx="9143999" cy="1833442"/>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2697147"/>
            <a:ext cx="4535713" cy="1927678"/>
          </a:xfrm>
          <a:prstGeom prst="rect">
            <a:avLst/>
          </a:prstGeom>
        </p:spPr>
      </p:pic>
      <p:sp>
        <p:nvSpPr>
          <p:cNvPr id="16" name="Elipse 15"/>
          <p:cNvSpPr/>
          <p:nvPr/>
        </p:nvSpPr>
        <p:spPr>
          <a:xfrm>
            <a:off x="5797468" y="2409228"/>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p:cNvSpPr/>
          <p:nvPr/>
        </p:nvSpPr>
        <p:spPr>
          <a:xfrm>
            <a:off x="5853655" y="3911807"/>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Forma libre 20"/>
          <p:cNvSpPr/>
          <p:nvPr/>
        </p:nvSpPr>
        <p:spPr>
          <a:xfrm>
            <a:off x="5596075" y="2475819"/>
            <a:ext cx="198327" cy="1440726"/>
          </a:xfrm>
          <a:custGeom>
            <a:avLst/>
            <a:gdLst>
              <a:gd name="connsiteX0" fmla="*/ 42863 w 235744"/>
              <a:gd name="connsiteY0" fmla="*/ 0 h 892969"/>
              <a:gd name="connsiteX1" fmla="*/ 230981 w 235744"/>
              <a:gd name="connsiteY1" fmla="*/ 9525 h 892969"/>
              <a:gd name="connsiteX2" fmla="*/ 235744 w 235744"/>
              <a:gd name="connsiteY2" fmla="*/ 338138 h 892969"/>
              <a:gd name="connsiteX3" fmla="*/ 223838 w 235744"/>
              <a:gd name="connsiteY3" fmla="*/ 338138 h 892969"/>
              <a:gd name="connsiteX4" fmla="*/ 221456 w 235744"/>
              <a:gd name="connsiteY4" fmla="*/ 528638 h 892969"/>
              <a:gd name="connsiteX5" fmla="*/ 195263 w 235744"/>
              <a:gd name="connsiteY5" fmla="*/ 528638 h 892969"/>
              <a:gd name="connsiteX6" fmla="*/ 200025 w 235744"/>
              <a:gd name="connsiteY6" fmla="*/ 864394 h 892969"/>
              <a:gd name="connsiteX7" fmla="*/ 166688 w 235744"/>
              <a:gd name="connsiteY7" fmla="*/ 864394 h 892969"/>
              <a:gd name="connsiteX8" fmla="*/ 159544 w 235744"/>
              <a:gd name="connsiteY8" fmla="*/ 892969 h 892969"/>
              <a:gd name="connsiteX9" fmla="*/ 145256 w 235744"/>
              <a:gd name="connsiteY9" fmla="*/ 890588 h 892969"/>
              <a:gd name="connsiteX10" fmla="*/ 133350 w 235744"/>
              <a:gd name="connsiteY10" fmla="*/ 869157 h 892969"/>
              <a:gd name="connsiteX11" fmla="*/ 104775 w 235744"/>
              <a:gd name="connsiteY11" fmla="*/ 866775 h 892969"/>
              <a:gd name="connsiteX12" fmla="*/ 111919 w 235744"/>
              <a:gd name="connsiteY12" fmla="*/ 890588 h 892969"/>
              <a:gd name="connsiteX13" fmla="*/ 0 w 235744"/>
              <a:gd name="connsiteY13" fmla="*/ 890588 h 892969"/>
              <a:gd name="connsiteX0" fmla="*/ 42863 w 235744"/>
              <a:gd name="connsiteY0" fmla="*/ 0 h 892969"/>
              <a:gd name="connsiteX1" fmla="*/ 230981 w 235744"/>
              <a:gd name="connsiteY1" fmla="*/ 9525 h 892969"/>
              <a:gd name="connsiteX2" fmla="*/ 235744 w 235744"/>
              <a:gd name="connsiteY2" fmla="*/ 338138 h 892969"/>
              <a:gd name="connsiteX3" fmla="*/ 223838 w 235744"/>
              <a:gd name="connsiteY3" fmla="*/ 338138 h 892969"/>
              <a:gd name="connsiteX4" fmla="*/ 221456 w 235744"/>
              <a:gd name="connsiteY4" fmla="*/ 528638 h 892969"/>
              <a:gd name="connsiteX5" fmla="*/ 195263 w 235744"/>
              <a:gd name="connsiteY5" fmla="*/ 528638 h 892969"/>
              <a:gd name="connsiteX6" fmla="*/ 200025 w 235744"/>
              <a:gd name="connsiteY6" fmla="*/ 864394 h 892969"/>
              <a:gd name="connsiteX7" fmla="*/ 166688 w 235744"/>
              <a:gd name="connsiteY7" fmla="*/ 864394 h 892969"/>
              <a:gd name="connsiteX8" fmla="*/ 159544 w 235744"/>
              <a:gd name="connsiteY8" fmla="*/ 892969 h 892969"/>
              <a:gd name="connsiteX9" fmla="*/ 133350 w 235744"/>
              <a:gd name="connsiteY9" fmla="*/ 869157 h 892969"/>
              <a:gd name="connsiteX10" fmla="*/ 104775 w 235744"/>
              <a:gd name="connsiteY10" fmla="*/ 866775 h 892969"/>
              <a:gd name="connsiteX11" fmla="*/ 111919 w 235744"/>
              <a:gd name="connsiteY11" fmla="*/ 890588 h 892969"/>
              <a:gd name="connsiteX12" fmla="*/ 0 w 235744"/>
              <a:gd name="connsiteY12" fmla="*/ 890588 h 892969"/>
              <a:gd name="connsiteX0" fmla="*/ 42863 w 235744"/>
              <a:gd name="connsiteY0" fmla="*/ 0 h 890588"/>
              <a:gd name="connsiteX1" fmla="*/ 230981 w 235744"/>
              <a:gd name="connsiteY1" fmla="*/ 9525 h 890588"/>
              <a:gd name="connsiteX2" fmla="*/ 235744 w 235744"/>
              <a:gd name="connsiteY2" fmla="*/ 338138 h 890588"/>
              <a:gd name="connsiteX3" fmla="*/ 223838 w 235744"/>
              <a:gd name="connsiteY3" fmla="*/ 338138 h 890588"/>
              <a:gd name="connsiteX4" fmla="*/ 221456 w 235744"/>
              <a:gd name="connsiteY4" fmla="*/ 528638 h 890588"/>
              <a:gd name="connsiteX5" fmla="*/ 195263 w 235744"/>
              <a:gd name="connsiteY5" fmla="*/ 528638 h 890588"/>
              <a:gd name="connsiteX6" fmla="*/ 200025 w 235744"/>
              <a:gd name="connsiteY6" fmla="*/ 864394 h 890588"/>
              <a:gd name="connsiteX7" fmla="*/ 166688 w 235744"/>
              <a:gd name="connsiteY7" fmla="*/ 864394 h 890588"/>
              <a:gd name="connsiteX8" fmla="*/ 133350 w 235744"/>
              <a:gd name="connsiteY8" fmla="*/ 869157 h 890588"/>
              <a:gd name="connsiteX9" fmla="*/ 104775 w 235744"/>
              <a:gd name="connsiteY9" fmla="*/ 866775 h 890588"/>
              <a:gd name="connsiteX10" fmla="*/ 111919 w 235744"/>
              <a:gd name="connsiteY10" fmla="*/ 890588 h 890588"/>
              <a:gd name="connsiteX11" fmla="*/ 0 w 235744"/>
              <a:gd name="connsiteY11" fmla="*/ 890588 h 890588"/>
              <a:gd name="connsiteX0" fmla="*/ 42863 w 235744"/>
              <a:gd name="connsiteY0" fmla="*/ 0 h 890588"/>
              <a:gd name="connsiteX1" fmla="*/ 230981 w 235744"/>
              <a:gd name="connsiteY1" fmla="*/ 9525 h 890588"/>
              <a:gd name="connsiteX2" fmla="*/ 235744 w 235744"/>
              <a:gd name="connsiteY2" fmla="*/ 338138 h 890588"/>
              <a:gd name="connsiteX3" fmla="*/ 223838 w 235744"/>
              <a:gd name="connsiteY3" fmla="*/ 338138 h 890588"/>
              <a:gd name="connsiteX4" fmla="*/ 221456 w 235744"/>
              <a:gd name="connsiteY4" fmla="*/ 528638 h 890588"/>
              <a:gd name="connsiteX5" fmla="*/ 195263 w 235744"/>
              <a:gd name="connsiteY5" fmla="*/ 528638 h 890588"/>
              <a:gd name="connsiteX6" fmla="*/ 200025 w 235744"/>
              <a:gd name="connsiteY6" fmla="*/ 864394 h 890588"/>
              <a:gd name="connsiteX7" fmla="*/ 166688 w 235744"/>
              <a:gd name="connsiteY7" fmla="*/ 864394 h 890588"/>
              <a:gd name="connsiteX8" fmla="*/ 104775 w 235744"/>
              <a:gd name="connsiteY8" fmla="*/ 866775 h 890588"/>
              <a:gd name="connsiteX9" fmla="*/ 111919 w 235744"/>
              <a:gd name="connsiteY9" fmla="*/ 890588 h 890588"/>
              <a:gd name="connsiteX10" fmla="*/ 0 w 235744"/>
              <a:gd name="connsiteY10" fmla="*/ 890588 h 890588"/>
              <a:gd name="connsiteX0" fmla="*/ 42863 w 235744"/>
              <a:gd name="connsiteY0" fmla="*/ 0 h 890588"/>
              <a:gd name="connsiteX1" fmla="*/ 230981 w 235744"/>
              <a:gd name="connsiteY1" fmla="*/ 9525 h 890588"/>
              <a:gd name="connsiteX2" fmla="*/ 235744 w 235744"/>
              <a:gd name="connsiteY2" fmla="*/ 338138 h 890588"/>
              <a:gd name="connsiteX3" fmla="*/ 223838 w 235744"/>
              <a:gd name="connsiteY3" fmla="*/ 338138 h 890588"/>
              <a:gd name="connsiteX4" fmla="*/ 221456 w 235744"/>
              <a:gd name="connsiteY4" fmla="*/ 528638 h 890588"/>
              <a:gd name="connsiteX5" fmla="*/ 195263 w 235744"/>
              <a:gd name="connsiteY5" fmla="*/ 528638 h 890588"/>
              <a:gd name="connsiteX6" fmla="*/ 200025 w 235744"/>
              <a:gd name="connsiteY6" fmla="*/ 864394 h 890588"/>
              <a:gd name="connsiteX7" fmla="*/ 166688 w 235744"/>
              <a:gd name="connsiteY7" fmla="*/ 864394 h 890588"/>
              <a:gd name="connsiteX8" fmla="*/ 111919 w 235744"/>
              <a:gd name="connsiteY8" fmla="*/ 890588 h 890588"/>
              <a:gd name="connsiteX9" fmla="*/ 0 w 235744"/>
              <a:gd name="connsiteY9" fmla="*/ 890588 h 890588"/>
              <a:gd name="connsiteX0" fmla="*/ 42863 w 235744"/>
              <a:gd name="connsiteY0" fmla="*/ 0 h 890588"/>
              <a:gd name="connsiteX1" fmla="*/ 230981 w 235744"/>
              <a:gd name="connsiteY1" fmla="*/ 9525 h 890588"/>
              <a:gd name="connsiteX2" fmla="*/ 235744 w 235744"/>
              <a:gd name="connsiteY2" fmla="*/ 338138 h 890588"/>
              <a:gd name="connsiteX3" fmla="*/ 223838 w 235744"/>
              <a:gd name="connsiteY3" fmla="*/ 338138 h 890588"/>
              <a:gd name="connsiteX4" fmla="*/ 221456 w 235744"/>
              <a:gd name="connsiteY4" fmla="*/ 528638 h 890588"/>
              <a:gd name="connsiteX5" fmla="*/ 195263 w 235744"/>
              <a:gd name="connsiteY5" fmla="*/ 528638 h 890588"/>
              <a:gd name="connsiteX6" fmla="*/ 200025 w 235744"/>
              <a:gd name="connsiteY6" fmla="*/ 864394 h 890588"/>
              <a:gd name="connsiteX7" fmla="*/ 166688 w 235744"/>
              <a:gd name="connsiteY7" fmla="*/ 864394 h 890588"/>
              <a:gd name="connsiteX8" fmla="*/ 0 w 235744"/>
              <a:gd name="connsiteY8" fmla="*/ 890588 h 890588"/>
              <a:gd name="connsiteX0" fmla="*/ 42863 w 235744"/>
              <a:gd name="connsiteY0" fmla="*/ 0 h 890588"/>
              <a:gd name="connsiteX1" fmla="*/ 230981 w 235744"/>
              <a:gd name="connsiteY1" fmla="*/ 9525 h 890588"/>
              <a:gd name="connsiteX2" fmla="*/ 235744 w 235744"/>
              <a:gd name="connsiteY2" fmla="*/ 338138 h 890588"/>
              <a:gd name="connsiteX3" fmla="*/ 223838 w 235744"/>
              <a:gd name="connsiteY3" fmla="*/ 338138 h 890588"/>
              <a:gd name="connsiteX4" fmla="*/ 221456 w 235744"/>
              <a:gd name="connsiteY4" fmla="*/ 528638 h 890588"/>
              <a:gd name="connsiteX5" fmla="*/ 195263 w 235744"/>
              <a:gd name="connsiteY5" fmla="*/ 528638 h 890588"/>
              <a:gd name="connsiteX6" fmla="*/ 200025 w 235744"/>
              <a:gd name="connsiteY6" fmla="*/ 864394 h 890588"/>
              <a:gd name="connsiteX7" fmla="*/ 0 w 235744"/>
              <a:gd name="connsiteY7" fmla="*/ 890588 h 890588"/>
              <a:gd name="connsiteX0" fmla="*/ 42863 w 235744"/>
              <a:gd name="connsiteY0" fmla="*/ 0 h 1054894"/>
              <a:gd name="connsiteX1" fmla="*/ 230981 w 235744"/>
              <a:gd name="connsiteY1" fmla="*/ 9525 h 1054894"/>
              <a:gd name="connsiteX2" fmla="*/ 235744 w 235744"/>
              <a:gd name="connsiteY2" fmla="*/ 338138 h 1054894"/>
              <a:gd name="connsiteX3" fmla="*/ 223838 w 235744"/>
              <a:gd name="connsiteY3" fmla="*/ 338138 h 1054894"/>
              <a:gd name="connsiteX4" fmla="*/ 221456 w 235744"/>
              <a:gd name="connsiteY4" fmla="*/ 528638 h 1054894"/>
              <a:gd name="connsiteX5" fmla="*/ 195263 w 235744"/>
              <a:gd name="connsiteY5" fmla="*/ 528638 h 1054894"/>
              <a:gd name="connsiteX6" fmla="*/ 216694 w 235744"/>
              <a:gd name="connsiteY6" fmla="*/ 1054894 h 1054894"/>
              <a:gd name="connsiteX7" fmla="*/ 0 w 235744"/>
              <a:gd name="connsiteY7" fmla="*/ 890588 h 1054894"/>
              <a:gd name="connsiteX0" fmla="*/ 19050 w 211931"/>
              <a:gd name="connsiteY0" fmla="*/ 0 h 1054894"/>
              <a:gd name="connsiteX1" fmla="*/ 207168 w 211931"/>
              <a:gd name="connsiteY1" fmla="*/ 9525 h 1054894"/>
              <a:gd name="connsiteX2" fmla="*/ 211931 w 211931"/>
              <a:gd name="connsiteY2" fmla="*/ 338138 h 1054894"/>
              <a:gd name="connsiteX3" fmla="*/ 200025 w 211931"/>
              <a:gd name="connsiteY3" fmla="*/ 338138 h 1054894"/>
              <a:gd name="connsiteX4" fmla="*/ 197643 w 211931"/>
              <a:gd name="connsiteY4" fmla="*/ 528638 h 1054894"/>
              <a:gd name="connsiteX5" fmla="*/ 171450 w 211931"/>
              <a:gd name="connsiteY5" fmla="*/ 528638 h 1054894"/>
              <a:gd name="connsiteX6" fmla="*/ 192881 w 211931"/>
              <a:gd name="connsiteY6" fmla="*/ 1054894 h 1054894"/>
              <a:gd name="connsiteX7" fmla="*/ 0 w 211931"/>
              <a:gd name="connsiteY7" fmla="*/ 1050132 h 1054894"/>
              <a:gd name="connsiteX0" fmla="*/ 19050 w 211931"/>
              <a:gd name="connsiteY0" fmla="*/ 0 h 1050132"/>
              <a:gd name="connsiteX1" fmla="*/ 207168 w 211931"/>
              <a:gd name="connsiteY1" fmla="*/ 9525 h 1050132"/>
              <a:gd name="connsiteX2" fmla="*/ 211931 w 211931"/>
              <a:gd name="connsiteY2" fmla="*/ 338138 h 1050132"/>
              <a:gd name="connsiteX3" fmla="*/ 200025 w 211931"/>
              <a:gd name="connsiteY3" fmla="*/ 338138 h 1050132"/>
              <a:gd name="connsiteX4" fmla="*/ 197643 w 211931"/>
              <a:gd name="connsiteY4" fmla="*/ 528638 h 1050132"/>
              <a:gd name="connsiteX5" fmla="*/ 171450 w 211931"/>
              <a:gd name="connsiteY5" fmla="*/ 528638 h 1050132"/>
              <a:gd name="connsiteX6" fmla="*/ 197644 w 211931"/>
              <a:gd name="connsiteY6" fmla="*/ 1050131 h 1050132"/>
              <a:gd name="connsiteX7" fmla="*/ 0 w 211931"/>
              <a:gd name="connsiteY7" fmla="*/ 1050132 h 1050132"/>
              <a:gd name="connsiteX0" fmla="*/ 19050 w 211931"/>
              <a:gd name="connsiteY0" fmla="*/ 0 h 1050132"/>
              <a:gd name="connsiteX1" fmla="*/ 207168 w 211931"/>
              <a:gd name="connsiteY1" fmla="*/ 9525 h 1050132"/>
              <a:gd name="connsiteX2" fmla="*/ 211931 w 211931"/>
              <a:gd name="connsiteY2" fmla="*/ 338138 h 1050132"/>
              <a:gd name="connsiteX3" fmla="*/ 200025 w 211931"/>
              <a:gd name="connsiteY3" fmla="*/ 338138 h 1050132"/>
              <a:gd name="connsiteX4" fmla="*/ 197643 w 211931"/>
              <a:gd name="connsiteY4" fmla="*/ 528638 h 1050132"/>
              <a:gd name="connsiteX5" fmla="*/ 197644 w 211931"/>
              <a:gd name="connsiteY5" fmla="*/ 1050131 h 1050132"/>
              <a:gd name="connsiteX6" fmla="*/ 0 w 211931"/>
              <a:gd name="connsiteY6" fmla="*/ 1050132 h 1050132"/>
              <a:gd name="connsiteX0" fmla="*/ 19050 w 211931"/>
              <a:gd name="connsiteY0" fmla="*/ 0 h 1050132"/>
              <a:gd name="connsiteX1" fmla="*/ 207168 w 211931"/>
              <a:gd name="connsiteY1" fmla="*/ 9525 h 1050132"/>
              <a:gd name="connsiteX2" fmla="*/ 211931 w 211931"/>
              <a:gd name="connsiteY2" fmla="*/ 338138 h 1050132"/>
              <a:gd name="connsiteX3" fmla="*/ 197643 w 211931"/>
              <a:gd name="connsiteY3" fmla="*/ 528638 h 1050132"/>
              <a:gd name="connsiteX4" fmla="*/ 197644 w 211931"/>
              <a:gd name="connsiteY4" fmla="*/ 1050131 h 1050132"/>
              <a:gd name="connsiteX5" fmla="*/ 0 w 211931"/>
              <a:gd name="connsiteY5" fmla="*/ 1050132 h 1050132"/>
              <a:gd name="connsiteX0" fmla="*/ 19050 w 218576"/>
              <a:gd name="connsiteY0" fmla="*/ 0 h 1050132"/>
              <a:gd name="connsiteX1" fmla="*/ 207168 w 218576"/>
              <a:gd name="connsiteY1" fmla="*/ 9525 h 1050132"/>
              <a:gd name="connsiteX2" fmla="*/ 197643 w 218576"/>
              <a:gd name="connsiteY2" fmla="*/ 528638 h 1050132"/>
              <a:gd name="connsiteX3" fmla="*/ 197644 w 218576"/>
              <a:gd name="connsiteY3" fmla="*/ 1050131 h 1050132"/>
              <a:gd name="connsiteX4" fmla="*/ 0 w 218576"/>
              <a:gd name="connsiteY4" fmla="*/ 1050132 h 1050132"/>
              <a:gd name="connsiteX0" fmla="*/ 19050 w 226813"/>
              <a:gd name="connsiteY0" fmla="*/ 0 h 1050132"/>
              <a:gd name="connsiteX1" fmla="*/ 207168 w 226813"/>
              <a:gd name="connsiteY1" fmla="*/ 9525 h 1050132"/>
              <a:gd name="connsiteX2" fmla="*/ 197644 w 226813"/>
              <a:gd name="connsiteY2" fmla="*/ 1050131 h 1050132"/>
              <a:gd name="connsiteX3" fmla="*/ 0 w 226813"/>
              <a:gd name="connsiteY3" fmla="*/ 1050132 h 1050132"/>
              <a:gd name="connsiteX0" fmla="*/ 19050 w 220029"/>
              <a:gd name="connsiteY0" fmla="*/ 0 h 1050132"/>
              <a:gd name="connsiteX1" fmla="*/ 207168 w 220029"/>
              <a:gd name="connsiteY1" fmla="*/ 9525 h 1050132"/>
              <a:gd name="connsiteX2" fmla="*/ 195946 w 220029"/>
              <a:gd name="connsiteY2" fmla="*/ 546543 h 1050132"/>
              <a:gd name="connsiteX3" fmla="*/ 197644 w 220029"/>
              <a:gd name="connsiteY3" fmla="*/ 1050131 h 1050132"/>
              <a:gd name="connsiteX4" fmla="*/ 0 w 220029"/>
              <a:gd name="connsiteY4" fmla="*/ 1050132 h 1050132"/>
              <a:gd name="connsiteX0" fmla="*/ 19050 w 219731"/>
              <a:gd name="connsiteY0" fmla="*/ 0 h 1050132"/>
              <a:gd name="connsiteX1" fmla="*/ 207168 w 219731"/>
              <a:gd name="connsiteY1" fmla="*/ 9525 h 1050132"/>
              <a:gd name="connsiteX2" fmla="*/ 195946 w 219731"/>
              <a:gd name="connsiteY2" fmla="*/ 210787 h 1050132"/>
              <a:gd name="connsiteX3" fmla="*/ 195946 w 219731"/>
              <a:gd name="connsiteY3" fmla="*/ 546543 h 1050132"/>
              <a:gd name="connsiteX4" fmla="*/ 197644 w 219731"/>
              <a:gd name="connsiteY4" fmla="*/ 1050131 h 1050132"/>
              <a:gd name="connsiteX5" fmla="*/ 0 w 219731"/>
              <a:gd name="connsiteY5" fmla="*/ 1050132 h 1050132"/>
              <a:gd name="connsiteX0" fmla="*/ 19050 w 219559"/>
              <a:gd name="connsiteY0" fmla="*/ 0 h 1050132"/>
              <a:gd name="connsiteX1" fmla="*/ 207168 w 219559"/>
              <a:gd name="connsiteY1" fmla="*/ 9525 h 1050132"/>
              <a:gd name="connsiteX2" fmla="*/ 195946 w 219559"/>
              <a:gd name="connsiteY2" fmla="*/ 72675 h 1050132"/>
              <a:gd name="connsiteX3" fmla="*/ 195946 w 219559"/>
              <a:gd name="connsiteY3" fmla="*/ 210787 h 1050132"/>
              <a:gd name="connsiteX4" fmla="*/ 195946 w 219559"/>
              <a:gd name="connsiteY4" fmla="*/ 546543 h 1050132"/>
              <a:gd name="connsiteX5" fmla="*/ 197644 w 219559"/>
              <a:gd name="connsiteY5" fmla="*/ 1050131 h 1050132"/>
              <a:gd name="connsiteX6" fmla="*/ 0 w 219559"/>
              <a:gd name="connsiteY6" fmla="*/ 1050132 h 1050132"/>
              <a:gd name="connsiteX0" fmla="*/ 19050 w 212994"/>
              <a:gd name="connsiteY0" fmla="*/ 0 h 1050132"/>
              <a:gd name="connsiteX1" fmla="*/ 195946 w 212994"/>
              <a:gd name="connsiteY1" fmla="*/ 72675 h 1050132"/>
              <a:gd name="connsiteX2" fmla="*/ 195946 w 212994"/>
              <a:gd name="connsiteY2" fmla="*/ 210787 h 1050132"/>
              <a:gd name="connsiteX3" fmla="*/ 195946 w 212994"/>
              <a:gd name="connsiteY3" fmla="*/ 546543 h 1050132"/>
              <a:gd name="connsiteX4" fmla="*/ 197644 w 212994"/>
              <a:gd name="connsiteY4" fmla="*/ 1050131 h 1050132"/>
              <a:gd name="connsiteX5" fmla="*/ 0 w 212994"/>
              <a:gd name="connsiteY5" fmla="*/ 1050132 h 1050132"/>
              <a:gd name="connsiteX0" fmla="*/ 19050 w 212994"/>
              <a:gd name="connsiteY0" fmla="*/ 0 h 1050132"/>
              <a:gd name="connsiteX1" fmla="*/ 198327 w 212994"/>
              <a:gd name="connsiteY1" fmla="*/ 17907 h 1050132"/>
              <a:gd name="connsiteX2" fmla="*/ 195946 w 212994"/>
              <a:gd name="connsiteY2" fmla="*/ 210787 h 1050132"/>
              <a:gd name="connsiteX3" fmla="*/ 195946 w 212994"/>
              <a:gd name="connsiteY3" fmla="*/ 546543 h 1050132"/>
              <a:gd name="connsiteX4" fmla="*/ 197644 w 212994"/>
              <a:gd name="connsiteY4" fmla="*/ 1050131 h 1050132"/>
              <a:gd name="connsiteX5" fmla="*/ 0 w 212994"/>
              <a:gd name="connsiteY5" fmla="*/ 1050132 h 1050132"/>
              <a:gd name="connsiteX0" fmla="*/ 16668 w 212994"/>
              <a:gd name="connsiteY0" fmla="*/ 0 h 1040607"/>
              <a:gd name="connsiteX1" fmla="*/ 198327 w 212994"/>
              <a:gd name="connsiteY1" fmla="*/ 8382 h 1040607"/>
              <a:gd name="connsiteX2" fmla="*/ 195946 w 212994"/>
              <a:gd name="connsiteY2" fmla="*/ 201262 h 1040607"/>
              <a:gd name="connsiteX3" fmla="*/ 195946 w 212994"/>
              <a:gd name="connsiteY3" fmla="*/ 537018 h 1040607"/>
              <a:gd name="connsiteX4" fmla="*/ 197644 w 212994"/>
              <a:gd name="connsiteY4" fmla="*/ 1040606 h 1040607"/>
              <a:gd name="connsiteX5" fmla="*/ 0 w 212994"/>
              <a:gd name="connsiteY5" fmla="*/ 1040607 h 1040607"/>
              <a:gd name="connsiteX0" fmla="*/ 16668 w 198327"/>
              <a:gd name="connsiteY0" fmla="*/ 0 h 1040607"/>
              <a:gd name="connsiteX1" fmla="*/ 198327 w 198327"/>
              <a:gd name="connsiteY1" fmla="*/ 8382 h 1040607"/>
              <a:gd name="connsiteX2" fmla="*/ 195946 w 198327"/>
              <a:gd name="connsiteY2" fmla="*/ 201262 h 1040607"/>
              <a:gd name="connsiteX3" fmla="*/ 195946 w 198327"/>
              <a:gd name="connsiteY3" fmla="*/ 537018 h 1040607"/>
              <a:gd name="connsiteX4" fmla="*/ 197644 w 198327"/>
              <a:gd name="connsiteY4" fmla="*/ 1040606 h 1040607"/>
              <a:gd name="connsiteX5" fmla="*/ 0 w 198327"/>
              <a:gd name="connsiteY5" fmla="*/ 1040607 h 104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327" h="1040607">
                <a:moveTo>
                  <a:pt x="16668" y="0"/>
                </a:moveTo>
                <a:lnTo>
                  <a:pt x="198327" y="8382"/>
                </a:lnTo>
                <a:cubicBezTo>
                  <a:pt x="196457" y="41926"/>
                  <a:pt x="199121" y="122284"/>
                  <a:pt x="195946" y="201262"/>
                </a:cubicBezTo>
                <a:cubicBezTo>
                  <a:pt x="192771" y="280240"/>
                  <a:pt x="199235" y="398318"/>
                  <a:pt x="195946" y="537018"/>
                </a:cubicBezTo>
                <a:cubicBezTo>
                  <a:pt x="192657" y="675718"/>
                  <a:pt x="198948" y="955088"/>
                  <a:pt x="197644" y="1040606"/>
                </a:cubicBezTo>
                <a:lnTo>
                  <a:pt x="0" y="1040607"/>
                </a:lnTo>
              </a:path>
            </a:pathLst>
          </a:custGeom>
          <a:noFill/>
          <a:ln w="254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11 CuadroTexto"/>
          <p:cNvSpPr txBox="1"/>
          <p:nvPr/>
        </p:nvSpPr>
        <p:spPr>
          <a:xfrm>
            <a:off x="5794402" y="2377484"/>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23" name="11 CuadroTexto"/>
          <p:cNvSpPr txBox="1"/>
          <p:nvPr/>
        </p:nvSpPr>
        <p:spPr>
          <a:xfrm>
            <a:off x="5849464" y="3876085"/>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1200" dirty="0">
              <a:latin typeface="Swis721 Lt BT" panose="020B0403020202020204" pitchFamily="34" charset="0"/>
            </a:endParaRPr>
          </a:p>
        </p:txBody>
      </p:sp>
      <p:sp>
        <p:nvSpPr>
          <p:cNvPr id="25" name="Rectángulo 24"/>
          <p:cNvSpPr/>
          <p:nvPr/>
        </p:nvSpPr>
        <p:spPr>
          <a:xfrm>
            <a:off x="0" y="2497924"/>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Elipse 25"/>
          <p:cNvSpPr/>
          <p:nvPr/>
        </p:nvSpPr>
        <p:spPr>
          <a:xfrm>
            <a:off x="26572" y="2515141"/>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11 CuadroTexto"/>
          <p:cNvSpPr txBox="1"/>
          <p:nvPr/>
        </p:nvSpPr>
        <p:spPr>
          <a:xfrm>
            <a:off x="23506" y="2483397"/>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28" name="11 CuadroTexto"/>
          <p:cNvSpPr txBox="1"/>
          <p:nvPr/>
        </p:nvSpPr>
        <p:spPr>
          <a:xfrm>
            <a:off x="166662" y="2475819"/>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USOS MIXTOS: TALLERES, BODEGAS, VIVIENDA</a:t>
            </a:r>
            <a:endParaRPr lang="es-CO" sz="900" dirty="0">
              <a:solidFill>
                <a:schemeClr val="tx1">
                  <a:lumMod val="50000"/>
                  <a:lumOff val="50000"/>
                </a:schemeClr>
              </a:solidFill>
              <a:latin typeface="Century Gothic" panose="020B0502020202020204" pitchFamily="34" charset="0"/>
            </a:endParaRPr>
          </a:p>
        </p:txBody>
      </p:sp>
      <p:sp>
        <p:nvSpPr>
          <p:cNvPr id="29" name="Rectángulo 28"/>
          <p:cNvSpPr/>
          <p:nvPr/>
        </p:nvSpPr>
        <p:spPr>
          <a:xfrm>
            <a:off x="0" y="444770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Elipse 29"/>
          <p:cNvSpPr/>
          <p:nvPr/>
        </p:nvSpPr>
        <p:spPr>
          <a:xfrm>
            <a:off x="26572" y="446492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11 CuadroTexto"/>
          <p:cNvSpPr txBox="1"/>
          <p:nvPr/>
        </p:nvSpPr>
        <p:spPr>
          <a:xfrm>
            <a:off x="23506" y="443317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800" dirty="0">
              <a:latin typeface="Century Gothic" panose="020B0502020202020204" pitchFamily="34" charset="0"/>
            </a:endParaRPr>
          </a:p>
        </p:txBody>
      </p:sp>
      <p:sp>
        <p:nvSpPr>
          <p:cNvPr id="32" name="11 CuadroTexto"/>
          <p:cNvSpPr txBox="1"/>
          <p:nvPr/>
        </p:nvSpPr>
        <p:spPr>
          <a:xfrm>
            <a:off x="166662" y="442560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DESNIVEL ENTRE VIAS</a:t>
            </a:r>
            <a:endParaRPr lang="es-CO" sz="900" dirty="0">
              <a:solidFill>
                <a:schemeClr val="tx1">
                  <a:lumMod val="50000"/>
                  <a:lumOff val="50000"/>
                </a:schemeClr>
              </a:solidFill>
              <a:latin typeface="Century Gothic" panose="020B0502020202020204" pitchFamily="34" charset="0"/>
            </a:endParaRPr>
          </a:p>
        </p:txBody>
      </p:sp>
      <p:sp>
        <p:nvSpPr>
          <p:cNvPr id="2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CONTEXTO</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211006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rotWithShape="1">
          <a:blip r:embed="rId2"/>
          <a:srcRect l="23760" t="20164" r="31240" b="20281"/>
          <a:stretch/>
        </p:blipFill>
        <p:spPr>
          <a:xfrm>
            <a:off x="4666968" y="743381"/>
            <a:ext cx="4477032" cy="3703223"/>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 y="2697147"/>
            <a:ext cx="4535711" cy="192767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9" y="743383"/>
            <a:ext cx="4535713" cy="1927678"/>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5"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86" y="4930323"/>
            <a:ext cx="4535713" cy="1927678"/>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930323"/>
            <a:ext cx="4535711" cy="1927677"/>
          </a:xfrm>
          <a:prstGeom prst="rect">
            <a:avLst/>
          </a:prstGeom>
        </p:spPr>
      </p:pic>
      <p:sp>
        <p:nvSpPr>
          <p:cNvPr id="16" name="Elipse 15"/>
          <p:cNvSpPr/>
          <p:nvPr/>
        </p:nvSpPr>
        <p:spPr>
          <a:xfrm>
            <a:off x="6372087" y="4166338"/>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p:cNvSpPr/>
          <p:nvPr/>
        </p:nvSpPr>
        <p:spPr>
          <a:xfrm>
            <a:off x="7608319" y="4160200"/>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11 CuadroTexto"/>
          <p:cNvSpPr txBox="1"/>
          <p:nvPr/>
        </p:nvSpPr>
        <p:spPr>
          <a:xfrm>
            <a:off x="6369021" y="4134594"/>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22" name="11 CuadroTexto"/>
          <p:cNvSpPr txBox="1"/>
          <p:nvPr/>
        </p:nvSpPr>
        <p:spPr>
          <a:xfrm>
            <a:off x="7604128" y="412447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1200" dirty="0">
              <a:latin typeface="Swis721 Lt BT" panose="020B0403020202020204" pitchFamily="34" charset="0"/>
            </a:endParaRPr>
          </a:p>
        </p:txBody>
      </p:sp>
      <p:sp>
        <p:nvSpPr>
          <p:cNvPr id="23" name="Elipse 22"/>
          <p:cNvSpPr/>
          <p:nvPr/>
        </p:nvSpPr>
        <p:spPr>
          <a:xfrm>
            <a:off x="6442962" y="3352874"/>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11 CuadroTexto"/>
          <p:cNvSpPr txBox="1"/>
          <p:nvPr/>
        </p:nvSpPr>
        <p:spPr>
          <a:xfrm>
            <a:off x="6439896" y="3321130"/>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3</a:t>
            </a:r>
            <a:endParaRPr lang="es-CO" sz="1200" dirty="0">
              <a:latin typeface="Swis721 Lt BT" panose="020B0403020202020204" pitchFamily="34" charset="0"/>
            </a:endParaRPr>
          </a:p>
        </p:txBody>
      </p:sp>
      <p:sp>
        <p:nvSpPr>
          <p:cNvPr id="26" name="Elipse 25"/>
          <p:cNvSpPr/>
          <p:nvPr/>
        </p:nvSpPr>
        <p:spPr>
          <a:xfrm>
            <a:off x="7207422" y="3522506"/>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11 CuadroTexto"/>
          <p:cNvSpPr txBox="1"/>
          <p:nvPr/>
        </p:nvSpPr>
        <p:spPr>
          <a:xfrm>
            <a:off x="7204356" y="3490762"/>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4</a:t>
            </a:r>
            <a:endParaRPr lang="es-CO" sz="1200" dirty="0">
              <a:latin typeface="Swis721 Lt BT" panose="020B0403020202020204" pitchFamily="34" charset="0"/>
            </a:endParaRPr>
          </a:p>
        </p:txBody>
      </p:sp>
      <p:sp>
        <p:nvSpPr>
          <p:cNvPr id="28" name="Rectángulo 27"/>
          <p:cNvSpPr/>
          <p:nvPr/>
        </p:nvSpPr>
        <p:spPr>
          <a:xfrm>
            <a:off x="-2" y="249453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lipse 28"/>
          <p:cNvSpPr/>
          <p:nvPr/>
        </p:nvSpPr>
        <p:spPr>
          <a:xfrm>
            <a:off x="26570" y="251175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11 CuadroTexto"/>
          <p:cNvSpPr txBox="1"/>
          <p:nvPr/>
        </p:nvSpPr>
        <p:spPr>
          <a:xfrm>
            <a:off x="23504" y="248000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31" name="11 CuadroTexto"/>
          <p:cNvSpPr txBox="1"/>
          <p:nvPr/>
        </p:nvSpPr>
        <p:spPr>
          <a:xfrm>
            <a:off x="166660" y="247243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CRUCE VIAL</a:t>
            </a:r>
            <a:endParaRPr lang="es-CO" sz="900" dirty="0">
              <a:solidFill>
                <a:schemeClr val="tx1">
                  <a:lumMod val="50000"/>
                  <a:lumOff val="50000"/>
                </a:schemeClr>
              </a:solidFill>
              <a:latin typeface="Century Gothic" panose="020B0502020202020204" pitchFamily="34" charset="0"/>
            </a:endParaRPr>
          </a:p>
        </p:txBody>
      </p:sp>
      <p:sp>
        <p:nvSpPr>
          <p:cNvPr id="32" name="Rectángulo 31"/>
          <p:cNvSpPr/>
          <p:nvPr/>
        </p:nvSpPr>
        <p:spPr>
          <a:xfrm>
            <a:off x="-2" y="444660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Elipse 32"/>
          <p:cNvSpPr/>
          <p:nvPr/>
        </p:nvSpPr>
        <p:spPr>
          <a:xfrm>
            <a:off x="26570" y="446382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11 CuadroTexto"/>
          <p:cNvSpPr txBox="1"/>
          <p:nvPr/>
        </p:nvSpPr>
        <p:spPr>
          <a:xfrm>
            <a:off x="23504" y="443207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800" dirty="0">
              <a:latin typeface="Century Gothic" panose="020B0502020202020204" pitchFamily="34" charset="0"/>
            </a:endParaRPr>
          </a:p>
        </p:txBody>
      </p:sp>
      <p:sp>
        <p:nvSpPr>
          <p:cNvPr id="35" name="11 CuadroTexto"/>
          <p:cNvSpPr txBox="1"/>
          <p:nvPr/>
        </p:nvSpPr>
        <p:spPr>
          <a:xfrm>
            <a:off x="166660" y="442450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PARQUEADERO BUSES</a:t>
            </a:r>
            <a:endParaRPr lang="es-CO" sz="900" dirty="0">
              <a:solidFill>
                <a:schemeClr val="tx1">
                  <a:lumMod val="50000"/>
                  <a:lumOff val="50000"/>
                </a:schemeClr>
              </a:solidFill>
              <a:latin typeface="Century Gothic" panose="020B0502020202020204" pitchFamily="34" charset="0"/>
            </a:endParaRPr>
          </a:p>
        </p:txBody>
      </p:sp>
      <p:sp>
        <p:nvSpPr>
          <p:cNvPr id="36" name="Rectángulo 35"/>
          <p:cNvSpPr/>
          <p:nvPr/>
        </p:nvSpPr>
        <p:spPr>
          <a:xfrm>
            <a:off x="0" y="6681474"/>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Elipse 36"/>
          <p:cNvSpPr/>
          <p:nvPr/>
        </p:nvSpPr>
        <p:spPr>
          <a:xfrm>
            <a:off x="26572" y="6698691"/>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11 CuadroTexto"/>
          <p:cNvSpPr txBox="1"/>
          <p:nvPr/>
        </p:nvSpPr>
        <p:spPr>
          <a:xfrm>
            <a:off x="23506" y="6666947"/>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3</a:t>
            </a:r>
            <a:endParaRPr lang="es-CO" sz="1200" dirty="0">
              <a:latin typeface="Swis721 Lt BT" panose="020B0403020202020204" pitchFamily="34" charset="0"/>
            </a:endParaRPr>
          </a:p>
        </p:txBody>
      </p:sp>
      <p:sp>
        <p:nvSpPr>
          <p:cNvPr id="39" name="11 CuadroTexto"/>
          <p:cNvSpPr txBox="1"/>
          <p:nvPr/>
        </p:nvSpPr>
        <p:spPr>
          <a:xfrm>
            <a:off x="166662" y="6659369"/>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CANCHA</a:t>
            </a:r>
            <a:endParaRPr lang="es-CO" sz="900" dirty="0">
              <a:solidFill>
                <a:schemeClr val="tx1">
                  <a:lumMod val="50000"/>
                  <a:lumOff val="50000"/>
                </a:schemeClr>
              </a:solidFill>
              <a:latin typeface="Century Gothic" panose="020B0502020202020204" pitchFamily="34" charset="0"/>
            </a:endParaRPr>
          </a:p>
        </p:txBody>
      </p:sp>
      <p:sp>
        <p:nvSpPr>
          <p:cNvPr id="40" name="Rectángulo 39"/>
          <p:cNvSpPr/>
          <p:nvPr/>
        </p:nvSpPr>
        <p:spPr>
          <a:xfrm>
            <a:off x="4608285" y="667939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Elipse 40"/>
          <p:cNvSpPr/>
          <p:nvPr/>
        </p:nvSpPr>
        <p:spPr>
          <a:xfrm>
            <a:off x="4634857" y="669661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11 CuadroTexto"/>
          <p:cNvSpPr txBox="1"/>
          <p:nvPr/>
        </p:nvSpPr>
        <p:spPr>
          <a:xfrm>
            <a:off x="4631791" y="666486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4</a:t>
            </a:r>
            <a:endParaRPr lang="es-CO" sz="800" dirty="0">
              <a:latin typeface="Century Gothic" panose="020B0502020202020204" pitchFamily="34" charset="0"/>
            </a:endParaRPr>
          </a:p>
        </p:txBody>
      </p:sp>
      <p:sp>
        <p:nvSpPr>
          <p:cNvPr id="43" name="11 CuadroTexto"/>
          <p:cNvSpPr txBox="1"/>
          <p:nvPr/>
        </p:nvSpPr>
        <p:spPr>
          <a:xfrm>
            <a:off x="4774947" y="665729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ESTACION DE BOMBEROS METROPOLITANA</a:t>
            </a:r>
            <a:endParaRPr lang="es-CO" sz="900" dirty="0">
              <a:solidFill>
                <a:schemeClr val="tx1">
                  <a:lumMod val="50000"/>
                  <a:lumOff val="50000"/>
                </a:schemeClr>
              </a:solidFill>
              <a:latin typeface="Century Gothic" panose="020B0502020202020204" pitchFamily="34" charset="0"/>
            </a:endParaRPr>
          </a:p>
        </p:txBody>
      </p:sp>
      <p:sp>
        <p:nvSpPr>
          <p:cNvPr id="4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CONTEXTO</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539775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rotWithShape="1">
          <a:blip r:embed="rId2"/>
          <a:srcRect l="23760" t="20164" r="31240" b="20281"/>
          <a:stretch/>
        </p:blipFill>
        <p:spPr>
          <a:xfrm>
            <a:off x="4666968" y="743381"/>
            <a:ext cx="4477032" cy="3703223"/>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6010"/>
            <a:ext cx="4533894" cy="1926905"/>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 y="746010"/>
            <a:ext cx="4533894" cy="1926905"/>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97532"/>
            <a:ext cx="4533894" cy="1926905"/>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 y="4930242"/>
            <a:ext cx="4533894" cy="1926905"/>
          </a:xfrm>
          <a:prstGeom prst="rect">
            <a:avLst/>
          </a:prstGeom>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6469" y="4931095"/>
            <a:ext cx="4533894" cy="1926905"/>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8"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6" name="Elipse 15"/>
          <p:cNvSpPr/>
          <p:nvPr/>
        </p:nvSpPr>
        <p:spPr>
          <a:xfrm>
            <a:off x="8496050" y="380085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p:cNvSpPr/>
          <p:nvPr/>
        </p:nvSpPr>
        <p:spPr>
          <a:xfrm>
            <a:off x="7610829" y="310350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11 CuadroTexto"/>
          <p:cNvSpPr txBox="1"/>
          <p:nvPr/>
        </p:nvSpPr>
        <p:spPr>
          <a:xfrm>
            <a:off x="8492984" y="376910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22" name="11 CuadroTexto"/>
          <p:cNvSpPr txBox="1"/>
          <p:nvPr/>
        </p:nvSpPr>
        <p:spPr>
          <a:xfrm>
            <a:off x="7606638" y="3067780"/>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1200" dirty="0">
              <a:latin typeface="Swis721 Lt BT" panose="020B0403020202020204" pitchFamily="34" charset="0"/>
            </a:endParaRPr>
          </a:p>
        </p:txBody>
      </p:sp>
      <p:sp>
        <p:nvSpPr>
          <p:cNvPr id="23" name="Elipse 22"/>
          <p:cNvSpPr/>
          <p:nvPr/>
        </p:nvSpPr>
        <p:spPr>
          <a:xfrm>
            <a:off x="8293985" y="2579774"/>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11 CuadroTexto"/>
          <p:cNvSpPr txBox="1"/>
          <p:nvPr/>
        </p:nvSpPr>
        <p:spPr>
          <a:xfrm>
            <a:off x="8290919" y="2548030"/>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3</a:t>
            </a:r>
            <a:endParaRPr lang="es-CO" sz="1200" dirty="0">
              <a:latin typeface="Swis721 Lt BT" panose="020B0403020202020204" pitchFamily="34" charset="0"/>
            </a:endParaRPr>
          </a:p>
        </p:txBody>
      </p:sp>
      <p:sp>
        <p:nvSpPr>
          <p:cNvPr id="26" name="Elipse 25"/>
          <p:cNvSpPr/>
          <p:nvPr/>
        </p:nvSpPr>
        <p:spPr>
          <a:xfrm>
            <a:off x="7035846" y="1767684"/>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11 CuadroTexto"/>
          <p:cNvSpPr txBox="1"/>
          <p:nvPr/>
        </p:nvSpPr>
        <p:spPr>
          <a:xfrm>
            <a:off x="7032780" y="1735940"/>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4</a:t>
            </a:r>
            <a:endParaRPr lang="es-CO" sz="1200" dirty="0">
              <a:latin typeface="Swis721 Lt BT" panose="020B0403020202020204" pitchFamily="34" charset="0"/>
            </a:endParaRPr>
          </a:p>
        </p:txBody>
      </p:sp>
      <p:sp>
        <p:nvSpPr>
          <p:cNvPr id="28" name="Rectángulo 27"/>
          <p:cNvSpPr/>
          <p:nvPr/>
        </p:nvSpPr>
        <p:spPr>
          <a:xfrm>
            <a:off x="-2" y="249453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lipse 28"/>
          <p:cNvSpPr/>
          <p:nvPr/>
        </p:nvSpPr>
        <p:spPr>
          <a:xfrm>
            <a:off x="26570" y="251175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11 CuadroTexto"/>
          <p:cNvSpPr txBox="1"/>
          <p:nvPr/>
        </p:nvSpPr>
        <p:spPr>
          <a:xfrm>
            <a:off x="23504" y="248000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31" name="11 CuadroTexto"/>
          <p:cNvSpPr txBox="1"/>
          <p:nvPr/>
        </p:nvSpPr>
        <p:spPr>
          <a:xfrm>
            <a:off x="166660" y="247243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CARRERA 64</a:t>
            </a:r>
            <a:endParaRPr lang="es-CO" sz="900" dirty="0">
              <a:solidFill>
                <a:schemeClr val="tx1">
                  <a:lumMod val="50000"/>
                  <a:lumOff val="50000"/>
                </a:schemeClr>
              </a:solidFill>
              <a:latin typeface="Century Gothic" panose="020B0502020202020204" pitchFamily="34" charset="0"/>
            </a:endParaRPr>
          </a:p>
        </p:txBody>
      </p:sp>
      <p:sp>
        <p:nvSpPr>
          <p:cNvPr id="32" name="Rectángulo 31"/>
          <p:cNvSpPr/>
          <p:nvPr/>
        </p:nvSpPr>
        <p:spPr>
          <a:xfrm>
            <a:off x="-2" y="444660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Elipse 32"/>
          <p:cNvSpPr/>
          <p:nvPr/>
        </p:nvSpPr>
        <p:spPr>
          <a:xfrm>
            <a:off x="26570" y="446382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11 CuadroTexto"/>
          <p:cNvSpPr txBox="1"/>
          <p:nvPr/>
        </p:nvSpPr>
        <p:spPr>
          <a:xfrm>
            <a:off x="23504" y="443207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800" dirty="0">
              <a:latin typeface="Century Gothic" panose="020B0502020202020204" pitchFamily="34" charset="0"/>
            </a:endParaRPr>
          </a:p>
        </p:txBody>
      </p:sp>
      <p:sp>
        <p:nvSpPr>
          <p:cNvPr id="35" name="11 CuadroTexto"/>
          <p:cNvSpPr txBox="1"/>
          <p:nvPr/>
        </p:nvSpPr>
        <p:spPr>
          <a:xfrm>
            <a:off x="166660" y="442450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COBERTURA VEGETAL</a:t>
            </a:r>
            <a:endParaRPr lang="es-CO" sz="900" dirty="0">
              <a:solidFill>
                <a:schemeClr val="tx1">
                  <a:lumMod val="50000"/>
                  <a:lumOff val="50000"/>
                </a:schemeClr>
              </a:solidFill>
              <a:latin typeface="Century Gothic" panose="020B0502020202020204" pitchFamily="34" charset="0"/>
            </a:endParaRPr>
          </a:p>
        </p:txBody>
      </p:sp>
      <p:sp>
        <p:nvSpPr>
          <p:cNvPr id="36" name="Rectángulo 35"/>
          <p:cNvSpPr/>
          <p:nvPr/>
        </p:nvSpPr>
        <p:spPr>
          <a:xfrm>
            <a:off x="0" y="6681474"/>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Elipse 36"/>
          <p:cNvSpPr/>
          <p:nvPr/>
        </p:nvSpPr>
        <p:spPr>
          <a:xfrm>
            <a:off x="26572" y="6698691"/>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11 CuadroTexto"/>
          <p:cNvSpPr txBox="1"/>
          <p:nvPr/>
        </p:nvSpPr>
        <p:spPr>
          <a:xfrm>
            <a:off x="23506" y="6666947"/>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3</a:t>
            </a:r>
            <a:endParaRPr lang="es-CO" sz="1200" dirty="0">
              <a:latin typeface="Swis721 Lt BT" panose="020B0403020202020204" pitchFamily="34" charset="0"/>
            </a:endParaRPr>
          </a:p>
        </p:txBody>
      </p:sp>
      <p:sp>
        <p:nvSpPr>
          <p:cNvPr id="39" name="11 CuadroTexto"/>
          <p:cNvSpPr txBox="1"/>
          <p:nvPr/>
        </p:nvSpPr>
        <p:spPr>
          <a:xfrm>
            <a:off x="166662" y="6659369"/>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SECRETARIA DE TRANSPORTE: CONTROL DE DIAGNOSTICO</a:t>
            </a:r>
            <a:endParaRPr lang="es-CO" sz="900" dirty="0">
              <a:solidFill>
                <a:schemeClr val="tx1">
                  <a:lumMod val="50000"/>
                  <a:lumOff val="50000"/>
                </a:schemeClr>
              </a:solidFill>
              <a:latin typeface="Century Gothic" panose="020B0502020202020204" pitchFamily="34" charset="0"/>
            </a:endParaRPr>
          </a:p>
        </p:txBody>
      </p:sp>
      <p:sp>
        <p:nvSpPr>
          <p:cNvPr id="40" name="Rectángulo 39"/>
          <p:cNvSpPr/>
          <p:nvPr/>
        </p:nvSpPr>
        <p:spPr>
          <a:xfrm>
            <a:off x="4608285" y="667939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Elipse 40"/>
          <p:cNvSpPr/>
          <p:nvPr/>
        </p:nvSpPr>
        <p:spPr>
          <a:xfrm>
            <a:off x="4634857" y="669661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11 CuadroTexto"/>
          <p:cNvSpPr txBox="1"/>
          <p:nvPr/>
        </p:nvSpPr>
        <p:spPr>
          <a:xfrm>
            <a:off x="4631791" y="666486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4</a:t>
            </a:r>
            <a:endParaRPr lang="es-CO" sz="800" dirty="0">
              <a:latin typeface="Century Gothic" panose="020B0502020202020204" pitchFamily="34" charset="0"/>
            </a:endParaRPr>
          </a:p>
        </p:txBody>
      </p:sp>
      <p:sp>
        <p:nvSpPr>
          <p:cNvPr id="43" name="11 CuadroTexto"/>
          <p:cNvSpPr txBox="1"/>
          <p:nvPr/>
        </p:nvSpPr>
        <p:spPr>
          <a:xfrm>
            <a:off x="4774947" y="665729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CONCESION EDU </a:t>
            </a:r>
            <a:endParaRPr lang="es-CO" sz="900" dirty="0">
              <a:solidFill>
                <a:schemeClr val="tx1">
                  <a:lumMod val="50000"/>
                  <a:lumOff val="50000"/>
                </a:schemeClr>
              </a:solidFill>
              <a:latin typeface="Century Gothic" panose="020B0502020202020204" pitchFamily="34" charset="0"/>
            </a:endParaRPr>
          </a:p>
        </p:txBody>
      </p:sp>
      <p:sp>
        <p:nvSpPr>
          <p:cNvPr id="44"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CONTEXTO</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422416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rotWithShape="1">
          <a:blip r:embed="rId2"/>
          <a:srcRect l="23760" t="20164" r="31240" b="20281"/>
          <a:stretch/>
        </p:blipFill>
        <p:spPr>
          <a:xfrm>
            <a:off x="4666968" y="743381"/>
            <a:ext cx="4477032" cy="3703223"/>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7" y="2698304"/>
            <a:ext cx="4530258" cy="192536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7" y="746010"/>
            <a:ext cx="4530258" cy="1925360"/>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7" y="4931866"/>
            <a:ext cx="4532077" cy="1926133"/>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6"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1919" y="4931866"/>
            <a:ext cx="4532080" cy="1926134"/>
          </a:xfrm>
          <a:prstGeom prst="rect">
            <a:avLst/>
          </a:prstGeom>
        </p:spPr>
      </p:pic>
      <p:sp>
        <p:nvSpPr>
          <p:cNvPr id="21" name="Elipse 20"/>
          <p:cNvSpPr/>
          <p:nvPr/>
        </p:nvSpPr>
        <p:spPr>
          <a:xfrm>
            <a:off x="5871768" y="2072451"/>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p:cNvSpPr/>
          <p:nvPr/>
        </p:nvSpPr>
        <p:spPr>
          <a:xfrm>
            <a:off x="6147519" y="2461074"/>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11 CuadroTexto"/>
          <p:cNvSpPr txBox="1"/>
          <p:nvPr/>
        </p:nvSpPr>
        <p:spPr>
          <a:xfrm>
            <a:off x="5868702" y="2040707"/>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25" name="11 CuadroTexto"/>
          <p:cNvSpPr txBox="1"/>
          <p:nvPr/>
        </p:nvSpPr>
        <p:spPr>
          <a:xfrm>
            <a:off x="6143328" y="2425352"/>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1200" dirty="0">
              <a:latin typeface="Swis721 Lt BT" panose="020B0403020202020204" pitchFamily="34" charset="0"/>
            </a:endParaRPr>
          </a:p>
        </p:txBody>
      </p:sp>
      <p:sp>
        <p:nvSpPr>
          <p:cNvPr id="26" name="Elipse 25"/>
          <p:cNvSpPr/>
          <p:nvPr/>
        </p:nvSpPr>
        <p:spPr>
          <a:xfrm>
            <a:off x="6954339" y="97984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11 CuadroTexto"/>
          <p:cNvSpPr txBox="1"/>
          <p:nvPr/>
        </p:nvSpPr>
        <p:spPr>
          <a:xfrm>
            <a:off x="6951273" y="94809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3</a:t>
            </a:r>
            <a:endParaRPr lang="es-CO" sz="1200" dirty="0">
              <a:latin typeface="Swis721 Lt BT" panose="020B0403020202020204" pitchFamily="34" charset="0"/>
            </a:endParaRPr>
          </a:p>
        </p:txBody>
      </p:sp>
      <p:sp>
        <p:nvSpPr>
          <p:cNvPr id="28" name="Elipse 27"/>
          <p:cNvSpPr/>
          <p:nvPr/>
        </p:nvSpPr>
        <p:spPr>
          <a:xfrm>
            <a:off x="8767402" y="2636818"/>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11 CuadroTexto"/>
          <p:cNvSpPr txBox="1"/>
          <p:nvPr/>
        </p:nvSpPr>
        <p:spPr>
          <a:xfrm>
            <a:off x="8764336" y="2605074"/>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4</a:t>
            </a:r>
            <a:endParaRPr lang="es-CO" sz="1200" dirty="0">
              <a:latin typeface="Swis721 Lt BT" panose="020B0403020202020204" pitchFamily="34" charset="0"/>
            </a:endParaRPr>
          </a:p>
        </p:txBody>
      </p:sp>
      <p:sp>
        <p:nvSpPr>
          <p:cNvPr id="30" name="Rectángulo 29"/>
          <p:cNvSpPr/>
          <p:nvPr/>
        </p:nvSpPr>
        <p:spPr>
          <a:xfrm>
            <a:off x="-2" y="249453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Elipse 30"/>
          <p:cNvSpPr/>
          <p:nvPr/>
        </p:nvSpPr>
        <p:spPr>
          <a:xfrm>
            <a:off x="26570" y="251175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11 CuadroTexto"/>
          <p:cNvSpPr txBox="1"/>
          <p:nvPr/>
        </p:nvSpPr>
        <p:spPr>
          <a:xfrm>
            <a:off x="23504" y="248000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800" dirty="0">
                <a:latin typeface="Century Gothic" panose="020B0502020202020204" pitchFamily="34" charset="0"/>
              </a:rPr>
              <a:t>1</a:t>
            </a:r>
            <a:endParaRPr lang="es-CO" sz="1200" dirty="0">
              <a:latin typeface="Swis721 Lt BT" panose="020B0403020202020204" pitchFamily="34" charset="0"/>
            </a:endParaRPr>
          </a:p>
        </p:txBody>
      </p:sp>
      <p:sp>
        <p:nvSpPr>
          <p:cNvPr id="33" name="11 CuadroTexto"/>
          <p:cNvSpPr txBox="1"/>
          <p:nvPr/>
        </p:nvSpPr>
        <p:spPr>
          <a:xfrm>
            <a:off x="166660" y="247243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LAVADERO</a:t>
            </a:r>
            <a:endParaRPr lang="es-CO" sz="900" dirty="0">
              <a:solidFill>
                <a:schemeClr val="tx1">
                  <a:lumMod val="50000"/>
                  <a:lumOff val="50000"/>
                </a:schemeClr>
              </a:solidFill>
              <a:latin typeface="Century Gothic" panose="020B0502020202020204" pitchFamily="34" charset="0"/>
            </a:endParaRPr>
          </a:p>
        </p:txBody>
      </p:sp>
      <p:sp>
        <p:nvSpPr>
          <p:cNvPr id="34" name="Rectángulo 33"/>
          <p:cNvSpPr/>
          <p:nvPr/>
        </p:nvSpPr>
        <p:spPr>
          <a:xfrm>
            <a:off x="-2" y="444660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Elipse 34"/>
          <p:cNvSpPr/>
          <p:nvPr/>
        </p:nvSpPr>
        <p:spPr>
          <a:xfrm>
            <a:off x="26570" y="446382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11 CuadroTexto"/>
          <p:cNvSpPr txBox="1"/>
          <p:nvPr/>
        </p:nvSpPr>
        <p:spPr>
          <a:xfrm>
            <a:off x="23504" y="443207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2</a:t>
            </a:r>
            <a:endParaRPr lang="es-CO" sz="800" dirty="0">
              <a:latin typeface="Century Gothic" panose="020B0502020202020204" pitchFamily="34" charset="0"/>
            </a:endParaRPr>
          </a:p>
        </p:txBody>
      </p:sp>
      <p:sp>
        <p:nvSpPr>
          <p:cNvPr id="37" name="11 CuadroTexto"/>
          <p:cNvSpPr txBox="1"/>
          <p:nvPr/>
        </p:nvSpPr>
        <p:spPr>
          <a:xfrm>
            <a:off x="166660" y="442450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LAVADERO</a:t>
            </a:r>
            <a:endParaRPr lang="es-CO" sz="900" dirty="0">
              <a:solidFill>
                <a:schemeClr val="tx1">
                  <a:lumMod val="50000"/>
                  <a:lumOff val="50000"/>
                </a:schemeClr>
              </a:solidFill>
              <a:latin typeface="Century Gothic" panose="020B0502020202020204" pitchFamily="34" charset="0"/>
            </a:endParaRPr>
          </a:p>
        </p:txBody>
      </p:sp>
      <p:sp>
        <p:nvSpPr>
          <p:cNvPr id="38" name="Rectángulo 37"/>
          <p:cNvSpPr/>
          <p:nvPr/>
        </p:nvSpPr>
        <p:spPr>
          <a:xfrm>
            <a:off x="0" y="6681474"/>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Elipse 38"/>
          <p:cNvSpPr/>
          <p:nvPr/>
        </p:nvSpPr>
        <p:spPr>
          <a:xfrm>
            <a:off x="26572" y="6698691"/>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11 CuadroTexto"/>
          <p:cNvSpPr txBox="1"/>
          <p:nvPr/>
        </p:nvSpPr>
        <p:spPr>
          <a:xfrm>
            <a:off x="23506" y="6666947"/>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3</a:t>
            </a:r>
            <a:endParaRPr lang="es-CO" sz="1200" dirty="0">
              <a:latin typeface="Swis721 Lt BT" panose="020B0403020202020204" pitchFamily="34" charset="0"/>
            </a:endParaRPr>
          </a:p>
        </p:txBody>
      </p:sp>
      <p:sp>
        <p:nvSpPr>
          <p:cNvPr id="41" name="11 CuadroTexto"/>
          <p:cNvSpPr txBox="1"/>
          <p:nvPr/>
        </p:nvSpPr>
        <p:spPr>
          <a:xfrm>
            <a:off x="166662" y="6659369"/>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AUTOPISTA NORTE – CARRETA 64C</a:t>
            </a:r>
            <a:endParaRPr lang="es-CO" sz="900" dirty="0">
              <a:solidFill>
                <a:schemeClr val="tx1">
                  <a:lumMod val="50000"/>
                  <a:lumOff val="50000"/>
                </a:schemeClr>
              </a:solidFill>
              <a:latin typeface="Century Gothic" panose="020B0502020202020204" pitchFamily="34" charset="0"/>
            </a:endParaRPr>
          </a:p>
        </p:txBody>
      </p:sp>
      <p:sp>
        <p:nvSpPr>
          <p:cNvPr id="42" name="Rectángulo 41"/>
          <p:cNvSpPr/>
          <p:nvPr/>
        </p:nvSpPr>
        <p:spPr>
          <a:xfrm>
            <a:off x="4608285" y="6679395"/>
            <a:ext cx="4535715" cy="17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Elipse 42"/>
          <p:cNvSpPr/>
          <p:nvPr/>
        </p:nvSpPr>
        <p:spPr>
          <a:xfrm>
            <a:off x="4634857" y="6696612"/>
            <a:ext cx="144000" cy="144000"/>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11 CuadroTexto"/>
          <p:cNvSpPr txBox="1"/>
          <p:nvPr/>
        </p:nvSpPr>
        <p:spPr>
          <a:xfrm>
            <a:off x="4631791" y="6664868"/>
            <a:ext cx="152382"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ES" sz="800" dirty="0">
                <a:latin typeface="Century Gothic" panose="020B0502020202020204" pitchFamily="34" charset="0"/>
              </a:rPr>
              <a:t>4</a:t>
            </a:r>
            <a:endParaRPr lang="es-CO" sz="800" dirty="0">
              <a:latin typeface="Century Gothic" panose="020B0502020202020204" pitchFamily="34" charset="0"/>
            </a:endParaRPr>
          </a:p>
        </p:txBody>
      </p:sp>
      <p:sp>
        <p:nvSpPr>
          <p:cNvPr id="45" name="11 CuadroTexto"/>
          <p:cNvSpPr txBox="1"/>
          <p:nvPr/>
        </p:nvSpPr>
        <p:spPr>
          <a:xfrm>
            <a:off x="4774947" y="6657290"/>
            <a:ext cx="414177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dirty="0">
                <a:solidFill>
                  <a:schemeClr val="tx1">
                    <a:lumMod val="50000"/>
                    <a:lumOff val="50000"/>
                  </a:schemeClr>
                </a:solidFill>
                <a:latin typeface="Century Gothic" panose="020B0502020202020204" pitchFamily="34" charset="0"/>
              </a:rPr>
              <a:t>PUENTE DEL MICO</a:t>
            </a:r>
            <a:endParaRPr lang="es-CO" sz="900" dirty="0">
              <a:solidFill>
                <a:schemeClr val="tx1">
                  <a:lumMod val="50000"/>
                  <a:lumOff val="50000"/>
                </a:schemeClr>
              </a:solidFill>
              <a:latin typeface="Century Gothic" panose="020B0502020202020204" pitchFamily="34" charset="0"/>
            </a:endParaRPr>
          </a:p>
        </p:txBody>
      </p:sp>
      <p:sp>
        <p:nvSpPr>
          <p:cNvPr id="46"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CONTEXTO</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869057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24" name="11 CuadroTexto"/>
          <p:cNvSpPr txBox="1"/>
          <p:nvPr/>
        </p:nvSpPr>
        <p:spPr>
          <a:xfrm>
            <a:off x="254018" y="219436"/>
            <a:ext cx="2394839" cy="723275"/>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800" dirty="0">
                <a:solidFill>
                  <a:schemeClr val="bg1">
                    <a:lumMod val="75000"/>
                  </a:schemeClr>
                </a:solidFill>
                <a:latin typeface="Century Gothic" panose="020B0502020202020204" pitchFamily="34" charset="0"/>
              </a:rPr>
              <a:t>PROPUESTA PARA LOTE CARACOL</a:t>
            </a:r>
          </a:p>
          <a:p>
            <a:r>
              <a:rPr lang="es-CO" sz="600" dirty="0">
                <a:solidFill>
                  <a:schemeClr val="bg1">
                    <a:lumMod val="75000"/>
                  </a:schemeClr>
                </a:solidFill>
                <a:latin typeface="Century Gothic" panose="020B0502020202020204" pitchFamily="34" charset="0"/>
              </a:rPr>
              <a:t>Z2_API_56</a:t>
            </a:r>
          </a:p>
          <a:p>
            <a:endParaRPr lang="es-CO" sz="700" dirty="0">
              <a:solidFill>
                <a:schemeClr val="bg1">
                  <a:lumMod val="75000"/>
                </a:schemeClr>
              </a:solidFill>
              <a:latin typeface="Century Gothic" panose="020B0502020202020204" pitchFamily="34" charset="0"/>
            </a:endParaRPr>
          </a:p>
          <a:p>
            <a:endParaRPr lang="es-CO" sz="800" dirty="0">
              <a:solidFill>
                <a:srgbClr val="AFB9D0"/>
              </a:solidFill>
              <a:latin typeface="Swis721 Lt BT" panose="020B0403020202020204" pitchFamily="34" charset="0"/>
            </a:endParaRPr>
          </a:p>
          <a:p>
            <a:r>
              <a:rPr lang="es-CO" sz="1200" dirty="0">
                <a:solidFill>
                  <a:srgbClr val="AFB9D0"/>
                </a:solidFill>
                <a:latin typeface="Swis721 Lt BT" panose="020B0403020202020204" pitchFamily="34" charset="0"/>
              </a:rPr>
              <a:t> </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6065"/>
            <a:ext cx="9144000" cy="5365869"/>
          </a:xfrm>
          <a:prstGeom prst="rect">
            <a:avLst/>
          </a:prstGeom>
        </p:spPr>
      </p:pic>
    </p:spTree>
    <p:extLst>
      <p:ext uri="{BB962C8B-B14F-4D97-AF65-F5344CB8AC3E}">
        <p14:creationId xmlns:p14="http://schemas.microsoft.com/office/powerpoint/2010/main" val="1073178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2" name="Imagen 1"/>
          <p:cNvPicPr>
            <a:picLocks noChangeAspect="1"/>
          </p:cNvPicPr>
          <p:nvPr/>
        </p:nvPicPr>
        <p:blipFill rotWithShape="1">
          <a:blip r:embed="rId3"/>
          <a:srcRect l="15251" t="14509" r="26109" b="11102"/>
          <a:stretch/>
        </p:blipFill>
        <p:spPr>
          <a:xfrm>
            <a:off x="2066570" y="834989"/>
            <a:ext cx="7077430" cy="5611531"/>
          </a:xfrm>
          <a:prstGeom prst="rect">
            <a:avLst/>
          </a:prstGeom>
        </p:spPr>
      </p:pic>
      <p:sp>
        <p:nvSpPr>
          <p:cNvPr id="9"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PREEXISTENCIAS-URBANO</a:t>
            </a:r>
            <a:endParaRPr lang="es-CO" sz="1100" b="1" dirty="0">
              <a:solidFill>
                <a:schemeClr val="tx1">
                  <a:lumMod val="50000"/>
                  <a:lumOff val="50000"/>
                </a:schemeClr>
              </a:solidFill>
              <a:latin typeface="Century Gothic" panose="020B0502020202020204" pitchFamily="34" charset="0"/>
            </a:endParaRPr>
          </a:p>
        </p:txBody>
      </p:sp>
      <p:sp>
        <p:nvSpPr>
          <p:cNvPr id="7" name="11 CuadroTexto"/>
          <p:cNvSpPr txBox="1"/>
          <p:nvPr/>
        </p:nvSpPr>
        <p:spPr>
          <a:xfrm>
            <a:off x="1" y="5273400"/>
            <a:ext cx="2194560" cy="120032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ESTACION DE BOMBEROS</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PATIO MANIOBRAS</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CANCHA DE FUTBOL</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PARQUEADEROS</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CENTRO DE DIAGNOSTICO DE LA SECRETARIA DE TRANSPORTE</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AUTOPISTA NORTE</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PUENTE DEL MICO</a:t>
            </a:r>
          </a:p>
        </p:txBody>
      </p:sp>
      <p:grpSp>
        <p:nvGrpSpPr>
          <p:cNvPr id="8" name="Grupo 7"/>
          <p:cNvGrpSpPr/>
          <p:nvPr/>
        </p:nvGrpSpPr>
        <p:grpSpPr>
          <a:xfrm>
            <a:off x="5121188" y="4657188"/>
            <a:ext cx="256355" cy="276999"/>
            <a:chOff x="4187833" y="2688007"/>
            <a:chExt cx="256355" cy="276999"/>
          </a:xfrm>
        </p:grpSpPr>
        <p:sp>
          <p:nvSpPr>
            <p:cNvPr id="10" name="Elipse 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grpSp>
        <p:nvGrpSpPr>
          <p:cNvPr id="12" name="Grupo 11"/>
          <p:cNvGrpSpPr/>
          <p:nvPr/>
        </p:nvGrpSpPr>
        <p:grpSpPr>
          <a:xfrm>
            <a:off x="5878947" y="4639815"/>
            <a:ext cx="256355" cy="276999"/>
            <a:chOff x="4187833" y="2688007"/>
            <a:chExt cx="256355" cy="276999"/>
          </a:xfrm>
        </p:grpSpPr>
        <p:sp>
          <p:nvSpPr>
            <p:cNvPr id="13" name="Elipse 1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grpSp>
        <p:nvGrpSpPr>
          <p:cNvPr id="15" name="Grupo 14"/>
          <p:cNvGrpSpPr/>
          <p:nvPr/>
        </p:nvGrpSpPr>
        <p:grpSpPr>
          <a:xfrm>
            <a:off x="6809955" y="2332139"/>
            <a:ext cx="256355" cy="276999"/>
            <a:chOff x="4187833" y="2688007"/>
            <a:chExt cx="256355" cy="276999"/>
          </a:xfrm>
        </p:grpSpPr>
        <p:sp>
          <p:nvSpPr>
            <p:cNvPr id="16" name="Elipse 1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21" name="Grupo 20"/>
          <p:cNvGrpSpPr/>
          <p:nvPr/>
        </p:nvGrpSpPr>
        <p:grpSpPr>
          <a:xfrm>
            <a:off x="5757820" y="807780"/>
            <a:ext cx="256355" cy="276999"/>
            <a:chOff x="4187833" y="2688007"/>
            <a:chExt cx="256355" cy="276999"/>
          </a:xfrm>
        </p:grpSpPr>
        <p:sp>
          <p:nvSpPr>
            <p:cNvPr id="22" name="Elipse 2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grpSp>
        <p:nvGrpSpPr>
          <p:cNvPr id="24" name="Grupo 23"/>
          <p:cNvGrpSpPr/>
          <p:nvPr/>
        </p:nvGrpSpPr>
        <p:grpSpPr>
          <a:xfrm>
            <a:off x="4528155" y="3132808"/>
            <a:ext cx="256355" cy="276999"/>
            <a:chOff x="4187833" y="2688007"/>
            <a:chExt cx="256355" cy="276999"/>
          </a:xfrm>
        </p:grpSpPr>
        <p:sp>
          <p:nvSpPr>
            <p:cNvPr id="25" name="Elipse 2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grpSp>
        <p:nvGrpSpPr>
          <p:cNvPr id="27" name="Grupo 26"/>
          <p:cNvGrpSpPr/>
          <p:nvPr/>
        </p:nvGrpSpPr>
        <p:grpSpPr>
          <a:xfrm>
            <a:off x="5870814" y="4067749"/>
            <a:ext cx="256355" cy="276999"/>
            <a:chOff x="4187833" y="2688007"/>
            <a:chExt cx="256355" cy="276999"/>
          </a:xfrm>
        </p:grpSpPr>
        <p:sp>
          <p:nvSpPr>
            <p:cNvPr id="28" name="Elipse 27"/>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30" name="Grupo 29"/>
          <p:cNvGrpSpPr/>
          <p:nvPr/>
        </p:nvGrpSpPr>
        <p:grpSpPr>
          <a:xfrm>
            <a:off x="8664087" y="4085122"/>
            <a:ext cx="256355" cy="276999"/>
            <a:chOff x="4187833" y="2688007"/>
            <a:chExt cx="256355" cy="276999"/>
          </a:xfrm>
        </p:grpSpPr>
        <p:sp>
          <p:nvSpPr>
            <p:cNvPr id="31" name="Elipse 30"/>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7</a:t>
              </a:r>
            </a:p>
          </p:txBody>
        </p:sp>
      </p:grpSp>
    </p:spTree>
    <p:extLst>
      <p:ext uri="{BB962C8B-B14F-4D97-AF65-F5344CB8AC3E}">
        <p14:creationId xmlns:p14="http://schemas.microsoft.com/office/powerpoint/2010/main" val="3008444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1875" r="2525"/>
          <a:stretch/>
        </p:blipFill>
        <p:spPr>
          <a:xfrm>
            <a:off x="927455" y="912189"/>
            <a:ext cx="6406125" cy="4401456"/>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 CuadroTexto"/>
          <p:cNvSpPr txBox="1"/>
          <p:nvPr/>
        </p:nvSpPr>
        <p:spPr>
          <a:xfrm>
            <a:off x="7488935" y="4406543"/>
            <a:ext cx="1431507" cy="2554545"/>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Áreas Predios Actuales</a:t>
            </a:r>
          </a:p>
          <a:p>
            <a:endParaRPr lang="es-CO" sz="1000" dirty="0">
              <a:solidFill>
                <a:schemeClr val="tx1">
                  <a:lumMod val="50000"/>
                  <a:lumOff val="50000"/>
                </a:schemeClr>
              </a:solidFill>
              <a:latin typeface="Swis721 LtCn BT" panose="020B0406020202030204" pitchFamily="34" charset="0"/>
            </a:endParaRPr>
          </a:p>
          <a:p>
            <a:r>
              <a:rPr lang="es-CO" sz="1000" dirty="0">
                <a:solidFill>
                  <a:schemeClr val="tx1">
                    <a:lumMod val="50000"/>
                    <a:lumOff val="50000"/>
                  </a:schemeClr>
                </a:solidFill>
                <a:latin typeface="Swis721 LtCn BT" panose="020B0406020202030204" pitchFamily="34" charset="0"/>
              </a:rPr>
              <a:t>Estación de Bomberos</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Lote: 5890m2</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Construidos: 930m2</a:t>
            </a:r>
          </a:p>
          <a:p>
            <a:pPr marL="171450" indent="-171450">
              <a:buFont typeface="Arial" panose="020B0604020202020204" pitchFamily="34" charset="0"/>
              <a:buChar char="•"/>
            </a:pPr>
            <a:endParaRPr lang="es-CO" sz="1000" dirty="0">
              <a:solidFill>
                <a:schemeClr val="tx1">
                  <a:lumMod val="50000"/>
                  <a:lumOff val="50000"/>
                </a:schemeClr>
              </a:solidFill>
              <a:latin typeface="Swis721 LtCn BT" panose="020B0406020202030204" pitchFamily="34" charset="0"/>
            </a:endParaRPr>
          </a:p>
          <a:p>
            <a:r>
              <a:rPr lang="es-CO" sz="1000" dirty="0">
                <a:solidFill>
                  <a:schemeClr val="tx1">
                    <a:lumMod val="50000"/>
                    <a:lumOff val="50000"/>
                  </a:schemeClr>
                </a:solidFill>
                <a:latin typeface="Swis721 LtCn BT" panose="020B0406020202030204" pitchFamily="34" charset="0"/>
              </a:rPr>
              <a:t>Centro de Diagnostico </a:t>
            </a:r>
          </a:p>
          <a:p>
            <a:r>
              <a:rPr lang="es-CO" sz="1000" dirty="0">
                <a:solidFill>
                  <a:schemeClr val="tx1">
                    <a:lumMod val="50000"/>
                    <a:lumOff val="50000"/>
                  </a:schemeClr>
                </a:solidFill>
                <a:latin typeface="Swis721 LtCn BT" panose="020B0406020202030204" pitchFamily="34" charset="0"/>
              </a:rPr>
              <a:t>Secretaria de Transito</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Lote: 13370m2</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Construidos: 730m2</a:t>
            </a:r>
          </a:p>
          <a:p>
            <a:pPr marL="171450" indent="-171450">
              <a:buFont typeface="Arial" panose="020B0604020202020204" pitchFamily="34" charset="0"/>
              <a:buChar char="•"/>
            </a:pPr>
            <a:endParaRPr lang="es-CO" sz="1000" dirty="0">
              <a:solidFill>
                <a:schemeClr val="tx1">
                  <a:lumMod val="50000"/>
                  <a:lumOff val="50000"/>
                </a:schemeClr>
              </a:solidFill>
              <a:latin typeface="Swis721 LtCn BT" panose="020B0406020202030204" pitchFamily="34" charset="0"/>
            </a:endParaRPr>
          </a:p>
          <a:p>
            <a:r>
              <a:rPr lang="es-CO" sz="1000" dirty="0">
                <a:solidFill>
                  <a:schemeClr val="tx1">
                    <a:lumMod val="50000"/>
                    <a:lumOff val="50000"/>
                  </a:schemeClr>
                </a:solidFill>
                <a:latin typeface="Swis721 LtCn BT" panose="020B0406020202030204" pitchFamily="34" charset="0"/>
              </a:rPr>
              <a:t>Zona verde contigua a E.B.</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Lote: 5200m2</a:t>
            </a:r>
          </a:p>
          <a:p>
            <a:endParaRPr lang="es-CO" sz="1000" dirty="0">
              <a:solidFill>
                <a:schemeClr val="tx1">
                  <a:lumMod val="50000"/>
                  <a:lumOff val="50000"/>
                </a:schemeClr>
              </a:solidFill>
              <a:latin typeface="Swis721 LtCn BT" panose="020B0406020202030204" pitchFamily="34" charset="0"/>
            </a:endParaRPr>
          </a:p>
          <a:p>
            <a:endParaRPr lang="es-CO" sz="1000" dirty="0">
              <a:solidFill>
                <a:schemeClr val="tx1">
                  <a:lumMod val="50000"/>
                  <a:lumOff val="50000"/>
                </a:schemeClr>
              </a:solidFill>
              <a:latin typeface="Swis721 LtCn BT" panose="020B0406020202030204" pitchFamily="34" charset="0"/>
            </a:endParaRPr>
          </a:p>
          <a:p>
            <a:endParaRPr lang="es-CO" sz="1000" b="1" dirty="0">
              <a:solidFill>
                <a:schemeClr val="tx1">
                  <a:lumMod val="50000"/>
                  <a:lumOff val="50000"/>
                </a:schemeClr>
              </a:solidFill>
              <a:latin typeface="Swis721 LtCn BT" panose="020B0406020202030204" pitchFamily="34" charset="0"/>
            </a:endParaRPr>
          </a:p>
        </p:txBody>
      </p:sp>
      <p:sp>
        <p:nvSpPr>
          <p:cNvPr id="7"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96812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8854" t="15166" r="8229" b="14167"/>
          <a:stretch/>
        </p:blipFill>
        <p:spPr>
          <a:xfrm>
            <a:off x="2311941" y="855414"/>
            <a:ext cx="6652044" cy="3543300"/>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7"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 EST. BOMBEROS</a:t>
            </a:r>
            <a:endParaRPr lang="es-CO" sz="1100" b="1" dirty="0">
              <a:solidFill>
                <a:schemeClr val="tx1">
                  <a:lumMod val="50000"/>
                  <a:lumOff val="50000"/>
                </a:schemeClr>
              </a:solidFill>
              <a:latin typeface="Century Gothic" panose="020B0502020202020204" pitchFamily="34" charset="0"/>
            </a:endParaRPr>
          </a:p>
        </p:txBody>
      </p:sp>
      <p:sp>
        <p:nvSpPr>
          <p:cNvPr id="9" name="11 CuadroTexto"/>
          <p:cNvSpPr txBox="1"/>
          <p:nvPr/>
        </p:nvSpPr>
        <p:spPr>
          <a:xfrm>
            <a:off x="36078" y="2106604"/>
            <a:ext cx="2689580" cy="2169825"/>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SALA DE MAQUINAS x6</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ZONA MESAS</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OFICINA</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BODEGA</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DORMITORIO OFICIALES</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SALA REUNIONES</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DORMITORIO TROPA</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BAÑOS MIXTOS</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LAVANDERIA</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BODEGA EQUIPO MENOR</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COCINA</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COMEDOR</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COCINA (deshabilitada)</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GYM</a:t>
            </a:r>
          </a:p>
          <a:p>
            <a:pPr marL="228600" indent="-228600">
              <a:buFont typeface="+mj-lt"/>
              <a:buAutoNum type="arabicPeriod"/>
            </a:pPr>
            <a:r>
              <a:rPr lang="es-CO" sz="900" dirty="0">
                <a:solidFill>
                  <a:schemeClr val="tx1">
                    <a:lumMod val="50000"/>
                    <a:lumOff val="50000"/>
                  </a:schemeClr>
                </a:solidFill>
                <a:latin typeface="Century Gothic" panose="020B0502020202020204" pitchFamily="34" charset="0"/>
              </a:rPr>
              <a:t>SECADO MANGUERAS</a:t>
            </a:r>
          </a:p>
        </p:txBody>
      </p:sp>
      <p:grpSp>
        <p:nvGrpSpPr>
          <p:cNvPr id="10" name="Grupo 9"/>
          <p:cNvGrpSpPr/>
          <p:nvPr/>
        </p:nvGrpSpPr>
        <p:grpSpPr>
          <a:xfrm>
            <a:off x="2469303" y="3046150"/>
            <a:ext cx="256355" cy="276999"/>
            <a:chOff x="4187833" y="2688007"/>
            <a:chExt cx="256355" cy="276999"/>
          </a:xfrm>
        </p:grpSpPr>
        <p:sp>
          <p:nvSpPr>
            <p:cNvPr id="11" name="Elipse 10"/>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grpSp>
        <p:nvGrpSpPr>
          <p:cNvPr id="13" name="Grupo 12"/>
          <p:cNvGrpSpPr/>
          <p:nvPr/>
        </p:nvGrpSpPr>
        <p:grpSpPr>
          <a:xfrm>
            <a:off x="2476354" y="3732471"/>
            <a:ext cx="256355" cy="276999"/>
            <a:chOff x="4187833" y="2688007"/>
            <a:chExt cx="256355" cy="276999"/>
          </a:xfrm>
        </p:grpSpPr>
        <p:sp>
          <p:nvSpPr>
            <p:cNvPr id="14" name="Elipse 13"/>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grpSp>
        <p:nvGrpSpPr>
          <p:cNvPr id="16" name="Grupo 15"/>
          <p:cNvGrpSpPr/>
          <p:nvPr/>
        </p:nvGrpSpPr>
        <p:grpSpPr>
          <a:xfrm>
            <a:off x="3778242" y="1931946"/>
            <a:ext cx="256355" cy="276999"/>
            <a:chOff x="4187833" y="2688007"/>
            <a:chExt cx="256355" cy="276999"/>
          </a:xfrm>
        </p:grpSpPr>
        <p:sp>
          <p:nvSpPr>
            <p:cNvPr id="20" name="Elipse 1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22" name="Grupo 21"/>
          <p:cNvGrpSpPr/>
          <p:nvPr/>
        </p:nvGrpSpPr>
        <p:grpSpPr>
          <a:xfrm>
            <a:off x="3778241" y="1227311"/>
            <a:ext cx="256355" cy="276999"/>
            <a:chOff x="4187833" y="2688007"/>
            <a:chExt cx="256355" cy="276999"/>
          </a:xfrm>
        </p:grpSpPr>
        <p:sp>
          <p:nvSpPr>
            <p:cNvPr id="23" name="Elipse 2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grpSp>
        <p:nvGrpSpPr>
          <p:cNvPr id="25" name="Grupo 24"/>
          <p:cNvGrpSpPr/>
          <p:nvPr/>
        </p:nvGrpSpPr>
        <p:grpSpPr>
          <a:xfrm>
            <a:off x="2476353" y="2330578"/>
            <a:ext cx="256355" cy="276999"/>
            <a:chOff x="4187833" y="2688007"/>
            <a:chExt cx="256355" cy="276999"/>
          </a:xfrm>
        </p:grpSpPr>
        <p:sp>
          <p:nvSpPr>
            <p:cNvPr id="26" name="Elipse 2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grpSp>
        <p:nvGrpSpPr>
          <p:cNvPr id="28" name="Grupo 27"/>
          <p:cNvGrpSpPr/>
          <p:nvPr/>
        </p:nvGrpSpPr>
        <p:grpSpPr>
          <a:xfrm>
            <a:off x="4779132" y="3028777"/>
            <a:ext cx="256355" cy="276999"/>
            <a:chOff x="4187833" y="2688007"/>
            <a:chExt cx="256355" cy="276999"/>
          </a:xfrm>
        </p:grpSpPr>
        <p:sp>
          <p:nvSpPr>
            <p:cNvPr id="29" name="Elipse 28"/>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31" name="Grupo 30"/>
          <p:cNvGrpSpPr/>
          <p:nvPr/>
        </p:nvGrpSpPr>
        <p:grpSpPr>
          <a:xfrm>
            <a:off x="5413621" y="1227311"/>
            <a:ext cx="256355" cy="276999"/>
            <a:chOff x="4187833" y="2688007"/>
            <a:chExt cx="256355" cy="276999"/>
          </a:xfrm>
        </p:grpSpPr>
        <p:sp>
          <p:nvSpPr>
            <p:cNvPr id="32" name="Elipse 3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7</a:t>
              </a:r>
            </a:p>
          </p:txBody>
        </p:sp>
      </p:grpSp>
      <p:grpSp>
        <p:nvGrpSpPr>
          <p:cNvPr id="34" name="Grupo 33"/>
          <p:cNvGrpSpPr/>
          <p:nvPr/>
        </p:nvGrpSpPr>
        <p:grpSpPr>
          <a:xfrm>
            <a:off x="7453625" y="1600027"/>
            <a:ext cx="256355" cy="276999"/>
            <a:chOff x="4187833" y="2688007"/>
            <a:chExt cx="256355" cy="276999"/>
          </a:xfrm>
        </p:grpSpPr>
        <p:sp>
          <p:nvSpPr>
            <p:cNvPr id="35" name="Elipse 3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9</a:t>
              </a:r>
            </a:p>
          </p:txBody>
        </p:sp>
      </p:grpSp>
      <p:grpSp>
        <p:nvGrpSpPr>
          <p:cNvPr id="37" name="Grupo 36"/>
          <p:cNvGrpSpPr/>
          <p:nvPr/>
        </p:nvGrpSpPr>
        <p:grpSpPr>
          <a:xfrm>
            <a:off x="7709268" y="1600026"/>
            <a:ext cx="413478" cy="276999"/>
            <a:chOff x="4448156" y="5069257"/>
            <a:chExt cx="413478" cy="276999"/>
          </a:xfrm>
        </p:grpSpPr>
        <p:sp>
          <p:nvSpPr>
            <p:cNvPr id="38" name="Elipse 37"/>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10</a:t>
              </a:r>
            </a:p>
          </p:txBody>
        </p:sp>
      </p:grpSp>
      <p:grpSp>
        <p:nvGrpSpPr>
          <p:cNvPr id="40" name="Grupo 39"/>
          <p:cNvGrpSpPr/>
          <p:nvPr/>
        </p:nvGrpSpPr>
        <p:grpSpPr>
          <a:xfrm>
            <a:off x="8171650" y="1600026"/>
            <a:ext cx="413478" cy="276999"/>
            <a:chOff x="4448156" y="5069257"/>
            <a:chExt cx="413478" cy="276999"/>
          </a:xfrm>
        </p:grpSpPr>
        <p:sp>
          <p:nvSpPr>
            <p:cNvPr id="41" name="Elipse 40"/>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11</a:t>
              </a:r>
            </a:p>
          </p:txBody>
        </p:sp>
      </p:grpSp>
      <p:grpSp>
        <p:nvGrpSpPr>
          <p:cNvPr id="43" name="Grupo 42"/>
          <p:cNvGrpSpPr/>
          <p:nvPr/>
        </p:nvGrpSpPr>
        <p:grpSpPr>
          <a:xfrm>
            <a:off x="6897872" y="3028776"/>
            <a:ext cx="413478" cy="276999"/>
            <a:chOff x="4448156" y="5069257"/>
            <a:chExt cx="413478" cy="276999"/>
          </a:xfrm>
        </p:grpSpPr>
        <p:sp>
          <p:nvSpPr>
            <p:cNvPr id="44" name="Elipse 43"/>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15</a:t>
              </a:r>
            </a:p>
          </p:txBody>
        </p:sp>
      </p:grpSp>
      <p:grpSp>
        <p:nvGrpSpPr>
          <p:cNvPr id="46" name="Grupo 45"/>
          <p:cNvGrpSpPr/>
          <p:nvPr/>
        </p:nvGrpSpPr>
        <p:grpSpPr>
          <a:xfrm>
            <a:off x="7501790" y="2049394"/>
            <a:ext cx="413478" cy="276999"/>
            <a:chOff x="4448156" y="5069257"/>
            <a:chExt cx="413478" cy="276999"/>
          </a:xfrm>
        </p:grpSpPr>
        <p:sp>
          <p:nvSpPr>
            <p:cNvPr id="47" name="Elipse 46"/>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13</a:t>
              </a:r>
            </a:p>
          </p:txBody>
        </p:sp>
      </p:grpSp>
      <p:grpSp>
        <p:nvGrpSpPr>
          <p:cNvPr id="49" name="Grupo 48"/>
          <p:cNvGrpSpPr/>
          <p:nvPr/>
        </p:nvGrpSpPr>
        <p:grpSpPr>
          <a:xfrm>
            <a:off x="7864967" y="3011907"/>
            <a:ext cx="413478" cy="276999"/>
            <a:chOff x="4448156" y="5069257"/>
            <a:chExt cx="413478" cy="276999"/>
          </a:xfrm>
        </p:grpSpPr>
        <p:sp>
          <p:nvSpPr>
            <p:cNvPr id="50" name="Elipse 49"/>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14</a:t>
              </a:r>
            </a:p>
          </p:txBody>
        </p:sp>
      </p:grpSp>
      <p:grpSp>
        <p:nvGrpSpPr>
          <p:cNvPr id="52" name="Grupo 51"/>
          <p:cNvGrpSpPr/>
          <p:nvPr/>
        </p:nvGrpSpPr>
        <p:grpSpPr>
          <a:xfrm>
            <a:off x="6967811" y="1225381"/>
            <a:ext cx="413478" cy="276999"/>
            <a:chOff x="4448156" y="5069257"/>
            <a:chExt cx="413478" cy="276999"/>
          </a:xfrm>
        </p:grpSpPr>
        <p:sp>
          <p:nvSpPr>
            <p:cNvPr id="53" name="Elipse 52"/>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8</a:t>
              </a:r>
            </a:p>
          </p:txBody>
        </p:sp>
      </p:grpSp>
      <p:grpSp>
        <p:nvGrpSpPr>
          <p:cNvPr id="55" name="Grupo 54"/>
          <p:cNvGrpSpPr/>
          <p:nvPr/>
        </p:nvGrpSpPr>
        <p:grpSpPr>
          <a:xfrm>
            <a:off x="6844323" y="2049394"/>
            <a:ext cx="413478" cy="276999"/>
            <a:chOff x="4448156" y="5069257"/>
            <a:chExt cx="413478" cy="276999"/>
          </a:xfrm>
        </p:grpSpPr>
        <p:sp>
          <p:nvSpPr>
            <p:cNvPr id="56" name="Elipse 55"/>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12</a:t>
              </a:r>
            </a:p>
          </p:txBody>
        </p:sp>
      </p:grpSp>
      <p:sp>
        <p:nvSpPr>
          <p:cNvPr id="59" name="11 CuadroTexto"/>
          <p:cNvSpPr txBox="1"/>
          <p:nvPr/>
        </p:nvSpPr>
        <p:spPr>
          <a:xfrm>
            <a:off x="5113202" y="4395223"/>
            <a:ext cx="3709218" cy="73866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AREA CONSTRUIDA: </a:t>
            </a:r>
            <a:r>
              <a:rPr lang="es-ES" sz="900" b="1" dirty="0">
                <a:solidFill>
                  <a:srgbClr val="FF0000"/>
                </a:solidFill>
                <a:latin typeface="Century Gothic" panose="020B0502020202020204" pitchFamily="34" charset="0"/>
              </a:rPr>
              <a:t>850.3 m2</a:t>
            </a:r>
          </a:p>
          <a:p>
            <a:pPr algn="r"/>
            <a:r>
              <a:rPr lang="es-ES" sz="800" dirty="0">
                <a:solidFill>
                  <a:schemeClr val="tx1">
                    <a:lumMod val="50000"/>
                    <a:lumOff val="50000"/>
                  </a:schemeClr>
                </a:solidFill>
                <a:latin typeface="Century Gothic" panose="020B0502020202020204" pitchFamily="34" charset="0"/>
              </a:rPr>
              <a:t>PATIO MANIOBRAS: 1165 m2</a:t>
            </a:r>
          </a:p>
          <a:p>
            <a:pPr algn="r"/>
            <a:r>
              <a:rPr lang="es-ES" sz="800" dirty="0">
                <a:solidFill>
                  <a:schemeClr val="tx1">
                    <a:lumMod val="50000"/>
                    <a:lumOff val="50000"/>
                  </a:schemeClr>
                </a:solidFill>
                <a:latin typeface="Century Gothic" panose="020B0502020202020204" pitchFamily="34" charset="0"/>
              </a:rPr>
              <a:t>CANCHA: 983.4 m2</a:t>
            </a:r>
          </a:p>
          <a:p>
            <a:pPr algn="r"/>
            <a:r>
              <a:rPr lang="es-ES" sz="800" dirty="0">
                <a:solidFill>
                  <a:schemeClr val="tx1">
                    <a:lumMod val="50000"/>
                    <a:lumOff val="50000"/>
                  </a:schemeClr>
                </a:solidFill>
                <a:latin typeface="Century Gothic" panose="020B0502020202020204" pitchFamily="34" charset="0"/>
              </a:rPr>
              <a:t>ZONA VERDE: 2535 m2</a:t>
            </a:r>
          </a:p>
          <a:p>
            <a:pPr algn="r"/>
            <a:r>
              <a:rPr lang="es-ES" sz="900" b="1" dirty="0">
                <a:solidFill>
                  <a:schemeClr val="tx1">
                    <a:lumMod val="50000"/>
                    <a:lumOff val="50000"/>
                  </a:schemeClr>
                </a:solidFill>
                <a:latin typeface="Century Gothic" panose="020B0502020202020204" pitchFamily="34" charset="0"/>
              </a:rPr>
              <a:t>AREA LOTE</a:t>
            </a:r>
            <a:r>
              <a:rPr lang="es-ES" sz="900" dirty="0">
                <a:solidFill>
                  <a:schemeClr val="tx1">
                    <a:lumMod val="50000"/>
                    <a:lumOff val="50000"/>
                  </a:schemeClr>
                </a:solidFill>
                <a:latin typeface="Century Gothic" panose="020B0502020202020204" pitchFamily="34" charset="0"/>
              </a:rPr>
              <a:t>: </a:t>
            </a:r>
            <a:r>
              <a:rPr lang="es-ES" sz="900" b="1" dirty="0">
                <a:solidFill>
                  <a:srgbClr val="FF0000"/>
                </a:solidFill>
                <a:latin typeface="Century Gothic" panose="020B0502020202020204" pitchFamily="34" charset="0"/>
              </a:rPr>
              <a:t>5721.3 m2</a:t>
            </a:r>
          </a:p>
        </p:txBody>
      </p:sp>
      <p:pic>
        <p:nvPicPr>
          <p:cNvPr id="58" name="Imagen 57"/>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l="36285" t="46700" r="40581" b="23321"/>
          <a:stretch/>
        </p:blipFill>
        <p:spPr>
          <a:xfrm>
            <a:off x="2408892" y="4700943"/>
            <a:ext cx="2450701" cy="1984925"/>
          </a:xfrm>
          <a:prstGeom prst="rect">
            <a:avLst/>
          </a:prstGeom>
        </p:spPr>
      </p:pic>
      <p:sp>
        <p:nvSpPr>
          <p:cNvPr id="4" name="Forma libre 3"/>
          <p:cNvSpPr/>
          <p:nvPr/>
        </p:nvSpPr>
        <p:spPr>
          <a:xfrm>
            <a:off x="2647334" y="5002458"/>
            <a:ext cx="2100588" cy="1528554"/>
          </a:xfrm>
          <a:custGeom>
            <a:avLst/>
            <a:gdLst>
              <a:gd name="connsiteX0" fmla="*/ 626807 w 1651819"/>
              <a:gd name="connsiteY0" fmla="*/ 0 h 1201994"/>
              <a:gd name="connsiteX1" fmla="*/ 398207 w 1651819"/>
              <a:gd name="connsiteY1" fmla="*/ 95865 h 1201994"/>
              <a:gd name="connsiteX2" fmla="*/ 235974 w 1651819"/>
              <a:gd name="connsiteY2" fmla="*/ 199103 h 1201994"/>
              <a:gd name="connsiteX3" fmla="*/ 110613 w 1651819"/>
              <a:gd name="connsiteY3" fmla="*/ 376084 h 1201994"/>
              <a:gd name="connsiteX4" fmla="*/ 44245 w 1651819"/>
              <a:gd name="connsiteY4" fmla="*/ 530942 h 1201994"/>
              <a:gd name="connsiteX5" fmla="*/ 0 w 1651819"/>
              <a:gd name="connsiteY5" fmla="*/ 730045 h 1201994"/>
              <a:gd name="connsiteX6" fmla="*/ 22123 w 1651819"/>
              <a:gd name="connsiteY6" fmla="*/ 929148 h 1201994"/>
              <a:gd name="connsiteX7" fmla="*/ 51619 w 1651819"/>
              <a:gd name="connsiteY7" fmla="*/ 1054510 h 1201994"/>
              <a:gd name="connsiteX8" fmla="*/ 110613 w 1651819"/>
              <a:gd name="connsiteY8" fmla="*/ 1165123 h 1201994"/>
              <a:gd name="connsiteX9" fmla="*/ 405581 w 1651819"/>
              <a:gd name="connsiteY9" fmla="*/ 1201994 h 1201994"/>
              <a:gd name="connsiteX10" fmla="*/ 567813 w 1651819"/>
              <a:gd name="connsiteY10" fmla="*/ 1187245 h 1201994"/>
              <a:gd name="connsiteX11" fmla="*/ 759542 w 1651819"/>
              <a:gd name="connsiteY11" fmla="*/ 988142 h 1201994"/>
              <a:gd name="connsiteX12" fmla="*/ 1076632 w 1651819"/>
              <a:gd name="connsiteY12" fmla="*/ 936523 h 1201994"/>
              <a:gd name="connsiteX13" fmla="*/ 1246239 w 1651819"/>
              <a:gd name="connsiteY13" fmla="*/ 1039761 h 1201994"/>
              <a:gd name="connsiteX14" fmla="*/ 1364226 w 1651819"/>
              <a:gd name="connsiteY14" fmla="*/ 1098755 h 1201994"/>
              <a:gd name="connsiteX15" fmla="*/ 1482213 w 1651819"/>
              <a:gd name="connsiteY15" fmla="*/ 1098755 h 1201994"/>
              <a:gd name="connsiteX16" fmla="*/ 1563329 w 1651819"/>
              <a:gd name="connsiteY16" fmla="*/ 1098755 h 1201994"/>
              <a:gd name="connsiteX17" fmla="*/ 1629697 w 1651819"/>
              <a:gd name="connsiteY17" fmla="*/ 1039761 h 1201994"/>
              <a:gd name="connsiteX18" fmla="*/ 1651819 w 1651819"/>
              <a:gd name="connsiteY18" fmla="*/ 973394 h 1201994"/>
              <a:gd name="connsiteX19" fmla="*/ 1555955 w 1651819"/>
              <a:gd name="connsiteY19" fmla="*/ 671052 h 1201994"/>
              <a:gd name="connsiteX20" fmla="*/ 1430594 w 1651819"/>
              <a:gd name="connsiteY20" fmla="*/ 346587 h 1201994"/>
              <a:gd name="connsiteX21" fmla="*/ 1312607 w 1651819"/>
              <a:gd name="connsiteY21" fmla="*/ 191729 h 1201994"/>
              <a:gd name="connsiteX22" fmla="*/ 1091381 w 1651819"/>
              <a:gd name="connsiteY22" fmla="*/ 58994 h 1201994"/>
              <a:gd name="connsiteX23" fmla="*/ 870155 w 1651819"/>
              <a:gd name="connsiteY23" fmla="*/ 0 h 1201994"/>
              <a:gd name="connsiteX24" fmla="*/ 626807 w 1651819"/>
              <a:gd name="connsiteY24" fmla="*/ 0 h 120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1819" h="1201994">
                <a:moveTo>
                  <a:pt x="626807" y="0"/>
                </a:moveTo>
                <a:lnTo>
                  <a:pt x="398207" y="95865"/>
                </a:lnTo>
                <a:lnTo>
                  <a:pt x="235974" y="199103"/>
                </a:lnTo>
                <a:lnTo>
                  <a:pt x="110613" y="376084"/>
                </a:lnTo>
                <a:lnTo>
                  <a:pt x="44245" y="530942"/>
                </a:lnTo>
                <a:lnTo>
                  <a:pt x="0" y="730045"/>
                </a:lnTo>
                <a:lnTo>
                  <a:pt x="22123" y="929148"/>
                </a:lnTo>
                <a:lnTo>
                  <a:pt x="51619" y="1054510"/>
                </a:lnTo>
                <a:lnTo>
                  <a:pt x="110613" y="1165123"/>
                </a:lnTo>
                <a:lnTo>
                  <a:pt x="405581" y="1201994"/>
                </a:lnTo>
                <a:lnTo>
                  <a:pt x="567813" y="1187245"/>
                </a:lnTo>
                <a:lnTo>
                  <a:pt x="759542" y="988142"/>
                </a:lnTo>
                <a:lnTo>
                  <a:pt x="1076632" y="936523"/>
                </a:lnTo>
                <a:lnTo>
                  <a:pt x="1246239" y="1039761"/>
                </a:lnTo>
                <a:lnTo>
                  <a:pt x="1364226" y="1098755"/>
                </a:lnTo>
                <a:lnTo>
                  <a:pt x="1482213" y="1098755"/>
                </a:lnTo>
                <a:lnTo>
                  <a:pt x="1563329" y="1098755"/>
                </a:lnTo>
                <a:lnTo>
                  <a:pt x="1629697" y="1039761"/>
                </a:lnTo>
                <a:lnTo>
                  <a:pt x="1651819" y="973394"/>
                </a:lnTo>
                <a:lnTo>
                  <a:pt x="1555955" y="671052"/>
                </a:lnTo>
                <a:lnTo>
                  <a:pt x="1430594" y="346587"/>
                </a:lnTo>
                <a:lnTo>
                  <a:pt x="1312607" y="191729"/>
                </a:lnTo>
                <a:lnTo>
                  <a:pt x="1091381" y="58994"/>
                </a:lnTo>
                <a:lnTo>
                  <a:pt x="870155" y="0"/>
                </a:lnTo>
                <a:lnTo>
                  <a:pt x="626807" y="0"/>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66911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38969"/>
          <a:stretch/>
        </p:blipFill>
        <p:spPr>
          <a:xfrm>
            <a:off x="914403" y="973177"/>
            <a:ext cx="3176492" cy="142385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472" y="4646402"/>
            <a:ext cx="3369464" cy="1853956"/>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448" y="972633"/>
            <a:ext cx="4099644" cy="142494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389003" y="4643132"/>
            <a:ext cx="2471941" cy="1853956"/>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6"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7"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PREEXISTENCIAS- EST. BOMBEROS</a:t>
            </a:r>
            <a:endParaRPr lang="es-CO" sz="1100" b="1" dirty="0">
              <a:solidFill>
                <a:schemeClr val="tx1">
                  <a:lumMod val="50000"/>
                  <a:lumOff val="50000"/>
                </a:schemeClr>
              </a:solidFill>
              <a:latin typeface="Century Gothic" panose="020B0502020202020204" pitchFamily="34" charset="0"/>
            </a:endParaRPr>
          </a:p>
        </p:txBody>
      </p:sp>
      <p:pic>
        <p:nvPicPr>
          <p:cNvPr id="60" name="Imagen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82660" y="4874877"/>
            <a:ext cx="1853953" cy="1390466"/>
          </a:xfrm>
          <a:prstGeom prst="rect">
            <a:avLst/>
          </a:prstGeom>
        </p:spPr>
      </p:pic>
      <p:pic>
        <p:nvPicPr>
          <p:cNvPr id="61" name="Imagen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9907" y="2655362"/>
            <a:ext cx="3618186" cy="1731010"/>
          </a:xfrm>
          <a:prstGeom prst="rect">
            <a:avLst/>
          </a:prstGeom>
        </p:spPr>
      </p:pic>
      <p:pic>
        <p:nvPicPr>
          <p:cNvPr id="62" name="Imagen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0651" y="2652808"/>
            <a:ext cx="2313582" cy="1735187"/>
          </a:xfrm>
          <a:prstGeom prst="rect">
            <a:avLst/>
          </a:prstGeom>
        </p:spPr>
      </p:pic>
      <p:pic>
        <p:nvPicPr>
          <p:cNvPr id="63" name="Imagen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97165" y="2870049"/>
            <a:ext cx="1737917" cy="1303438"/>
          </a:xfrm>
          <a:prstGeom prst="rect">
            <a:avLst/>
          </a:prstGeom>
        </p:spPr>
      </p:pic>
      <p:sp>
        <p:nvSpPr>
          <p:cNvPr id="66" name="11 CuadroTexto"/>
          <p:cNvSpPr txBox="1"/>
          <p:nvPr/>
        </p:nvSpPr>
        <p:spPr>
          <a:xfrm>
            <a:off x="914403" y="2392005"/>
            <a:ext cx="1470363"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SALA DE MAQUINAS x6</a:t>
            </a:r>
          </a:p>
        </p:txBody>
      </p:sp>
      <p:sp>
        <p:nvSpPr>
          <p:cNvPr id="67" name="11 CuadroTexto"/>
          <p:cNvSpPr txBox="1"/>
          <p:nvPr/>
        </p:nvSpPr>
        <p:spPr>
          <a:xfrm>
            <a:off x="4218448" y="2387803"/>
            <a:ext cx="1470363"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GYM</a:t>
            </a:r>
          </a:p>
        </p:txBody>
      </p:sp>
      <p:sp>
        <p:nvSpPr>
          <p:cNvPr id="68" name="11 CuadroTexto"/>
          <p:cNvSpPr txBox="1"/>
          <p:nvPr/>
        </p:nvSpPr>
        <p:spPr>
          <a:xfrm>
            <a:off x="914404" y="4387995"/>
            <a:ext cx="1219217"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AUDITORIO</a:t>
            </a:r>
          </a:p>
        </p:txBody>
      </p:sp>
      <p:sp>
        <p:nvSpPr>
          <p:cNvPr id="69" name="11 CuadroTexto"/>
          <p:cNvSpPr txBox="1"/>
          <p:nvPr/>
        </p:nvSpPr>
        <p:spPr>
          <a:xfrm>
            <a:off x="2280651" y="4386372"/>
            <a:ext cx="1219217"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VESTIER</a:t>
            </a:r>
          </a:p>
        </p:txBody>
      </p:sp>
      <p:sp>
        <p:nvSpPr>
          <p:cNvPr id="70" name="11 CuadroTexto"/>
          <p:cNvSpPr txBox="1"/>
          <p:nvPr/>
        </p:nvSpPr>
        <p:spPr>
          <a:xfrm>
            <a:off x="4699907" y="4384271"/>
            <a:ext cx="1741757"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OFICINA COMANDO</a:t>
            </a:r>
          </a:p>
        </p:txBody>
      </p:sp>
      <p:sp>
        <p:nvSpPr>
          <p:cNvPr id="71" name="11 CuadroTexto"/>
          <p:cNvSpPr txBox="1"/>
          <p:nvPr/>
        </p:nvSpPr>
        <p:spPr>
          <a:xfrm>
            <a:off x="915314" y="6497878"/>
            <a:ext cx="1340107"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BODEGA MATERIAL</a:t>
            </a:r>
          </a:p>
        </p:txBody>
      </p:sp>
      <p:sp>
        <p:nvSpPr>
          <p:cNvPr id="72" name="11 CuadroTexto"/>
          <p:cNvSpPr txBox="1"/>
          <p:nvPr/>
        </p:nvSpPr>
        <p:spPr>
          <a:xfrm>
            <a:off x="2386425" y="6496155"/>
            <a:ext cx="1340107"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COCINA</a:t>
            </a:r>
          </a:p>
        </p:txBody>
      </p:sp>
      <p:sp>
        <p:nvSpPr>
          <p:cNvPr id="73" name="11 CuadroTexto"/>
          <p:cNvSpPr txBox="1"/>
          <p:nvPr/>
        </p:nvSpPr>
        <p:spPr>
          <a:xfrm>
            <a:off x="4940472" y="6496155"/>
            <a:ext cx="1340107"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DORMITORIO</a:t>
            </a:r>
          </a:p>
        </p:txBody>
      </p:sp>
    </p:spTree>
    <p:extLst>
      <p:ext uri="{BB962C8B-B14F-4D97-AF65-F5344CB8AC3E}">
        <p14:creationId xmlns:p14="http://schemas.microsoft.com/office/powerpoint/2010/main" val="365443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1 CuadroTexto"/>
          <p:cNvSpPr txBox="1"/>
          <p:nvPr/>
        </p:nvSpPr>
        <p:spPr>
          <a:xfrm>
            <a:off x="254018" y="219436"/>
            <a:ext cx="2394839"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endParaRPr lang="es-CO" sz="700" dirty="0">
              <a:solidFill>
                <a:schemeClr val="bg1">
                  <a:lumMod val="75000"/>
                </a:schemeClr>
              </a:solidFill>
              <a:latin typeface="Century Gothic" panose="020B0502020202020204" pitchFamily="34" charset="0"/>
            </a:endParaRPr>
          </a:p>
          <a:p>
            <a:endParaRPr lang="es-CO" sz="800" dirty="0">
              <a:solidFill>
                <a:srgbClr val="AFB9D0"/>
              </a:solidFill>
              <a:latin typeface="Swis721 Lt BT" panose="020B0403020202020204" pitchFamily="34" charset="0"/>
            </a:endParaRPr>
          </a:p>
          <a:p>
            <a:r>
              <a:rPr lang="es-CO" sz="1200" dirty="0">
                <a:solidFill>
                  <a:srgbClr val="AFB9D0"/>
                </a:solidFill>
                <a:latin typeface="Swis721 Lt BT" panose="020B0403020202020204" pitchFamily="34" charset="0"/>
              </a:rPr>
              <a:t> </a:t>
            </a:r>
          </a:p>
        </p:txBody>
      </p:sp>
      <p:sp>
        <p:nvSpPr>
          <p:cNvPr id="2" name="Rectángulo 1"/>
          <p:cNvSpPr/>
          <p:nvPr/>
        </p:nvSpPr>
        <p:spPr>
          <a:xfrm>
            <a:off x="314171" y="834989"/>
            <a:ext cx="4900001" cy="446276"/>
          </a:xfrm>
          <a:prstGeom prst="rect">
            <a:avLst/>
          </a:prstGeom>
        </p:spPr>
        <p:txBody>
          <a:bodyPr wrap="square">
            <a:spAutoFit/>
          </a:bodyPr>
          <a:lstStyle/>
          <a:p>
            <a:pPr algn="just" fontAlgn="base">
              <a:spcBef>
                <a:spcPct val="0"/>
              </a:spcBef>
              <a:spcAft>
                <a:spcPct val="0"/>
              </a:spcAft>
            </a:pPr>
            <a:r>
              <a:rPr lang="es-ES_tradnl" sz="1200" b="1" dirty="0">
                <a:solidFill>
                  <a:schemeClr val="tx1">
                    <a:lumMod val="50000"/>
                    <a:lumOff val="50000"/>
                  </a:schemeClr>
                </a:solidFill>
                <a:latin typeface="Swis721 LtCn BT" panose="020B0406020202030204" pitchFamily="34" charset="0"/>
              </a:rPr>
              <a:t>¿Qué es una estación de transferencia?</a:t>
            </a:r>
          </a:p>
          <a:p>
            <a:pPr lvl="0" algn="just" fontAlgn="base">
              <a:spcBef>
                <a:spcPct val="0"/>
              </a:spcBef>
              <a:spcAft>
                <a:spcPct val="0"/>
              </a:spcAft>
            </a:pPr>
            <a:endParaRPr lang="es-ES" sz="1100" dirty="0">
              <a:solidFill>
                <a:schemeClr val="bg1">
                  <a:lumMod val="65000"/>
                </a:schemeClr>
              </a:solidFill>
              <a:latin typeface="Swis721 LtCn BT" panose="020B0406020202030204" pitchFamily="34" charset="0"/>
            </a:endParaRPr>
          </a:p>
        </p:txBody>
      </p:sp>
      <p:pic>
        <p:nvPicPr>
          <p:cNvPr id="1026" name="Picture 2" descr="Esquema planta de transfer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058127"/>
            <a:ext cx="9114135" cy="25606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14935" y="3835372"/>
            <a:ext cx="9144000" cy="2178684"/>
            <a:chOff x="-1794371" y="3949700"/>
            <a:chExt cx="11542487" cy="2750156"/>
          </a:xfrm>
        </p:grpSpPr>
        <p:pic>
          <p:nvPicPr>
            <p:cNvPr id="1032" name="Picture 8" descr="Resultado de imagen para tipos de estaciones de transferencia de basur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476" y="3949700"/>
              <a:ext cx="4122290" cy="27501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emgirs.gob.ec/images/ets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043" y="3949700"/>
              <a:ext cx="3545073" cy="275015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3"/>
            <p:cNvPicPr>
              <a:picLocks noChangeAspect="1"/>
            </p:cNvPicPr>
            <p:nvPr/>
          </p:nvPicPr>
          <p:blipFill>
            <a:blip r:embed="rId6"/>
            <a:stretch>
              <a:fillRect/>
            </a:stretch>
          </p:blipFill>
          <p:spPr>
            <a:xfrm>
              <a:off x="-1794371" y="3949700"/>
              <a:ext cx="3668826" cy="2750156"/>
            </a:xfrm>
            <a:prstGeom prst="rect">
              <a:avLst/>
            </a:prstGeom>
          </p:spPr>
        </p:pic>
      </p:grpSp>
    </p:spTree>
    <p:extLst>
      <p:ext uri="{BB962C8B-B14F-4D97-AF65-F5344CB8AC3E}">
        <p14:creationId xmlns:p14="http://schemas.microsoft.com/office/powerpoint/2010/main" val="2459316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11 CuadroTexto"/>
          <p:cNvSpPr txBox="1"/>
          <p:nvPr/>
        </p:nvSpPr>
        <p:spPr>
          <a:xfrm>
            <a:off x="5471160" y="779798"/>
            <a:ext cx="3672840"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#CELDAS: 52 </a:t>
            </a:r>
          </a:p>
          <a:p>
            <a:pPr algn="r"/>
            <a:r>
              <a:rPr lang="es-ES" sz="900" b="1" dirty="0">
                <a:solidFill>
                  <a:schemeClr val="tx1">
                    <a:lumMod val="50000"/>
                    <a:lumOff val="50000"/>
                  </a:schemeClr>
                </a:solidFill>
                <a:latin typeface="Century Gothic" panose="020B0502020202020204" pitchFamily="34" charset="0"/>
              </a:rPr>
              <a:t>17 DOBLES (34)</a:t>
            </a:r>
          </a:p>
          <a:p>
            <a:pPr algn="r"/>
            <a:r>
              <a:rPr lang="es-ES" sz="900" b="1" dirty="0">
                <a:solidFill>
                  <a:schemeClr val="tx1">
                    <a:lumMod val="50000"/>
                    <a:lumOff val="50000"/>
                  </a:schemeClr>
                </a:solidFill>
                <a:latin typeface="Century Gothic" panose="020B0502020202020204" pitchFamily="34" charset="0"/>
              </a:rPr>
              <a:t>18 SENCILLAS</a:t>
            </a:r>
          </a:p>
        </p:txBody>
      </p:sp>
      <p:pic>
        <p:nvPicPr>
          <p:cNvPr id="7" name="Imagen 6"/>
          <p:cNvPicPr>
            <a:picLocks noChangeAspect="1"/>
          </p:cNvPicPr>
          <p:nvPr/>
        </p:nvPicPr>
        <p:blipFill rotWithShape="1">
          <a:blip r:embed="rId2"/>
          <a:srcRect l="10982" t="11053" r="24696" b="8830"/>
          <a:stretch/>
        </p:blipFill>
        <p:spPr>
          <a:xfrm>
            <a:off x="1984649" y="1284579"/>
            <a:ext cx="7159351" cy="5573421"/>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9"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PROPUESTA TOLVAS COMPACTACION</a:t>
            </a:r>
            <a:endParaRPr lang="es-CO" sz="1100" b="1" dirty="0">
              <a:solidFill>
                <a:schemeClr val="tx1">
                  <a:lumMod val="50000"/>
                  <a:lumOff val="50000"/>
                </a:schemeClr>
              </a:solidFill>
              <a:latin typeface="Century Gothic" panose="020B0502020202020204" pitchFamily="34" charset="0"/>
            </a:endParaRPr>
          </a:p>
        </p:txBody>
      </p:sp>
      <p:grpSp>
        <p:nvGrpSpPr>
          <p:cNvPr id="8" name="Grupo 7"/>
          <p:cNvGrpSpPr/>
          <p:nvPr/>
        </p:nvGrpSpPr>
        <p:grpSpPr>
          <a:xfrm>
            <a:off x="5776383" y="3533830"/>
            <a:ext cx="256355" cy="276999"/>
            <a:chOff x="4187833" y="2688007"/>
            <a:chExt cx="256355" cy="276999"/>
          </a:xfrm>
        </p:grpSpPr>
        <p:sp>
          <p:nvSpPr>
            <p:cNvPr id="10" name="Elipse 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grpSp>
        <p:nvGrpSpPr>
          <p:cNvPr id="12" name="Grupo 11"/>
          <p:cNvGrpSpPr/>
          <p:nvPr/>
        </p:nvGrpSpPr>
        <p:grpSpPr>
          <a:xfrm>
            <a:off x="7429875" y="5406004"/>
            <a:ext cx="256355" cy="276999"/>
            <a:chOff x="4187833" y="2688007"/>
            <a:chExt cx="256355" cy="276999"/>
          </a:xfrm>
        </p:grpSpPr>
        <p:sp>
          <p:nvSpPr>
            <p:cNvPr id="13" name="Elipse 1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grpSp>
        <p:nvGrpSpPr>
          <p:cNvPr id="15" name="Grupo 14"/>
          <p:cNvGrpSpPr/>
          <p:nvPr/>
        </p:nvGrpSpPr>
        <p:grpSpPr>
          <a:xfrm>
            <a:off x="6955794" y="4044108"/>
            <a:ext cx="256355" cy="276999"/>
            <a:chOff x="4187833" y="2688007"/>
            <a:chExt cx="256355" cy="276999"/>
          </a:xfrm>
        </p:grpSpPr>
        <p:sp>
          <p:nvSpPr>
            <p:cNvPr id="16" name="Elipse 1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21" name="Grupo 20"/>
          <p:cNvGrpSpPr/>
          <p:nvPr/>
        </p:nvGrpSpPr>
        <p:grpSpPr>
          <a:xfrm>
            <a:off x="6553600" y="4041688"/>
            <a:ext cx="256355" cy="276999"/>
            <a:chOff x="4187833" y="2688007"/>
            <a:chExt cx="256355" cy="276999"/>
          </a:xfrm>
        </p:grpSpPr>
        <p:sp>
          <p:nvSpPr>
            <p:cNvPr id="22" name="Elipse 2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grpSp>
        <p:nvGrpSpPr>
          <p:cNvPr id="24" name="Grupo 23"/>
          <p:cNvGrpSpPr/>
          <p:nvPr/>
        </p:nvGrpSpPr>
        <p:grpSpPr>
          <a:xfrm>
            <a:off x="7426855" y="4041689"/>
            <a:ext cx="256355" cy="276999"/>
            <a:chOff x="4187833" y="2688007"/>
            <a:chExt cx="256355" cy="276999"/>
          </a:xfrm>
        </p:grpSpPr>
        <p:sp>
          <p:nvSpPr>
            <p:cNvPr id="25" name="Elipse 2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grpSp>
        <p:nvGrpSpPr>
          <p:cNvPr id="27" name="Grupo 26"/>
          <p:cNvGrpSpPr/>
          <p:nvPr/>
        </p:nvGrpSpPr>
        <p:grpSpPr>
          <a:xfrm>
            <a:off x="8368977" y="4044109"/>
            <a:ext cx="256355" cy="276999"/>
            <a:chOff x="4187833" y="2688007"/>
            <a:chExt cx="256355" cy="276999"/>
          </a:xfrm>
        </p:grpSpPr>
        <p:sp>
          <p:nvSpPr>
            <p:cNvPr id="28" name="Elipse 27"/>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30" name="Grupo 29"/>
          <p:cNvGrpSpPr/>
          <p:nvPr/>
        </p:nvGrpSpPr>
        <p:grpSpPr>
          <a:xfrm>
            <a:off x="5017972" y="3533830"/>
            <a:ext cx="256355" cy="276999"/>
            <a:chOff x="4187833" y="2688007"/>
            <a:chExt cx="256355" cy="276999"/>
          </a:xfrm>
        </p:grpSpPr>
        <p:sp>
          <p:nvSpPr>
            <p:cNvPr id="31" name="Elipse 30"/>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7</a:t>
              </a:r>
            </a:p>
          </p:txBody>
        </p:sp>
      </p:grpSp>
      <p:grpSp>
        <p:nvGrpSpPr>
          <p:cNvPr id="33" name="Grupo 32"/>
          <p:cNvGrpSpPr/>
          <p:nvPr/>
        </p:nvGrpSpPr>
        <p:grpSpPr>
          <a:xfrm>
            <a:off x="6834667" y="2399372"/>
            <a:ext cx="256355" cy="276999"/>
            <a:chOff x="4187833" y="2688007"/>
            <a:chExt cx="256355" cy="276999"/>
          </a:xfrm>
        </p:grpSpPr>
        <p:sp>
          <p:nvSpPr>
            <p:cNvPr id="34" name="Elipse 33"/>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9</a:t>
              </a:r>
            </a:p>
          </p:txBody>
        </p:sp>
      </p:grpSp>
      <p:grpSp>
        <p:nvGrpSpPr>
          <p:cNvPr id="36" name="Grupo 35"/>
          <p:cNvGrpSpPr/>
          <p:nvPr/>
        </p:nvGrpSpPr>
        <p:grpSpPr>
          <a:xfrm>
            <a:off x="6955794" y="6061324"/>
            <a:ext cx="413478" cy="276999"/>
            <a:chOff x="4448156" y="5069257"/>
            <a:chExt cx="413478" cy="276999"/>
          </a:xfrm>
        </p:grpSpPr>
        <p:sp>
          <p:nvSpPr>
            <p:cNvPr id="37" name="Elipse 36"/>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10</a:t>
              </a:r>
            </a:p>
          </p:txBody>
        </p:sp>
      </p:grpSp>
      <p:grpSp>
        <p:nvGrpSpPr>
          <p:cNvPr id="39" name="Grupo 38"/>
          <p:cNvGrpSpPr/>
          <p:nvPr/>
        </p:nvGrpSpPr>
        <p:grpSpPr>
          <a:xfrm>
            <a:off x="5692070" y="5284876"/>
            <a:ext cx="413478" cy="276999"/>
            <a:chOff x="4448156" y="5069257"/>
            <a:chExt cx="413478" cy="276999"/>
          </a:xfrm>
        </p:grpSpPr>
        <p:sp>
          <p:nvSpPr>
            <p:cNvPr id="40" name="Elipse 39"/>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11</a:t>
              </a:r>
            </a:p>
          </p:txBody>
        </p:sp>
      </p:grpSp>
      <p:grpSp>
        <p:nvGrpSpPr>
          <p:cNvPr id="45" name="Grupo 44"/>
          <p:cNvGrpSpPr/>
          <p:nvPr/>
        </p:nvGrpSpPr>
        <p:grpSpPr>
          <a:xfrm>
            <a:off x="4931249" y="4555139"/>
            <a:ext cx="413478" cy="276999"/>
            <a:chOff x="4448156" y="5069257"/>
            <a:chExt cx="413478" cy="276999"/>
          </a:xfrm>
        </p:grpSpPr>
        <p:sp>
          <p:nvSpPr>
            <p:cNvPr id="46" name="Elipse 45"/>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13</a:t>
              </a:r>
            </a:p>
          </p:txBody>
        </p:sp>
      </p:grpSp>
      <p:grpSp>
        <p:nvGrpSpPr>
          <p:cNvPr id="48" name="Grupo 47"/>
          <p:cNvGrpSpPr/>
          <p:nvPr/>
        </p:nvGrpSpPr>
        <p:grpSpPr>
          <a:xfrm>
            <a:off x="4721103" y="2278245"/>
            <a:ext cx="413478" cy="276999"/>
            <a:chOff x="4448156" y="5069257"/>
            <a:chExt cx="413478" cy="276999"/>
          </a:xfrm>
        </p:grpSpPr>
        <p:sp>
          <p:nvSpPr>
            <p:cNvPr id="49" name="Elipse 48"/>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14</a:t>
              </a:r>
            </a:p>
          </p:txBody>
        </p:sp>
      </p:grpSp>
      <p:grpSp>
        <p:nvGrpSpPr>
          <p:cNvPr id="51" name="Grupo 50"/>
          <p:cNvGrpSpPr/>
          <p:nvPr/>
        </p:nvGrpSpPr>
        <p:grpSpPr>
          <a:xfrm>
            <a:off x="6147173" y="5406003"/>
            <a:ext cx="413478" cy="276999"/>
            <a:chOff x="4448156" y="5069257"/>
            <a:chExt cx="413478" cy="276999"/>
          </a:xfrm>
        </p:grpSpPr>
        <p:sp>
          <p:nvSpPr>
            <p:cNvPr id="52" name="Elipse 51"/>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8</a:t>
              </a:r>
            </a:p>
          </p:txBody>
        </p:sp>
      </p:grpSp>
      <p:grpSp>
        <p:nvGrpSpPr>
          <p:cNvPr id="54" name="Grupo 53"/>
          <p:cNvGrpSpPr/>
          <p:nvPr/>
        </p:nvGrpSpPr>
        <p:grpSpPr>
          <a:xfrm>
            <a:off x="4939410" y="5057415"/>
            <a:ext cx="413478" cy="276999"/>
            <a:chOff x="4448156" y="5069257"/>
            <a:chExt cx="413478" cy="276999"/>
          </a:xfrm>
        </p:grpSpPr>
        <p:sp>
          <p:nvSpPr>
            <p:cNvPr id="55" name="Elipse 54"/>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12</a:t>
              </a:r>
            </a:p>
          </p:txBody>
        </p:sp>
      </p:grpSp>
      <p:sp>
        <p:nvSpPr>
          <p:cNvPr id="58" name="11 CuadroTexto"/>
          <p:cNvSpPr txBox="1"/>
          <p:nvPr/>
        </p:nvSpPr>
        <p:spPr>
          <a:xfrm>
            <a:off x="336645" y="2829607"/>
            <a:ext cx="2689580" cy="3970318"/>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nSpc>
                <a:spcPct val="200000"/>
              </a:lnSpc>
            </a:pPr>
            <a:r>
              <a:rPr lang="es-CO" sz="900" dirty="0">
                <a:solidFill>
                  <a:schemeClr val="tx1">
                    <a:lumMod val="50000"/>
                    <a:lumOff val="50000"/>
                  </a:schemeClr>
                </a:solidFill>
                <a:latin typeface="Century Gothic" panose="020B0502020202020204" pitchFamily="34" charset="0"/>
              </a:rPr>
              <a:t>ACCESO E.T.</a:t>
            </a:r>
          </a:p>
          <a:p>
            <a:pPr>
              <a:lnSpc>
                <a:spcPct val="200000"/>
              </a:lnSpc>
            </a:pPr>
            <a:r>
              <a:rPr lang="es-CO" sz="900" dirty="0">
                <a:solidFill>
                  <a:schemeClr val="tx1">
                    <a:lumMod val="50000"/>
                    <a:lumOff val="50000"/>
                  </a:schemeClr>
                </a:solidFill>
                <a:latin typeface="Century Gothic" panose="020B0502020202020204" pitchFamily="34" charset="0"/>
              </a:rPr>
              <a:t>BASCULA</a:t>
            </a:r>
          </a:p>
          <a:p>
            <a:pPr>
              <a:lnSpc>
                <a:spcPct val="200000"/>
              </a:lnSpc>
            </a:pPr>
            <a:r>
              <a:rPr lang="es-CO" sz="900" dirty="0">
                <a:solidFill>
                  <a:schemeClr val="tx1">
                    <a:lumMod val="50000"/>
                    <a:lumOff val="50000"/>
                  </a:schemeClr>
                </a:solidFill>
                <a:latin typeface="Century Gothic" panose="020B0502020202020204" pitchFamily="34" charset="0"/>
              </a:rPr>
              <a:t>PARQUEADEROS ESPERA</a:t>
            </a:r>
          </a:p>
          <a:p>
            <a:pPr>
              <a:lnSpc>
                <a:spcPct val="200000"/>
              </a:lnSpc>
            </a:pPr>
            <a:r>
              <a:rPr lang="es-CO" sz="900" dirty="0">
                <a:solidFill>
                  <a:schemeClr val="tx1">
                    <a:lumMod val="50000"/>
                    <a:lumOff val="50000"/>
                  </a:schemeClr>
                </a:solidFill>
                <a:latin typeface="Century Gothic" panose="020B0502020202020204" pitchFamily="34" charset="0"/>
              </a:rPr>
              <a:t>TOLVAS x5</a:t>
            </a:r>
          </a:p>
          <a:p>
            <a:pPr>
              <a:lnSpc>
                <a:spcPct val="200000"/>
              </a:lnSpc>
            </a:pPr>
            <a:r>
              <a:rPr lang="es-CO" sz="900" dirty="0">
                <a:solidFill>
                  <a:schemeClr val="tx1">
                    <a:lumMod val="50000"/>
                    <a:lumOff val="50000"/>
                  </a:schemeClr>
                </a:solidFill>
                <a:latin typeface="Century Gothic" panose="020B0502020202020204" pitchFamily="34" charset="0"/>
              </a:rPr>
              <a:t>PATIO MANIOBRAS</a:t>
            </a:r>
          </a:p>
          <a:p>
            <a:pPr>
              <a:lnSpc>
                <a:spcPct val="200000"/>
              </a:lnSpc>
            </a:pPr>
            <a:r>
              <a:rPr lang="es-CO" sz="900" dirty="0">
                <a:solidFill>
                  <a:schemeClr val="tx1">
                    <a:lumMod val="50000"/>
                    <a:lumOff val="50000"/>
                  </a:schemeClr>
                </a:solidFill>
                <a:latin typeface="Century Gothic" panose="020B0502020202020204" pitchFamily="34" charset="0"/>
              </a:rPr>
              <a:t>PATIO CONTENEDORES (</a:t>
            </a:r>
            <a:r>
              <a:rPr lang="es-CO" sz="900" dirty="0">
                <a:solidFill>
                  <a:srgbClr val="FF0000"/>
                </a:solidFill>
                <a:latin typeface="Century Gothic" panose="020B0502020202020204" pitchFamily="34" charset="0"/>
              </a:rPr>
              <a:t>21</a:t>
            </a:r>
            <a:r>
              <a:rPr lang="es-CO" sz="900" dirty="0">
                <a:solidFill>
                  <a:schemeClr val="tx1">
                    <a:lumMod val="50000"/>
                    <a:lumOff val="50000"/>
                  </a:schemeClr>
                </a:solidFill>
                <a:latin typeface="Century Gothic" panose="020B0502020202020204" pitchFamily="34" charset="0"/>
              </a:rPr>
              <a:t>)</a:t>
            </a:r>
          </a:p>
          <a:p>
            <a:pPr>
              <a:lnSpc>
                <a:spcPct val="200000"/>
              </a:lnSpc>
            </a:pPr>
            <a:r>
              <a:rPr lang="es-CO" sz="900" dirty="0">
                <a:solidFill>
                  <a:schemeClr val="tx1">
                    <a:lumMod val="50000"/>
                    <a:lumOff val="50000"/>
                  </a:schemeClr>
                </a:solidFill>
                <a:latin typeface="Century Gothic" panose="020B0502020202020204" pitchFamily="34" charset="0"/>
              </a:rPr>
              <a:t>ED. ADMON</a:t>
            </a:r>
          </a:p>
          <a:p>
            <a:pPr>
              <a:lnSpc>
                <a:spcPct val="200000"/>
              </a:lnSpc>
            </a:pPr>
            <a:r>
              <a:rPr lang="es-CO" sz="900" dirty="0">
                <a:solidFill>
                  <a:schemeClr val="tx1">
                    <a:lumMod val="50000"/>
                    <a:lumOff val="50000"/>
                  </a:schemeClr>
                </a:solidFill>
                <a:latin typeface="Century Gothic" panose="020B0502020202020204" pitchFamily="34" charset="0"/>
              </a:rPr>
              <a:t>SALIDA E.T.</a:t>
            </a:r>
          </a:p>
          <a:p>
            <a:pPr>
              <a:lnSpc>
                <a:spcPct val="200000"/>
              </a:lnSpc>
            </a:pPr>
            <a:r>
              <a:rPr lang="es-CO" sz="900" dirty="0">
                <a:solidFill>
                  <a:schemeClr val="tx1">
                    <a:lumMod val="50000"/>
                    <a:lumOff val="50000"/>
                  </a:schemeClr>
                </a:solidFill>
                <a:latin typeface="Century Gothic" panose="020B0502020202020204" pitchFamily="34" charset="0"/>
              </a:rPr>
              <a:t>PROYECCION TOLVAS x2</a:t>
            </a:r>
          </a:p>
          <a:p>
            <a:pPr>
              <a:lnSpc>
                <a:spcPct val="200000"/>
              </a:lnSpc>
            </a:pPr>
            <a:r>
              <a:rPr lang="es-CO" sz="900" dirty="0">
                <a:solidFill>
                  <a:schemeClr val="tx1">
                    <a:lumMod val="50000"/>
                    <a:lumOff val="50000"/>
                  </a:schemeClr>
                </a:solidFill>
                <a:latin typeface="Century Gothic" panose="020B0502020202020204" pitchFamily="34" charset="0"/>
              </a:rPr>
              <a:t>TRANSFERENCIA TREN</a:t>
            </a:r>
          </a:p>
          <a:p>
            <a:pPr>
              <a:lnSpc>
                <a:spcPct val="200000"/>
              </a:lnSpc>
            </a:pPr>
            <a:r>
              <a:rPr lang="es-CO" sz="900" i="1" dirty="0">
                <a:solidFill>
                  <a:srgbClr val="C00000"/>
                </a:solidFill>
                <a:latin typeface="Century Gothic" panose="020B0502020202020204" pitchFamily="34" charset="0"/>
              </a:rPr>
              <a:t>ACCESO Y SALIDA E.B. </a:t>
            </a:r>
          </a:p>
          <a:p>
            <a:pPr>
              <a:lnSpc>
                <a:spcPct val="200000"/>
              </a:lnSpc>
            </a:pPr>
            <a:r>
              <a:rPr lang="es-CO" sz="900" i="1" dirty="0">
                <a:solidFill>
                  <a:srgbClr val="C00000"/>
                </a:solidFill>
                <a:latin typeface="Century Gothic" panose="020B0502020202020204" pitchFamily="34" charset="0"/>
              </a:rPr>
              <a:t>PATIO MANIOBRAS</a:t>
            </a:r>
          </a:p>
          <a:p>
            <a:pPr>
              <a:lnSpc>
                <a:spcPct val="200000"/>
              </a:lnSpc>
            </a:pPr>
            <a:r>
              <a:rPr lang="es-CO" sz="900" i="1" dirty="0">
                <a:solidFill>
                  <a:srgbClr val="C00000"/>
                </a:solidFill>
                <a:latin typeface="Century Gothic" panose="020B0502020202020204" pitchFamily="34" charset="0"/>
              </a:rPr>
              <a:t>ESTACION DE BOMBEROS</a:t>
            </a:r>
          </a:p>
          <a:p>
            <a:pPr>
              <a:lnSpc>
                <a:spcPct val="200000"/>
              </a:lnSpc>
            </a:pPr>
            <a:r>
              <a:rPr lang="es-CO" sz="900" i="1" dirty="0">
                <a:solidFill>
                  <a:srgbClr val="C00000"/>
                </a:solidFill>
                <a:latin typeface="Century Gothic" panose="020B0502020202020204" pitchFamily="34" charset="0"/>
              </a:rPr>
              <a:t>PARQUE PUBLICO</a:t>
            </a:r>
          </a:p>
        </p:txBody>
      </p:sp>
      <p:grpSp>
        <p:nvGrpSpPr>
          <p:cNvPr id="59" name="Grupo 58"/>
          <p:cNvGrpSpPr/>
          <p:nvPr/>
        </p:nvGrpSpPr>
        <p:grpSpPr>
          <a:xfrm>
            <a:off x="107243" y="2884251"/>
            <a:ext cx="256355" cy="276999"/>
            <a:chOff x="4187833" y="2688007"/>
            <a:chExt cx="256355" cy="276999"/>
          </a:xfrm>
        </p:grpSpPr>
        <p:sp>
          <p:nvSpPr>
            <p:cNvPr id="60" name="Elipse 5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62" name="Grupo 61"/>
          <p:cNvGrpSpPr/>
          <p:nvPr/>
        </p:nvGrpSpPr>
        <p:grpSpPr>
          <a:xfrm>
            <a:off x="107244" y="3161250"/>
            <a:ext cx="256355" cy="276999"/>
            <a:chOff x="4187833" y="2688007"/>
            <a:chExt cx="256355" cy="276999"/>
          </a:xfrm>
        </p:grpSpPr>
        <p:sp>
          <p:nvSpPr>
            <p:cNvPr id="63" name="Elipse 6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grpSp>
        <p:nvGrpSpPr>
          <p:cNvPr id="65" name="Grupo 64"/>
          <p:cNvGrpSpPr/>
          <p:nvPr/>
        </p:nvGrpSpPr>
        <p:grpSpPr>
          <a:xfrm>
            <a:off x="107243" y="3438249"/>
            <a:ext cx="256355" cy="276999"/>
            <a:chOff x="4187833" y="2688007"/>
            <a:chExt cx="256355" cy="276999"/>
          </a:xfrm>
        </p:grpSpPr>
        <p:sp>
          <p:nvSpPr>
            <p:cNvPr id="66" name="Elipse 6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7"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grpSp>
        <p:nvGrpSpPr>
          <p:cNvPr id="68" name="Grupo 67"/>
          <p:cNvGrpSpPr/>
          <p:nvPr/>
        </p:nvGrpSpPr>
        <p:grpSpPr>
          <a:xfrm>
            <a:off x="100193" y="3710632"/>
            <a:ext cx="256355" cy="276999"/>
            <a:chOff x="4187833" y="2688007"/>
            <a:chExt cx="256355" cy="276999"/>
          </a:xfrm>
        </p:grpSpPr>
        <p:sp>
          <p:nvSpPr>
            <p:cNvPr id="69" name="Elipse 68"/>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grpSp>
        <p:nvGrpSpPr>
          <p:cNvPr id="71" name="Grupo 70"/>
          <p:cNvGrpSpPr/>
          <p:nvPr/>
        </p:nvGrpSpPr>
        <p:grpSpPr>
          <a:xfrm>
            <a:off x="99094" y="3983265"/>
            <a:ext cx="256355" cy="276999"/>
            <a:chOff x="4187833" y="2688007"/>
            <a:chExt cx="256355" cy="276999"/>
          </a:xfrm>
        </p:grpSpPr>
        <p:sp>
          <p:nvSpPr>
            <p:cNvPr id="72" name="Elipse 7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74" name="Grupo 73"/>
          <p:cNvGrpSpPr/>
          <p:nvPr/>
        </p:nvGrpSpPr>
        <p:grpSpPr>
          <a:xfrm>
            <a:off x="99093" y="4260264"/>
            <a:ext cx="256355" cy="276999"/>
            <a:chOff x="4187833" y="2688007"/>
            <a:chExt cx="256355" cy="276999"/>
          </a:xfrm>
        </p:grpSpPr>
        <p:sp>
          <p:nvSpPr>
            <p:cNvPr id="75" name="Elipse 7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6"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grpSp>
        <p:nvGrpSpPr>
          <p:cNvPr id="77" name="Grupo 76"/>
          <p:cNvGrpSpPr/>
          <p:nvPr/>
        </p:nvGrpSpPr>
        <p:grpSpPr>
          <a:xfrm>
            <a:off x="99811" y="4538664"/>
            <a:ext cx="256355" cy="276999"/>
            <a:chOff x="4187833" y="2688007"/>
            <a:chExt cx="256355" cy="276999"/>
          </a:xfrm>
        </p:grpSpPr>
        <p:sp>
          <p:nvSpPr>
            <p:cNvPr id="78" name="Elipse 77"/>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9"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7</a:t>
              </a:r>
            </a:p>
          </p:txBody>
        </p:sp>
      </p:grpSp>
      <p:grpSp>
        <p:nvGrpSpPr>
          <p:cNvPr id="80" name="Grupo 79"/>
          <p:cNvGrpSpPr/>
          <p:nvPr/>
        </p:nvGrpSpPr>
        <p:grpSpPr>
          <a:xfrm>
            <a:off x="21249" y="4817064"/>
            <a:ext cx="413478" cy="276999"/>
            <a:chOff x="4448156" y="5069257"/>
            <a:chExt cx="413478" cy="276999"/>
          </a:xfrm>
        </p:grpSpPr>
        <p:sp>
          <p:nvSpPr>
            <p:cNvPr id="81" name="Elipse 80"/>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2"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8</a:t>
              </a:r>
            </a:p>
          </p:txBody>
        </p:sp>
      </p:grpSp>
      <p:grpSp>
        <p:nvGrpSpPr>
          <p:cNvPr id="83" name="Grupo 82"/>
          <p:cNvGrpSpPr/>
          <p:nvPr/>
        </p:nvGrpSpPr>
        <p:grpSpPr>
          <a:xfrm>
            <a:off x="90399" y="5089447"/>
            <a:ext cx="256355" cy="276999"/>
            <a:chOff x="4187833" y="2688007"/>
            <a:chExt cx="256355" cy="276999"/>
          </a:xfrm>
        </p:grpSpPr>
        <p:sp>
          <p:nvSpPr>
            <p:cNvPr id="84" name="Elipse 83"/>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5"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9</a:t>
              </a:r>
            </a:p>
          </p:txBody>
        </p:sp>
      </p:grpSp>
      <p:grpSp>
        <p:nvGrpSpPr>
          <p:cNvPr id="86" name="Grupo 85"/>
          <p:cNvGrpSpPr/>
          <p:nvPr/>
        </p:nvGrpSpPr>
        <p:grpSpPr>
          <a:xfrm>
            <a:off x="11837" y="5366446"/>
            <a:ext cx="413478" cy="276999"/>
            <a:chOff x="4448156" y="5069257"/>
            <a:chExt cx="413478" cy="276999"/>
          </a:xfrm>
        </p:grpSpPr>
        <p:sp>
          <p:nvSpPr>
            <p:cNvPr id="87" name="Elipse 86"/>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8"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10</a:t>
              </a:r>
            </a:p>
          </p:txBody>
        </p:sp>
      </p:grpSp>
      <p:grpSp>
        <p:nvGrpSpPr>
          <p:cNvPr id="89" name="Grupo 88"/>
          <p:cNvGrpSpPr/>
          <p:nvPr/>
        </p:nvGrpSpPr>
        <p:grpSpPr>
          <a:xfrm>
            <a:off x="11837" y="5643445"/>
            <a:ext cx="413478" cy="276999"/>
            <a:chOff x="4448156" y="5069257"/>
            <a:chExt cx="413478" cy="276999"/>
          </a:xfrm>
        </p:grpSpPr>
        <p:sp>
          <p:nvSpPr>
            <p:cNvPr id="90" name="Elipse 89"/>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11</a:t>
              </a:r>
            </a:p>
          </p:txBody>
        </p:sp>
      </p:grpSp>
      <p:grpSp>
        <p:nvGrpSpPr>
          <p:cNvPr id="92" name="Grupo 91"/>
          <p:cNvGrpSpPr/>
          <p:nvPr/>
        </p:nvGrpSpPr>
        <p:grpSpPr>
          <a:xfrm>
            <a:off x="18888" y="5934958"/>
            <a:ext cx="413478" cy="276999"/>
            <a:chOff x="4448156" y="5069257"/>
            <a:chExt cx="413478" cy="276999"/>
          </a:xfrm>
        </p:grpSpPr>
        <p:sp>
          <p:nvSpPr>
            <p:cNvPr id="93" name="Elipse 92"/>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4"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12</a:t>
              </a:r>
            </a:p>
          </p:txBody>
        </p:sp>
      </p:grpSp>
      <p:grpSp>
        <p:nvGrpSpPr>
          <p:cNvPr id="95" name="Grupo 94"/>
          <p:cNvGrpSpPr/>
          <p:nvPr/>
        </p:nvGrpSpPr>
        <p:grpSpPr>
          <a:xfrm>
            <a:off x="16142" y="6201336"/>
            <a:ext cx="413478" cy="276999"/>
            <a:chOff x="4448156" y="5069257"/>
            <a:chExt cx="413478" cy="276999"/>
          </a:xfrm>
        </p:grpSpPr>
        <p:sp>
          <p:nvSpPr>
            <p:cNvPr id="96" name="Elipse 95"/>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7"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13</a:t>
              </a:r>
            </a:p>
          </p:txBody>
        </p:sp>
      </p:grpSp>
      <p:grpSp>
        <p:nvGrpSpPr>
          <p:cNvPr id="98" name="Grupo 97"/>
          <p:cNvGrpSpPr/>
          <p:nvPr/>
        </p:nvGrpSpPr>
        <p:grpSpPr>
          <a:xfrm>
            <a:off x="18888" y="6485798"/>
            <a:ext cx="413478" cy="276999"/>
            <a:chOff x="4448156" y="5069257"/>
            <a:chExt cx="413478" cy="276999"/>
          </a:xfrm>
        </p:grpSpPr>
        <p:sp>
          <p:nvSpPr>
            <p:cNvPr id="99" name="Elipse 98"/>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0"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14</a:t>
              </a:r>
            </a:p>
          </p:txBody>
        </p:sp>
      </p:grpSp>
    </p:spTree>
    <p:extLst>
      <p:ext uri="{BB962C8B-B14F-4D97-AF65-F5344CB8AC3E}">
        <p14:creationId xmlns:p14="http://schemas.microsoft.com/office/powerpoint/2010/main" val="2896346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7" y="399415"/>
            <a:ext cx="7290436" cy="4927023"/>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6" name="1 CuadroTexto"/>
          <p:cNvSpPr txBox="1"/>
          <p:nvPr/>
        </p:nvSpPr>
        <p:spPr>
          <a:xfrm>
            <a:off x="7166461" y="3227338"/>
            <a:ext cx="1977539" cy="2246769"/>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Áreas Predios Propuestos</a:t>
            </a:r>
          </a:p>
          <a:p>
            <a:endParaRPr lang="es-CO" sz="1000" dirty="0">
              <a:solidFill>
                <a:schemeClr val="tx1">
                  <a:lumMod val="50000"/>
                  <a:lumOff val="50000"/>
                </a:schemeClr>
              </a:solidFill>
              <a:latin typeface="Swis721 LtCn BT" panose="020B0406020202030204" pitchFamily="34" charset="0"/>
            </a:endParaRPr>
          </a:p>
          <a:p>
            <a:r>
              <a:rPr lang="es-CO" sz="1000" dirty="0">
                <a:solidFill>
                  <a:schemeClr val="tx1">
                    <a:lumMod val="50000"/>
                    <a:lumOff val="50000"/>
                  </a:schemeClr>
                </a:solidFill>
                <a:latin typeface="Swis721 LtCn BT" panose="020B0406020202030204" pitchFamily="34" charset="0"/>
              </a:rPr>
              <a:t>Estación de Bomberos</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Lote: 3210m2                  </a:t>
            </a:r>
            <a:r>
              <a:rPr lang="es-CO" sz="1000" dirty="0">
                <a:solidFill>
                  <a:srgbClr val="FF0000"/>
                </a:solidFill>
                <a:latin typeface="Swis721 LtCn BT" panose="020B0406020202030204" pitchFamily="34" charset="0"/>
              </a:rPr>
              <a:t>-32%</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Construidos: 1200m2     </a:t>
            </a:r>
            <a:r>
              <a:rPr lang="es-CO" sz="1000" dirty="0">
                <a:solidFill>
                  <a:srgbClr val="92D050"/>
                </a:solidFill>
                <a:latin typeface="Swis721 LtCn BT" panose="020B0406020202030204" pitchFamily="34" charset="0"/>
              </a:rPr>
              <a:t>+22%</a:t>
            </a:r>
          </a:p>
          <a:p>
            <a:pPr marL="171450" indent="-171450">
              <a:buFont typeface="Arial" panose="020B0604020202020204" pitchFamily="34" charset="0"/>
              <a:buChar char="•"/>
            </a:pPr>
            <a:endParaRPr lang="es-CO" sz="1000" dirty="0">
              <a:solidFill>
                <a:schemeClr val="tx1">
                  <a:lumMod val="50000"/>
                  <a:lumOff val="50000"/>
                </a:schemeClr>
              </a:solidFill>
              <a:latin typeface="Swis721 LtCn BT" panose="020B0406020202030204" pitchFamily="34" charset="0"/>
            </a:endParaRPr>
          </a:p>
          <a:p>
            <a:r>
              <a:rPr lang="es-CO" sz="1000" dirty="0">
                <a:solidFill>
                  <a:schemeClr val="tx1">
                    <a:lumMod val="50000"/>
                    <a:lumOff val="50000"/>
                  </a:schemeClr>
                </a:solidFill>
                <a:latin typeface="Swis721 LtCn BT" panose="020B0406020202030204" pitchFamily="34" charset="0"/>
              </a:rPr>
              <a:t>Estación de Transferencia</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Lote: 20300m2</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Construidos: 1580m2</a:t>
            </a:r>
          </a:p>
          <a:p>
            <a:pPr marL="171450" indent="-171450">
              <a:buFont typeface="Arial" panose="020B0604020202020204" pitchFamily="34" charset="0"/>
              <a:buChar char="•"/>
            </a:pPr>
            <a:endParaRPr lang="es-CO" sz="1000" dirty="0">
              <a:solidFill>
                <a:schemeClr val="tx1">
                  <a:lumMod val="50000"/>
                  <a:lumOff val="50000"/>
                </a:schemeClr>
              </a:solidFill>
              <a:latin typeface="Swis721 LtCn BT" panose="020B0406020202030204" pitchFamily="34" charset="0"/>
            </a:endParaRPr>
          </a:p>
          <a:p>
            <a:r>
              <a:rPr lang="es-CO" sz="1000" dirty="0">
                <a:solidFill>
                  <a:schemeClr val="tx1">
                    <a:lumMod val="50000"/>
                    <a:lumOff val="50000"/>
                  </a:schemeClr>
                </a:solidFill>
                <a:latin typeface="Swis721 LtCn BT" panose="020B0406020202030204" pitchFamily="34" charset="0"/>
              </a:rPr>
              <a:t>Parque Publico (Zonas verdes)</a:t>
            </a:r>
          </a:p>
          <a:p>
            <a:pPr marL="171450" indent="-171450">
              <a:buFont typeface="Arial" panose="020B0604020202020204" pitchFamily="34" charset="0"/>
              <a:buChar char="•"/>
            </a:pPr>
            <a:r>
              <a:rPr lang="es-CO" sz="1000" dirty="0">
                <a:solidFill>
                  <a:schemeClr val="tx1">
                    <a:lumMod val="50000"/>
                    <a:lumOff val="50000"/>
                  </a:schemeClr>
                </a:solidFill>
                <a:latin typeface="Swis721 LtCn BT" panose="020B0406020202030204" pitchFamily="34" charset="0"/>
              </a:rPr>
              <a:t>Lote: 3700m2</a:t>
            </a:r>
          </a:p>
          <a:p>
            <a:endParaRPr lang="es-CO" sz="1000" dirty="0">
              <a:solidFill>
                <a:schemeClr val="tx1">
                  <a:lumMod val="50000"/>
                  <a:lumOff val="50000"/>
                </a:schemeClr>
              </a:solidFill>
              <a:latin typeface="Swis721 LtCn BT" panose="020B0406020202030204" pitchFamily="34" charset="0"/>
            </a:endParaRPr>
          </a:p>
          <a:p>
            <a:endParaRPr lang="es-CO" sz="1000" b="1" dirty="0">
              <a:solidFill>
                <a:schemeClr val="tx1">
                  <a:lumMod val="50000"/>
                  <a:lumOff val="50000"/>
                </a:schemeClr>
              </a:solidFill>
              <a:latin typeface="Swis721 LtCn BT" panose="020B0406020202030204" pitchFamily="34" charset="0"/>
            </a:endParaRPr>
          </a:p>
        </p:txBody>
      </p:sp>
      <p:grpSp>
        <p:nvGrpSpPr>
          <p:cNvPr id="15" name="Grupo 14"/>
          <p:cNvGrpSpPr/>
          <p:nvPr/>
        </p:nvGrpSpPr>
        <p:grpSpPr>
          <a:xfrm>
            <a:off x="4095729" y="2612518"/>
            <a:ext cx="317458" cy="246221"/>
            <a:chOff x="552471" y="5780237"/>
            <a:chExt cx="317458" cy="246221"/>
          </a:xfrm>
        </p:grpSpPr>
        <p:sp>
          <p:nvSpPr>
            <p:cNvPr id="2" name="Elipse 1"/>
            <p:cNvSpPr/>
            <p:nvPr/>
          </p:nvSpPr>
          <p:spPr>
            <a:xfrm>
              <a:off x="602343" y="57912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1 CuadroTexto"/>
            <p:cNvSpPr txBox="1"/>
            <p:nvPr/>
          </p:nvSpPr>
          <p:spPr>
            <a:xfrm>
              <a:off x="552471" y="57802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6</a:t>
              </a:r>
            </a:p>
          </p:txBody>
        </p:sp>
      </p:grpSp>
      <p:grpSp>
        <p:nvGrpSpPr>
          <p:cNvPr id="4" name="Grupo 3"/>
          <p:cNvGrpSpPr/>
          <p:nvPr/>
        </p:nvGrpSpPr>
        <p:grpSpPr>
          <a:xfrm>
            <a:off x="6046129" y="2997486"/>
            <a:ext cx="317458" cy="246221"/>
            <a:chOff x="704871" y="5932637"/>
            <a:chExt cx="317458" cy="246221"/>
          </a:xfrm>
        </p:grpSpPr>
        <p:sp>
          <p:nvSpPr>
            <p:cNvPr id="10" name="Elipse 9"/>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1</a:t>
              </a:r>
            </a:p>
          </p:txBody>
        </p:sp>
      </p:grpSp>
      <p:grpSp>
        <p:nvGrpSpPr>
          <p:cNvPr id="5" name="Grupo 4"/>
          <p:cNvGrpSpPr/>
          <p:nvPr/>
        </p:nvGrpSpPr>
        <p:grpSpPr>
          <a:xfrm>
            <a:off x="4095729" y="1673057"/>
            <a:ext cx="317458" cy="246221"/>
            <a:chOff x="704871" y="5932637"/>
            <a:chExt cx="317458" cy="246221"/>
          </a:xfrm>
        </p:grpSpPr>
        <p:sp>
          <p:nvSpPr>
            <p:cNvPr id="13" name="Elipse 12"/>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2</a:t>
              </a:r>
            </a:p>
          </p:txBody>
        </p:sp>
      </p:grpSp>
      <p:grpSp>
        <p:nvGrpSpPr>
          <p:cNvPr id="9" name="Grupo 8"/>
          <p:cNvGrpSpPr/>
          <p:nvPr/>
        </p:nvGrpSpPr>
        <p:grpSpPr>
          <a:xfrm>
            <a:off x="3451700" y="2196783"/>
            <a:ext cx="317458" cy="246221"/>
            <a:chOff x="704871" y="5932637"/>
            <a:chExt cx="317458" cy="246221"/>
          </a:xfrm>
        </p:grpSpPr>
        <p:sp>
          <p:nvSpPr>
            <p:cNvPr id="16" name="Elipse 15"/>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3</a:t>
              </a:r>
            </a:p>
          </p:txBody>
        </p:sp>
      </p:grpSp>
      <p:grpSp>
        <p:nvGrpSpPr>
          <p:cNvPr id="12" name="Grupo 11"/>
          <p:cNvGrpSpPr/>
          <p:nvPr/>
        </p:nvGrpSpPr>
        <p:grpSpPr>
          <a:xfrm>
            <a:off x="2750859" y="2735629"/>
            <a:ext cx="317458" cy="246221"/>
            <a:chOff x="704871" y="5932637"/>
            <a:chExt cx="317458" cy="246221"/>
          </a:xfrm>
        </p:grpSpPr>
        <p:sp>
          <p:nvSpPr>
            <p:cNvPr id="21" name="Elipse 20"/>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4</a:t>
              </a:r>
            </a:p>
          </p:txBody>
        </p:sp>
      </p:grpSp>
      <p:grpSp>
        <p:nvGrpSpPr>
          <p:cNvPr id="23" name="Grupo 22"/>
          <p:cNvGrpSpPr/>
          <p:nvPr/>
        </p:nvGrpSpPr>
        <p:grpSpPr>
          <a:xfrm>
            <a:off x="3379465" y="3391035"/>
            <a:ext cx="317458" cy="246221"/>
            <a:chOff x="552471" y="5780237"/>
            <a:chExt cx="317458" cy="246221"/>
          </a:xfrm>
        </p:grpSpPr>
        <p:sp>
          <p:nvSpPr>
            <p:cNvPr id="24" name="Elipse 23"/>
            <p:cNvSpPr/>
            <p:nvPr/>
          </p:nvSpPr>
          <p:spPr>
            <a:xfrm>
              <a:off x="602343" y="57912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1 CuadroTexto"/>
            <p:cNvSpPr txBox="1"/>
            <p:nvPr/>
          </p:nvSpPr>
          <p:spPr>
            <a:xfrm>
              <a:off x="552471" y="57802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5</a:t>
              </a:r>
            </a:p>
          </p:txBody>
        </p:sp>
      </p:grpSp>
      <p:grpSp>
        <p:nvGrpSpPr>
          <p:cNvPr id="26" name="Grupo 25"/>
          <p:cNvGrpSpPr/>
          <p:nvPr/>
        </p:nvGrpSpPr>
        <p:grpSpPr>
          <a:xfrm>
            <a:off x="22433" y="5254435"/>
            <a:ext cx="317458" cy="246221"/>
            <a:chOff x="704871" y="5932637"/>
            <a:chExt cx="317458" cy="246221"/>
          </a:xfrm>
        </p:grpSpPr>
        <p:sp>
          <p:nvSpPr>
            <p:cNvPr id="27" name="Elipse 26"/>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1</a:t>
              </a:r>
            </a:p>
          </p:txBody>
        </p:sp>
      </p:grpSp>
      <p:sp>
        <p:nvSpPr>
          <p:cNvPr id="29" name="1 CuadroTexto"/>
          <p:cNvSpPr txBox="1"/>
          <p:nvPr/>
        </p:nvSpPr>
        <p:spPr>
          <a:xfrm>
            <a:off x="339288" y="5270426"/>
            <a:ext cx="4069285" cy="246221"/>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Estación de Transferencia:  </a:t>
            </a:r>
            <a:r>
              <a:rPr lang="es-CO" sz="1000" dirty="0">
                <a:solidFill>
                  <a:schemeClr val="tx1">
                    <a:lumMod val="50000"/>
                    <a:lumOff val="50000"/>
                  </a:schemeClr>
                </a:solidFill>
                <a:latin typeface="Swis721 LtCn BT" panose="020B0406020202030204" pitchFamily="34" charset="0"/>
              </a:rPr>
              <a:t>Disminución de llenos por topografía</a:t>
            </a:r>
            <a:endParaRPr lang="es-CO" sz="1000" b="1" dirty="0">
              <a:solidFill>
                <a:schemeClr val="tx1">
                  <a:lumMod val="50000"/>
                  <a:lumOff val="50000"/>
                </a:schemeClr>
              </a:solidFill>
              <a:latin typeface="Swis721 LtCn BT" panose="020B0406020202030204" pitchFamily="34" charset="0"/>
            </a:endParaRPr>
          </a:p>
        </p:txBody>
      </p:sp>
      <p:grpSp>
        <p:nvGrpSpPr>
          <p:cNvPr id="30" name="Grupo 29"/>
          <p:cNvGrpSpPr/>
          <p:nvPr/>
        </p:nvGrpSpPr>
        <p:grpSpPr>
          <a:xfrm>
            <a:off x="15765" y="5529624"/>
            <a:ext cx="317458" cy="246221"/>
            <a:chOff x="704871" y="5932637"/>
            <a:chExt cx="317458" cy="246221"/>
          </a:xfrm>
        </p:grpSpPr>
        <p:sp>
          <p:nvSpPr>
            <p:cNvPr id="31" name="Elipse 30"/>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2</a:t>
              </a:r>
            </a:p>
          </p:txBody>
        </p:sp>
      </p:grpSp>
      <p:sp>
        <p:nvSpPr>
          <p:cNvPr id="36" name="1 CuadroTexto"/>
          <p:cNvSpPr txBox="1"/>
          <p:nvPr/>
        </p:nvSpPr>
        <p:spPr>
          <a:xfrm>
            <a:off x="331483" y="5523955"/>
            <a:ext cx="6773823" cy="246221"/>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Parque Urbano: </a:t>
            </a:r>
            <a:r>
              <a:rPr lang="es-CO" sz="1000" dirty="0">
                <a:solidFill>
                  <a:schemeClr val="tx1">
                    <a:lumMod val="50000"/>
                    <a:lumOff val="50000"/>
                  </a:schemeClr>
                </a:solidFill>
                <a:latin typeface="Swis721 LtCn BT" panose="020B0406020202030204" pitchFamily="34" charset="0"/>
              </a:rPr>
              <a:t>Área de compensación para la comunidad a partir de espacio publico y zonas verdes cumpliendo el papel de barrera natural.</a:t>
            </a:r>
            <a:r>
              <a:rPr lang="es-CO" sz="1000" b="1" dirty="0">
                <a:solidFill>
                  <a:schemeClr val="tx1">
                    <a:lumMod val="50000"/>
                    <a:lumOff val="50000"/>
                  </a:schemeClr>
                </a:solidFill>
                <a:latin typeface="Swis721 LtCn BT" panose="020B0406020202030204" pitchFamily="34" charset="0"/>
              </a:rPr>
              <a:t> </a:t>
            </a:r>
          </a:p>
        </p:txBody>
      </p:sp>
      <p:grpSp>
        <p:nvGrpSpPr>
          <p:cNvPr id="37" name="Grupo 36"/>
          <p:cNvGrpSpPr/>
          <p:nvPr/>
        </p:nvGrpSpPr>
        <p:grpSpPr>
          <a:xfrm>
            <a:off x="15765" y="5793497"/>
            <a:ext cx="317458" cy="246221"/>
            <a:chOff x="704871" y="5932637"/>
            <a:chExt cx="317458" cy="246221"/>
          </a:xfrm>
        </p:grpSpPr>
        <p:sp>
          <p:nvSpPr>
            <p:cNvPr id="38" name="Elipse 37"/>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3</a:t>
              </a:r>
            </a:p>
          </p:txBody>
        </p:sp>
      </p:grpSp>
      <p:sp>
        <p:nvSpPr>
          <p:cNvPr id="43" name="1 CuadroTexto"/>
          <p:cNvSpPr txBox="1"/>
          <p:nvPr/>
        </p:nvSpPr>
        <p:spPr>
          <a:xfrm>
            <a:off x="332620" y="5793497"/>
            <a:ext cx="6337904" cy="246221"/>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Ed. Administrativo E.T: </a:t>
            </a:r>
            <a:r>
              <a:rPr lang="es-CO" sz="1000" dirty="0">
                <a:solidFill>
                  <a:schemeClr val="tx1">
                    <a:lumMod val="50000"/>
                    <a:lumOff val="50000"/>
                  </a:schemeClr>
                </a:solidFill>
                <a:latin typeface="Swis721 LtCn BT" panose="020B0406020202030204" pitchFamily="34" charset="0"/>
              </a:rPr>
              <a:t>Barrera entre proyecto-comunidad. Separación de flujos entre Administración y Operación E.T.</a:t>
            </a:r>
            <a:endParaRPr lang="es-CO" sz="1000" b="1" dirty="0">
              <a:solidFill>
                <a:schemeClr val="tx1">
                  <a:lumMod val="50000"/>
                  <a:lumOff val="50000"/>
                </a:schemeClr>
              </a:solidFill>
              <a:latin typeface="Swis721 LtCn BT" panose="020B0406020202030204" pitchFamily="34" charset="0"/>
            </a:endParaRPr>
          </a:p>
        </p:txBody>
      </p:sp>
      <p:sp>
        <p:nvSpPr>
          <p:cNvPr id="47" name="1 CuadroTexto"/>
          <p:cNvSpPr txBox="1"/>
          <p:nvPr/>
        </p:nvSpPr>
        <p:spPr>
          <a:xfrm>
            <a:off x="339288" y="6053019"/>
            <a:ext cx="5858719" cy="246221"/>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Estación de Bomberos: </a:t>
            </a:r>
            <a:r>
              <a:rPr lang="es-CO" sz="1000" dirty="0">
                <a:solidFill>
                  <a:schemeClr val="tx1">
                    <a:lumMod val="50000"/>
                    <a:lumOff val="50000"/>
                  </a:schemeClr>
                </a:solidFill>
                <a:latin typeface="Swis721 LtCn BT" panose="020B0406020202030204" pitchFamily="34" charset="0"/>
              </a:rPr>
              <a:t>Barrera visual entre proyecto-comunidad. Mayor Accesibilidad.</a:t>
            </a:r>
            <a:endParaRPr lang="es-CO" sz="1000" b="1" dirty="0">
              <a:solidFill>
                <a:schemeClr val="tx1">
                  <a:lumMod val="50000"/>
                  <a:lumOff val="50000"/>
                </a:schemeClr>
              </a:solidFill>
              <a:latin typeface="Swis721 LtCn BT" panose="020B0406020202030204" pitchFamily="34" charset="0"/>
            </a:endParaRPr>
          </a:p>
        </p:txBody>
      </p:sp>
      <p:grpSp>
        <p:nvGrpSpPr>
          <p:cNvPr id="48" name="Grupo 47"/>
          <p:cNvGrpSpPr/>
          <p:nvPr/>
        </p:nvGrpSpPr>
        <p:grpSpPr>
          <a:xfrm>
            <a:off x="18352" y="6054061"/>
            <a:ext cx="317458" cy="246221"/>
            <a:chOff x="704871" y="5932637"/>
            <a:chExt cx="317458" cy="246221"/>
          </a:xfrm>
        </p:grpSpPr>
        <p:sp>
          <p:nvSpPr>
            <p:cNvPr id="49" name="Elipse 48"/>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4</a:t>
              </a:r>
            </a:p>
          </p:txBody>
        </p:sp>
      </p:grpSp>
      <p:grpSp>
        <p:nvGrpSpPr>
          <p:cNvPr id="51" name="Grupo 50"/>
          <p:cNvGrpSpPr/>
          <p:nvPr/>
        </p:nvGrpSpPr>
        <p:grpSpPr>
          <a:xfrm>
            <a:off x="25308" y="6316988"/>
            <a:ext cx="317458" cy="246221"/>
            <a:chOff x="704871" y="5932637"/>
            <a:chExt cx="317458" cy="246221"/>
          </a:xfrm>
        </p:grpSpPr>
        <p:sp>
          <p:nvSpPr>
            <p:cNvPr id="52" name="Elipse 51"/>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5</a:t>
              </a:r>
            </a:p>
          </p:txBody>
        </p:sp>
      </p:grpSp>
      <p:grpSp>
        <p:nvGrpSpPr>
          <p:cNvPr id="54" name="Grupo 53"/>
          <p:cNvGrpSpPr/>
          <p:nvPr/>
        </p:nvGrpSpPr>
        <p:grpSpPr>
          <a:xfrm>
            <a:off x="6364348" y="3247692"/>
            <a:ext cx="317458" cy="246221"/>
            <a:chOff x="552471" y="5780237"/>
            <a:chExt cx="317458" cy="246221"/>
          </a:xfrm>
        </p:grpSpPr>
        <p:sp>
          <p:nvSpPr>
            <p:cNvPr id="55" name="Elipse 54"/>
            <p:cNvSpPr/>
            <p:nvPr/>
          </p:nvSpPr>
          <p:spPr>
            <a:xfrm>
              <a:off x="602343" y="57912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1 CuadroTexto"/>
            <p:cNvSpPr txBox="1"/>
            <p:nvPr/>
          </p:nvSpPr>
          <p:spPr>
            <a:xfrm>
              <a:off x="552471" y="57802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5</a:t>
              </a:r>
            </a:p>
          </p:txBody>
        </p:sp>
      </p:grpSp>
      <p:sp>
        <p:nvSpPr>
          <p:cNvPr id="57" name="1 CuadroTexto"/>
          <p:cNvSpPr txBox="1"/>
          <p:nvPr/>
        </p:nvSpPr>
        <p:spPr>
          <a:xfrm>
            <a:off x="342766" y="6318788"/>
            <a:ext cx="5043683" cy="246221"/>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E.T. Acceso-Salidas: </a:t>
            </a:r>
            <a:r>
              <a:rPr lang="es-CO" sz="1000" dirty="0">
                <a:solidFill>
                  <a:schemeClr val="tx1">
                    <a:lumMod val="50000"/>
                    <a:lumOff val="50000"/>
                  </a:schemeClr>
                </a:solidFill>
                <a:latin typeface="Swis721 LtCn BT" panose="020B0406020202030204" pitchFamily="34" charset="0"/>
              </a:rPr>
              <a:t>Facilidad en movilidad y flujos para transferencia en vía férrea</a:t>
            </a:r>
            <a:endParaRPr lang="es-CO" sz="1000" b="1" dirty="0">
              <a:solidFill>
                <a:schemeClr val="tx1">
                  <a:lumMod val="50000"/>
                  <a:lumOff val="50000"/>
                </a:schemeClr>
              </a:solidFill>
              <a:latin typeface="Swis721 LtCn BT" panose="020B0406020202030204" pitchFamily="34" charset="0"/>
            </a:endParaRPr>
          </a:p>
        </p:txBody>
      </p:sp>
      <p:grpSp>
        <p:nvGrpSpPr>
          <p:cNvPr id="62" name="Grupo 61"/>
          <p:cNvGrpSpPr/>
          <p:nvPr/>
        </p:nvGrpSpPr>
        <p:grpSpPr>
          <a:xfrm>
            <a:off x="21830" y="6574596"/>
            <a:ext cx="317458" cy="246221"/>
            <a:chOff x="704871" y="5932637"/>
            <a:chExt cx="317458" cy="246221"/>
          </a:xfrm>
        </p:grpSpPr>
        <p:sp>
          <p:nvSpPr>
            <p:cNvPr id="63" name="Elipse 62"/>
            <p:cNvSpPr/>
            <p:nvPr/>
          </p:nvSpPr>
          <p:spPr>
            <a:xfrm>
              <a:off x="754743" y="5943600"/>
              <a:ext cx="217714" cy="224296"/>
            </a:xfrm>
            <a:prstGeom prst="ellipse">
              <a:avLst/>
            </a:prstGeom>
            <a:solidFill>
              <a:srgbClr val="BE4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1 CuadroTexto"/>
            <p:cNvSpPr txBox="1"/>
            <p:nvPr/>
          </p:nvSpPr>
          <p:spPr>
            <a:xfrm>
              <a:off x="704871" y="5932637"/>
              <a:ext cx="317458" cy="246221"/>
            </a:xfrm>
            <a:prstGeom prst="rect">
              <a:avLst/>
            </a:prstGeom>
            <a:noFill/>
          </p:spPr>
          <p:txBody>
            <a:bodyPr wrap="square" rtlCol="0">
              <a:spAutoFit/>
            </a:bodyPr>
            <a:lstStyle/>
            <a:p>
              <a:pPr algn="ctr"/>
              <a:r>
                <a:rPr lang="es-CO" sz="1000" b="1" dirty="0">
                  <a:solidFill>
                    <a:schemeClr val="bg1"/>
                  </a:solidFill>
                  <a:latin typeface="Swis721 LtCn BT" panose="020B0406020202030204" pitchFamily="34" charset="0"/>
                </a:rPr>
                <a:t>6</a:t>
              </a:r>
            </a:p>
          </p:txBody>
        </p:sp>
      </p:grpSp>
      <p:sp>
        <p:nvSpPr>
          <p:cNvPr id="65" name="1 CuadroTexto"/>
          <p:cNvSpPr txBox="1"/>
          <p:nvPr/>
        </p:nvSpPr>
        <p:spPr>
          <a:xfrm>
            <a:off x="339288" y="6563634"/>
            <a:ext cx="5471855" cy="246221"/>
          </a:xfrm>
          <a:prstGeom prst="rect">
            <a:avLst/>
          </a:prstGeom>
          <a:noFill/>
        </p:spPr>
        <p:txBody>
          <a:bodyPr wrap="square" rtlCol="0">
            <a:spAutoFit/>
          </a:bodyPr>
          <a:lstStyle/>
          <a:p>
            <a:r>
              <a:rPr lang="es-CO" sz="1000" b="1" dirty="0">
                <a:solidFill>
                  <a:schemeClr val="tx1">
                    <a:lumMod val="50000"/>
                    <a:lumOff val="50000"/>
                  </a:schemeClr>
                </a:solidFill>
                <a:latin typeface="Swis721 LtCn BT" panose="020B0406020202030204" pitchFamily="34" charset="0"/>
              </a:rPr>
              <a:t>Parqueadero - Patio Maniobras: </a:t>
            </a:r>
            <a:r>
              <a:rPr lang="es-CO" sz="1000" dirty="0">
                <a:solidFill>
                  <a:schemeClr val="tx1">
                    <a:lumMod val="50000"/>
                    <a:lumOff val="50000"/>
                  </a:schemeClr>
                </a:solidFill>
                <a:latin typeface="Swis721 LtCn BT" panose="020B0406020202030204" pitchFamily="34" charset="0"/>
              </a:rPr>
              <a:t>Fácil manejo topográfico para dicho uso y garantiza el NO cruce de flujos. </a:t>
            </a:r>
            <a:endParaRPr lang="es-CO" sz="1000" b="1" dirty="0">
              <a:solidFill>
                <a:schemeClr val="tx1">
                  <a:lumMod val="50000"/>
                  <a:lumOff val="50000"/>
                </a:schemeClr>
              </a:solidFill>
              <a:latin typeface="Swis721 LtCn BT" panose="020B0406020202030204" pitchFamily="34" charset="0"/>
            </a:endParaRPr>
          </a:p>
        </p:txBody>
      </p:sp>
      <p:sp>
        <p:nvSpPr>
          <p:cNvPr id="59"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PROPUESTA CON COMPACTADOR</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2873192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25" name="Rectángulo 15"/>
          <p:cNvSpPr/>
          <p:nvPr/>
        </p:nvSpPr>
        <p:spPr>
          <a:xfrm>
            <a:off x="6123502" y="1645054"/>
            <a:ext cx="2861665" cy="230832"/>
          </a:xfrm>
          <a:prstGeom prst="rect">
            <a:avLst/>
          </a:prstGeom>
          <a:noFill/>
        </p:spPr>
        <p:txBody>
          <a:bodyPr wrap="square">
            <a:spAutoFit/>
          </a:bodyPr>
          <a:lstStyle/>
          <a:p>
            <a:pPr algn="r"/>
            <a:r>
              <a:rPr lang="es-ES" sz="900" dirty="0">
                <a:latin typeface="Swis721 LtCn BT" panose="020B0406020202030204" pitchFamily="34" charset="0"/>
              </a:rPr>
              <a:t>Sección Longitudinal – Sistema tolvas </a:t>
            </a:r>
          </a:p>
        </p:txBody>
      </p:sp>
      <p:sp>
        <p:nvSpPr>
          <p:cNvPr id="28" name="Rectángulo 15"/>
          <p:cNvSpPr/>
          <p:nvPr/>
        </p:nvSpPr>
        <p:spPr>
          <a:xfrm>
            <a:off x="6123502" y="3968035"/>
            <a:ext cx="2861665" cy="230832"/>
          </a:xfrm>
          <a:prstGeom prst="rect">
            <a:avLst/>
          </a:prstGeom>
          <a:noFill/>
        </p:spPr>
        <p:txBody>
          <a:bodyPr wrap="square">
            <a:spAutoFit/>
          </a:bodyPr>
          <a:lstStyle/>
          <a:p>
            <a:pPr algn="r"/>
            <a:r>
              <a:rPr lang="es-ES" sz="900" dirty="0">
                <a:latin typeface="Swis721 LtCn BT" panose="020B0406020202030204" pitchFamily="34" charset="0"/>
              </a:rPr>
              <a:t>Sección Longitudinal – </a:t>
            </a:r>
            <a:r>
              <a:rPr lang="es-ES" sz="900" dirty="0">
                <a:solidFill>
                  <a:srgbClr val="FC0C3F"/>
                </a:solidFill>
                <a:latin typeface="Swis721 LtCn BT" panose="020B0406020202030204" pitchFamily="34" charset="0"/>
              </a:rPr>
              <a:t>Zoom 1</a:t>
            </a:r>
          </a:p>
        </p:txBody>
      </p:sp>
      <p:sp>
        <p:nvSpPr>
          <p:cNvPr id="29" name="Rectángulo 15"/>
          <p:cNvSpPr/>
          <p:nvPr/>
        </p:nvSpPr>
        <p:spPr>
          <a:xfrm>
            <a:off x="6090565" y="6410947"/>
            <a:ext cx="2861665" cy="230832"/>
          </a:xfrm>
          <a:prstGeom prst="rect">
            <a:avLst/>
          </a:prstGeom>
          <a:noFill/>
        </p:spPr>
        <p:txBody>
          <a:bodyPr wrap="square">
            <a:spAutoFit/>
          </a:bodyPr>
          <a:lstStyle/>
          <a:p>
            <a:pPr algn="r"/>
            <a:r>
              <a:rPr lang="es-ES" sz="900" dirty="0">
                <a:latin typeface="Swis721 LtCn BT" panose="020B0406020202030204" pitchFamily="34" charset="0"/>
              </a:rPr>
              <a:t>Sección Longitudinal – </a:t>
            </a:r>
            <a:r>
              <a:rPr lang="es-ES" sz="900" dirty="0">
                <a:solidFill>
                  <a:srgbClr val="FC0C3F"/>
                </a:solidFill>
                <a:latin typeface="Swis721 LtCn BT" panose="020B0406020202030204" pitchFamily="34" charset="0"/>
              </a:rPr>
              <a:t>Zoom 2</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4978"/>
            <a:ext cx="9144000" cy="920076"/>
          </a:xfrm>
          <a:prstGeom prst="rect">
            <a:avLst/>
          </a:prstGeo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l="48016" r="-1190"/>
          <a:stretch/>
        </p:blipFill>
        <p:spPr>
          <a:xfrm>
            <a:off x="1903957" y="2612875"/>
            <a:ext cx="7161592" cy="1355159"/>
          </a:xfrm>
          <a:prstGeom prst="rect">
            <a:avLst/>
          </a:prstGeom>
        </p:spPr>
      </p:pic>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l="9" t="-494" r="48862" b="494"/>
          <a:stretch/>
        </p:blipFill>
        <p:spPr>
          <a:xfrm>
            <a:off x="1876159" y="4935856"/>
            <a:ext cx="6886047" cy="1355160"/>
          </a:xfrm>
          <a:prstGeom prst="rect">
            <a:avLst/>
          </a:prstGeom>
        </p:spPr>
      </p:pic>
      <p:pic>
        <p:nvPicPr>
          <p:cNvPr id="2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230" y="3686529"/>
            <a:ext cx="1618358" cy="590905"/>
          </a:xfrm>
          <a:prstGeom prst="rect">
            <a:avLst/>
          </a:prstGeom>
          <a:ln w="15875">
            <a:solidFill>
              <a:schemeClr val="bg1">
                <a:lumMod val="75000"/>
                <a:alpha val="72000"/>
              </a:schemeClr>
            </a:solidFill>
            <a:prstDash val="sysDash"/>
          </a:ln>
        </p:spPr>
      </p:pic>
      <p:sp>
        <p:nvSpPr>
          <p:cNvPr id="21" name="Rectángulo 15"/>
          <p:cNvSpPr/>
          <p:nvPr/>
        </p:nvSpPr>
        <p:spPr>
          <a:xfrm>
            <a:off x="127019" y="2049866"/>
            <a:ext cx="1638569" cy="1338828"/>
          </a:xfrm>
          <a:prstGeom prst="rect">
            <a:avLst/>
          </a:prstGeom>
          <a:solidFill>
            <a:schemeClr val="bg1">
              <a:lumMod val="95000"/>
            </a:schemeClr>
          </a:solidFill>
        </p:spPr>
        <p:txBody>
          <a:bodyPr wrap="square">
            <a:spAutoFit/>
          </a:bodyPr>
          <a:lstStyle/>
          <a:p>
            <a:pPr algn="just"/>
            <a:r>
              <a:rPr lang="es-CO" sz="900" dirty="0">
                <a:latin typeface="Swis721 LtCn BT" panose="020B0406020202030204" pitchFamily="34" charset="0"/>
              </a:rPr>
              <a:t>Sistema: Tolvas</a:t>
            </a:r>
          </a:p>
          <a:p>
            <a:pPr algn="just"/>
            <a:endParaRPr lang="es-CO" sz="900" dirty="0">
              <a:latin typeface="Swis721 LtCn BT" panose="020B0406020202030204" pitchFamily="34" charset="0"/>
            </a:endParaRPr>
          </a:p>
          <a:p>
            <a:pPr algn="just"/>
            <a:r>
              <a:rPr lang="es-US" sz="900" dirty="0">
                <a:latin typeface="Swis721 LtCn BT" panose="020B0406020202030204" pitchFamily="34" charset="0"/>
              </a:rPr>
              <a:t>5 Tolvas (3 contenedores x 5 espacios)</a:t>
            </a:r>
          </a:p>
          <a:p>
            <a:pPr algn="just"/>
            <a:endParaRPr lang="es-US" sz="900" dirty="0">
              <a:latin typeface="Swis721 LtCn BT" panose="020B0406020202030204" pitchFamily="34" charset="0"/>
            </a:endParaRPr>
          </a:p>
          <a:p>
            <a:pPr algn="just"/>
            <a:r>
              <a:rPr lang="es-CO" sz="900" dirty="0">
                <a:latin typeface="Swis721 LtCn BT" panose="020B0406020202030204" pitchFamily="34" charset="0"/>
              </a:rPr>
              <a:t>5 vehículos descargando desechos</a:t>
            </a:r>
          </a:p>
          <a:p>
            <a:pPr algn="just"/>
            <a:endParaRPr lang="es-CO" sz="900" dirty="0">
              <a:latin typeface="Swis721 LtCn BT" panose="020B0406020202030204" pitchFamily="34" charset="0"/>
            </a:endParaRPr>
          </a:p>
          <a:p>
            <a:pPr algn="just"/>
            <a:r>
              <a:rPr lang="es-CO" sz="900" dirty="0">
                <a:latin typeface="Swis721 LtCn BT" panose="020B0406020202030204" pitchFamily="34" charset="0"/>
              </a:rPr>
              <a:t>Posibilidad  de crecimiento agregando  2 tolvas </a:t>
            </a:r>
          </a:p>
        </p:txBody>
      </p:sp>
      <p:sp>
        <p:nvSpPr>
          <p:cNvPr id="22" name="Rectángulo 15"/>
          <p:cNvSpPr/>
          <p:nvPr/>
        </p:nvSpPr>
        <p:spPr>
          <a:xfrm>
            <a:off x="127018" y="4742528"/>
            <a:ext cx="1638569" cy="2031325"/>
          </a:xfrm>
          <a:prstGeom prst="rect">
            <a:avLst/>
          </a:prstGeom>
          <a:solidFill>
            <a:schemeClr val="bg1">
              <a:lumMod val="95000"/>
            </a:schemeClr>
          </a:solidFill>
        </p:spPr>
        <p:txBody>
          <a:bodyPr wrap="square">
            <a:spAutoFit/>
          </a:bodyPr>
          <a:lstStyle/>
          <a:p>
            <a:pPr algn="just"/>
            <a:r>
              <a:rPr lang="es-ES" sz="900" dirty="0">
                <a:latin typeface="Swis721 LtCn BT" panose="020B0406020202030204" pitchFamily="34" charset="0"/>
              </a:rPr>
              <a:t>Aprovechamiento del desnivel natural del terreno para la creación del nivel de carga de desechos.</a:t>
            </a:r>
          </a:p>
          <a:p>
            <a:pPr algn="just"/>
            <a:endParaRPr lang="es-ES" sz="900" dirty="0">
              <a:latin typeface="Swis721 LtCn BT" panose="020B0406020202030204" pitchFamily="34" charset="0"/>
            </a:endParaRPr>
          </a:p>
          <a:p>
            <a:pPr algn="just"/>
            <a:r>
              <a:rPr lang="es-ES" sz="900" dirty="0">
                <a:latin typeface="Swis721 LtCn BT" panose="020B0406020202030204" pitchFamily="34" charset="0"/>
              </a:rPr>
              <a:t>Posibilidad de descarga futura en línea férrea.</a:t>
            </a:r>
          </a:p>
          <a:p>
            <a:pPr algn="just"/>
            <a:endParaRPr lang="es-ES" sz="900" dirty="0">
              <a:latin typeface="Swis721 LtCn BT" panose="020B0406020202030204" pitchFamily="34" charset="0"/>
            </a:endParaRPr>
          </a:p>
          <a:p>
            <a:pPr algn="just"/>
            <a:r>
              <a:rPr lang="es-ES" sz="900" dirty="0">
                <a:latin typeface="Swis721 LtCn BT" panose="020B0406020202030204" pitchFamily="34" charset="0"/>
              </a:rPr>
              <a:t>Sistema interno de movilidad circular, con carriles internos de aceleración y desaceleración.</a:t>
            </a:r>
          </a:p>
          <a:p>
            <a:pPr algn="just"/>
            <a:endParaRPr lang="es-ES" sz="900" dirty="0">
              <a:latin typeface="Swis721 LtCn BT" panose="020B0406020202030204" pitchFamily="34" charset="0"/>
            </a:endParaRPr>
          </a:p>
          <a:p>
            <a:pPr algn="just"/>
            <a:r>
              <a:rPr lang="es-ES" sz="900" dirty="0">
                <a:latin typeface="Swis721 LtCn BT" panose="020B0406020202030204" pitchFamily="34" charset="0"/>
              </a:rPr>
              <a:t>Es necesario trasladar la vía que pasa en medio del lote para que el sistema funcione adecuadamente.</a:t>
            </a:r>
          </a:p>
        </p:txBody>
      </p:sp>
      <p:sp>
        <p:nvSpPr>
          <p:cNvPr id="23"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PROPUESTA CON COMPACTADOR</a:t>
            </a:r>
            <a:endParaRPr lang="es-CO" sz="11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2469517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9471" t="9604" r="23694" b="6970"/>
          <a:stretch/>
        </p:blipFill>
        <p:spPr>
          <a:xfrm>
            <a:off x="1976351" y="1266166"/>
            <a:ext cx="7167649" cy="5591834"/>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101" name="11 CuadroTexto"/>
          <p:cNvSpPr txBox="1"/>
          <p:nvPr/>
        </p:nvSpPr>
        <p:spPr>
          <a:xfrm>
            <a:off x="181452" y="6350169"/>
            <a:ext cx="1794899"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303 ARBOLES EXISTENTES</a:t>
            </a:r>
          </a:p>
          <a:p>
            <a:pPr algn="r"/>
            <a:r>
              <a:rPr lang="es-ES" sz="900" b="1" dirty="0">
                <a:solidFill>
                  <a:srgbClr val="FF0000"/>
                </a:solidFill>
                <a:latin typeface="Century Gothic" panose="020B0502020202020204" pitchFamily="34" charset="0"/>
              </a:rPr>
              <a:t>228</a:t>
            </a:r>
            <a:r>
              <a:rPr lang="es-ES" sz="900" b="1" dirty="0">
                <a:solidFill>
                  <a:schemeClr val="tx1">
                    <a:lumMod val="50000"/>
                    <a:lumOff val="50000"/>
                  </a:schemeClr>
                </a:solidFill>
                <a:latin typeface="Century Gothic" panose="020B0502020202020204" pitchFamily="34" charset="0"/>
              </a:rPr>
              <a:t> TALADOS POR VIAS OBLIGADAS Y/O PROYECTO</a:t>
            </a:r>
            <a:endParaRPr lang="es-ES" sz="900" b="1" dirty="0">
              <a:solidFill>
                <a:srgbClr val="FF0000"/>
              </a:solidFill>
              <a:latin typeface="Century Gothic" panose="020B0502020202020204" pitchFamily="34" charset="0"/>
            </a:endParaRPr>
          </a:p>
        </p:txBody>
      </p:sp>
      <p:sp>
        <p:nvSpPr>
          <p:cNvPr id="8" name="11 CuadroTexto"/>
          <p:cNvSpPr txBox="1"/>
          <p:nvPr/>
        </p:nvSpPr>
        <p:spPr>
          <a:xfrm>
            <a:off x="1" y="428017"/>
            <a:ext cx="2782110" cy="38472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COMPONENTE FORESTAL</a:t>
            </a:r>
          </a:p>
          <a:p>
            <a:r>
              <a:rPr lang="es-ES" sz="800" dirty="0">
                <a:solidFill>
                  <a:srgbClr val="FF0000"/>
                </a:solidFill>
                <a:latin typeface="Century Gothic" panose="020B0502020202020204" pitchFamily="34" charset="0"/>
              </a:rPr>
              <a:t>(PENDIENTE ESTUDIO FITOSANITARIO)</a:t>
            </a:r>
            <a:endParaRPr lang="es-CO" sz="8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414529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283" t="10297" r="24114" b="7990"/>
          <a:stretch/>
        </p:blipFill>
        <p:spPr>
          <a:xfrm>
            <a:off x="1984649" y="1284579"/>
            <a:ext cx="7159351" cy="5573421"/>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9"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PROPUESTA DESCARGA DIRECTA</a:t>
            </a:r>
            <a:endParaRPr lang="es-CO" sz="1100" b="1" dirty="0">
              <a:solidFill>
                <a:schemeClr val="tx1">
                  <a:lumMod val="50000"/>
                  <a:lumOff val="50000"/>
                </a:schemeClr>
              </a:solidFill>
              <a:latin typeface="Century Gothic" panose="020B0502020202020204" pitchFamily="34" charset="0"/>
            </a:endParaRPr>
          </a:p>
        </p:txBody>
      </p:sp>
      <p:grpSp>
        <p:nvGrpSpPr>
          <p:cNvPr id="8" name="Grupo 7"/>
          <p:cNvGrpSpPr/>
          <p:nvPr/>
        </p:nvGrpSpPr>
        <p:grpSpPr>
          <a:xfrm>
            <a:off x="6432473" y="3572132"/>
            <a:ext cx="256355" cy="276999"/>
            <a:chOff x="4187833" y="2688007"/>
            <a:chExt cx="256355" cy="276999"/>
          </a:xfrm>
        </p:grpSpPr>
        <p:sp>
          <p:nvSpPr>
            <p:cNvPr id="10" name="Elipse 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grpSp>
        <p:nvGrpSpPr>
          <p:cNvPr id="12" name="Grupo 11"/>
          <p:cNvGrpSpPr/>
          <p:nvPr/>
        </p:nvGrpSpPr>
        <p:grpSpPr>
          <a:xfrm>
            <a:off x="7429875" y="5406004"/>
            <a:ext cx="256355" cy="276999"/>
            <a:chOff x="4187833" y="2688007"/>
            <a:chExt cx="256355" cy="276999"/>
          </a:xfrm>
        </p:grpSpPr>
        <p:sp>
          <p:nvSpPr>
            <p:cNvPr id="13" name="Elipse 1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grpSp>
        <p:nvGrpSpPr>
          <p:cNvPr id="15" name="Grupo 14"/>
          <p:cNvGrpSpPr/>
          <p:nvPr/>
        </p:nvGrpSpPr>
        <p:grpSpPr>
          <a:xfrm>
            <a:off x="6060621" y="5487573"/>
            <a:ext cx="256355" cy="276999"/>
            <a:chOff x="4187833" y="2688007"/>
            <a:chExt cx="256355" cy="276999"/>
          </a:xfrm>
        </p:grpSpPr>
        <p:sp>
          <p:nvSpPr>
            <p:cNvPr id="16" name="Elipse 1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21" name="Grupo 20"/>
          <p:cNvGrpSpPr/>
          <p:nvPr/>
        </p:nvGrpSpPr>
        <p:grpSpPr>
          <a:xfrm>
            <a:off x="6955794" y="6080209"/>
            <a:ext cx="256355" cy="276999"/>
            <a:chOff x="4187833" y="2688007"/>
            <a:chExt cx="256355" cy="276999"/>
          </a:xfrm>
        </p:grpSpPr>
        <p:sp>
          <p:nvSpPr>
            <p:cNvPr id="22" name="Elipse 2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grpSp>
        <p:nvGrpSpPr>
          <p:cNvPr id="24" name="Grupo 23"/>
          <p:cNvGrpSpPr/>
          <p:nvPr/>
        </p:nvGrpSpPr>
        <p:grpSpPr>
          <a:xfrm>
            <a:off x="7599077" y="3903188"/>
            <a:ext cx="256355" cy="276999"/>
            <a:chOff x="4187833" y="2688007"/>
            <a:chExt cx="256355" cy="276999"/>
          </a:xfrm>
        </p:grpSpPr>
        <p:sp>
          <p:nvSpPr>
            <p:cNvPr id="25" name="Elipse 2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grpSp>
        <p:nvGrpSpPr>
          <p:cNvPr id="27" name="Grupo 26"/>
          <p:cNvGrpSpPr/>
          <p:nvPr/>
        </p:nvGrpSpPr>
        <p:grpSpPr>
          <a:xfrm>
            <a:off x="8368977" y="4044109"/>
            <a:ext cx="256355" cy="276999"/>
            <a:chOff x="4187833" y="2688007"/>
            <a:chExt cx="256355" cy="276999"/>
          </a:xfrm>
        </p:grpSpPr>
        <p:sp>
          <p:nvSpPr>
            <p:cNvPr id="28" name="Elipse 27"/>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30" name="Grupo 29"/>
          <p:cNvGrpSpPr/>
          <p:nvPr/>
        </p:nvGrpSpPr>
        <p:grpSpPr>
          <a:xfrm>
            <a:off x="5244466" y="3450297"/>
            <a:ext cx="256355" cy="276999"/>
            <a:chOff x="4187833" y="2688007"/>
            <a:chExt cx="256355" cy="276999"/>
          </a:xfrm>
        </p:grpSpPr>
        <p:sp>
          <p:nvSpPr>
            <p:cNvPr id="31" name="Elipse 30"/>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7</a:t>
              </a:r>
            </a:p>
          </p:txBody>
        </p:sp>
      </p:grpSp>
      <p:grpSp>
        <p:nvGrpSpPr>
          <p:cNvPr id="33" name="Grupo 32"/>
          <p:cNvGrpSpPr/>
          <p:nvPr/>
        </p:nvGrpSpPr>
        <p:grpSpPr>
          <a:xfrm>
            <a:off x="5014500" y="5089447"/>
            <a:ext cx="256355" cy="276999"/>
            <a:chOff x="4187833" y="2688007"/>
            <a:chExt cx="256355" cy="276999"/>
          </a:xfrm>
        </p:grpSpPr>
        <p:sp>
          <p:nvSpPr>
            <p:cNvPr id="34" name="Elipse 33"/>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9</a:t>
              </a:r>
            </a:p>
          </p:txBody>
        </p:sp>
      </p:grpSp>
      <p:grpSp>
        <p:nvGrpSpPr>
          <p:cNvPr id="36" name="Grupo 35"/>
          <p:cNvGrpSpPr/>
          <p:nvPr/>
        </p:nvGrpSpPr>
        <p:grpSpPr>
          <a:xfrm>
            <a:off x="4938922" y="4653472"/>
            <a:ext cx="413478" cy="276999"/>
            <a:chOff x="4448156" y="5069257"/>
            <a:chExt cx="413478" cy="276999"/>
          </a:xfrm>
        </p:grpSpPr>
        <p:sp>
          <p:nvSpPr>
            <p:cNvPr id="37" name="Elipse 36"/>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10</a:t>
              </a:r>
            </a:p>
          </p:txBody>
        </p:sp>
      </p:grpSp>
      <p:grpSp>
        <p:nvGrpSpPr>
          <p:cNvPr id="39" name="Grupo 38"/>
          <p:cNvGrpSpPr/>
          <p:nvPr/>
        </p:nvGrpSpPr>
        <p:grpSpPr>
          <a:xfrm>
            <a:off x="4734198" y="2198025"/>
            <a:ext cx="413478" cy="276999"/>
            <a:chOff x="4448156" y="5069257"/>
            <a:chExt cx="413478" cy="276999"/>
          </a:xfrm>
        </p:grpSpPr>
        <p:sp>
          <p:nvSpPr>
            <p:cNvPr id="40" name="Elipse 39"/>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11</a:t>
              </a:r>
            </a:p>
          </p:txBody>
        </p:sp>
      </p:grpSp>
      <p:grpSp>
        <p:nvGrpSpPr>
          <p:cNvPr id="48" name="Grupo 47"/>
          <p:cNvGrpSpPr/>
          <p:nvPr/>
        </p:nvGrpSpPr>
        <p:grpSpPr>
          <a:xfrm>
            <a:off x="5486889" y="5487572"/>
            <a:ext cx="413478" cy="276999"/>
            <a:chOff x="4448156" y="5069257"/>
            <a:chExt cx="413478" cy="276999"/>
          </a:xfrm>
        </p:grpSpPr>
        <p:sp>
          <p:nvSpPr>
            <p:cNvPr id="49" name="Elipse 48"/>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8</a:t>
              </a:r>
            </a:p>
          </p:txBody>
        </p:sp>
      </p:grpSp>
      <p:sp>
        <p:nvSpPr>
          <p:cNvPr id="54" name="11 CuadroTexto"/>
          <p:cNvSpPr txBox="1"/>
          <p:nvPr/>
        </p:nvSpPr>
        <p:spPr>
          <a:xfrm>
            <a:off x="336645" y="2829607"/>
            <a:ext cx="2689580" cy="313932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nSpc>
                <a:spcPct val="200000"/>
              </a:lnSpc>
            </a:pPr>
            <a:r>
              <a:rPr lang="es-CO" sz="900" dirty="0">
                <a:solidFill>
                  <a:schemeClr val="tx1">
                    <a:lumMod val="50000"/>
                    <a:lumOff val="50000"/>
                  </a:schemeClr>
                </a:solidFill>
                <a:latin typeface="Century Gothic" panose="020B0502020202020204" pitchFamily="34" charset="0"/>
              </a:rPr>
              <a:t>ACCESO E.T.</a:t>
            </a:r>
          </a:p>
          <a:p>
            <a:pPr>
              <a:lnSpc>
                <a:spcPct val="200000"/>
              </a:lnSpc>
            </a:pPr>
            <a:r>
              <a:rPr lang="es-CO" sz="900" dirty="0">
                <a:solidFill>
                  <a:schemeClr val="tx1">
                    <a:lumMod val="50000"/>
                    <a:lumOff val="50000"/>
                  </a:schemeClr>
                </a:solidFill>
                <a:latin typeface="Century Gothic" panose="020B0502020202020204" pitchFamily="34" charset="0"/>
              </a:rPr>
              <a:t>BASCULA</a:t>
            </a:r>
          </a:p>
          <a:p>
            <a:pPr>
              <a:lnSpc>
                <a:spcPct val="200000"/>
              </a:lnSpc>
            </a:pPr>
            <a:r>
              <a:rPr lang="es-CO" sz="900" dirty="0">
                <a:solidFill>
                  <a:schemeClr val="tx1">
                    <a:lumMod val="50000"/>
                    <a:lumOff val="50000"/>
                  </a:schemeClr>
                </a:solidFill>
                <a:latin typeface="Century Gothic" panose="020B0502020202020204" pitchFamily="34" charset="0"/>
              </a:rPr>
              <a:t>PARQUEADEROS ESPERA</a:t>
            </a:r>
          </a:p>
          <a:p>
            <a:pPr>
              <a:lnSpc>
                <a:spcPct val="200000"/>
              </a:lnSpc>
            </a:pPr>
            <a:r>
              <a:rPr lang="es-CO" sz="900" dirty="0">
                <a:solidFill>
                  <a:schemeClr val="tx1">
                    <a:lumMod val="50000"/>
                    <a:lumOff val="50000"/>
                  </a:schemeClr>
                </a:solidFill>
                <a:latin typeface="Century Gothic" panose="020B0502020202020204" pitchFamily="34" charset="0"/>
              </a:rPr>
              <a:t>PLATAFORMA x4</a:t>
            </a:r>
          </a:p>
          <a:p>
            <a:pPr>
              <a:lnSpc>
                <a:spcPct val="200000"/>
              </a:lnSpc>
            </a:pPr>
            <a:r>
              <a:rPr lang="es-CO" sz="900" dirty="0">
                <a:solidFill>
                  <a:schemeClr val="tx1">
                    <a:lumMod val="50000"/>
                    <a:lumOff val="50000"/>
                  </a:schemeClr>
                </a:solidFill>
                <a:latin typeface="Century Gothic" panose="020B0502020202020204" pitchFamily="34" charset="0"/>
              </a:rPr>
              <a:t>SALIDA E.T.</a:t>
            </a:r>
          </a:p>
          <a:p>
            <a:pPr>
              <a:lnSpc>
                <a:spcPct val="200000"/>
              </a:lnSpc>
            </a:pPr>
            <a:r>
              <a:rPr lang="es-CO" sz="900" dirty="0">
                <a:solidFill>
                  <a:schemeClr val="tx1">
                    <a:lumMod val="50000"/>
                    <a:lumOff val="50000"/>
                  </a:schemeClr>
                </a:solidFill>
                <a:latin typeface="Century Gothic" panose="020B0502020202020204" pitchFamily="34" charset="0"/>
              </a:rPr>
              <a:t>TRANSFERENCIA TREN</a:t>
            </a:r>
          </a:p>
          <a:p>
            <a:pPr>
              <a:lnSpc>
                <a:spcPct val="200000"/>
              </a:lnSpc>
            </a:pPr>
            <a:r>
              <a:rPr lang="es-CO" sz="900" dirty="0">
                <a:solidFill>
                  <a:schemeClr val="tx1">
                    <a:lumMod val="50000"/>
                    <a:lumOff val="50000"/>
                  </a:schemeClr>
                </a:solidFill>
                <a:latin typeface="Century Gothic" panose="020B0502020202020204" pitchFamily="34" charset="0"/>
              </a:rPr>
              <a:t>ED. ADMON</a:t>
            </a:r>
          </a:p>
          <a:p>
            <a:pPr>
              <a:lnSpc>
                <a:spcPct val="200000"/>
              </a:lnSpc>
            </a:pPr>
            <a:r>
              <a:rPr lang="es-CO" sz="900" i="1" dirty="0">
                <a:solidFill>
                  <a:srgbClr val="C00000"/>
                </a:solidFill>
                <a:latin typeface="Century Gothic" panose="020B0502020202020204" pitchFamily="34" charset="0"/>
              </a:rPr>
              <a:t>ACCESO Y SALIDA E.B. </a:t>
            </a:r>
          </a:p>
          <a:p>
            <a:pPr>
              <a:lnSpc>
                <a:spcPct val="200000"/>
              </a:lnSpc>
            </a:pPr>
            <a:r>
              <a:rPr lang="es-CO" sz="900" i="1" dirty="0">
                <a:solidFill>
                  <a:srgbClr val="C00000"/>
                </a:solidFill>
                <a:latin typeface="Century Gothic" panose="020B0502020202020204" pitchFamily="34" charset="0"/>
              </a:rPr>
              <a:t>PATIO MANIOBRAS</a:t>
            </a:r>
          </a:p>
          <a:p>
            <a:pPr>
              <a:lnSpc>
                <a:spcPct val="200000"/>
              </a:lnSpc>
            </a:pPr>
            <a:r>
              <a:rPr lang="es-CO" sz="900" i="1" dirty="0">
                <a:solidFill>
                  <a:srgbClr val="C00000"/>
                </a:solidFill>
                <a:latin typeface="Century Gothic" panose="020B0502020202020204" pitchFamily="34" charset="0"/>
              </a:rPr>
              <a:t>ESTACION DE BOMBEROS</a:t>
            </a:r>
          </a:p>
          <a:p>
            <a:pPr>
              <a:lnSpc>
                <a:spcPct val="200000"/>
              </a:lnSpc>
            </a:pPr>
            <a:r>
              <a:rPr lang="es-CO" sz="900" i="1" dirty="0">
                <a:solidFill>
                  <a:srgbClr val="C00000"/>
                </a:solidFill>
                <a:latin typeface="Century Gothic" panose="020B0502020202020204" pitchFamily="34" charset="0"/>
              </a:rPr>
              <a:t>PARQUE PUBLICO</a:t>
            </a:r>
          </a:p>
        </p:txBody>
      </p:sp>
      <p:grpSp>
        <p:nvGrpSpPr>
          <p:cNvPr id="55" name="Grupo 54"/>
          <p:cNvGrpSpPr/>
          <p:nvPr/>
        </p:nvGrpSpPr>
        <p:grpSpPr>
          <a:xfrm>
            <a:off x="107243" y="2884251"/>
            <a:ext cx="256355" cy="276999"/>
            <a:chOff x="4187833" y="2688007"/>
            <a:chExt cx="256355" cy="276999"/>
          </a:xfrm>
        </p:grpSpPr>
        <p:sp>
          <p:nvSpPr>
            <p:cNvPr id="56" name="Elipse 5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58" name="Grupo 57"/>
          <p:cNvGrpSpPr/>
          <p:nvPr/>
        </p:nvGrpSpPr>
        <p:grpSpPr>
          <a:xfrm>
            <a:off x="107244" y="3161250"/>
            <a:ext cx="256355" cy="276999"/>
            <a:chOff x="4187833" y="2688007"/>
            <a:chExt cx="256355" cy="276999"/>
          </a:xfrm>
        </p:grpSpPr>
        <p:sp>
          <p:nvSpPr>
            <p:cNvPr id="59" name="Elipse 58"/>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grpSp>
        <p:nvGrpSpPr>
          <p:cNvPr id="61" name="Grupo 60"/>
          <p:cNvGrpSpPr/>
          <p:nvPr/>
        </p:nvGrpSpPr>
        <p:grpSpPr>
          <a:xfrm>
            <a:off x="107243" y="3438249"/>
            <a:ext cx="256355" cy="276999"/>
            <a:chOff x="4187833" y="2688007"/>
            <a:chExt cx="256355" cy="276999"/>
          </a:xfrm>
        </p:grpSpPr>
        <p:sp>
          <p:nvSpPr>
            <p:cNvPr id="62" name="Elipse 6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grpSp>
        <p:nvGrpSpPr>
          <p:cNvPr id="64" name="Grupo 63"/>
          <p:cNvGrpSpPr/>
          <p:nvPr/>
        </p:nvGrpSpPr>
        <p:grpSpPr>
          <a:xfrm>
            <a:off x="100193" y="3710632"/>
            <a:ext cx="256355" cy="276999"/>
            <a:chOff x="4187833" y="2688007"/>
            <a:chExt cx="256355" cy="276999"/>
          </a:xfrm>
        </p:grpSpPr>
        <p:sp>
          <p:nvSpPr>
            <p:cNvPr id="65" name="Elipse 6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grpSp>
        <p:nvGrpSpPr>
          <p:cNvPr id="67" name="Grupo 66"/>
          <p:cNvGrpSpPr/>
          <p:nvPr/>
        </p:nvGrpSpPr>
        <p:grpSpPr>
          <a:xfrm>
            <a:off x="99094" y="3983265"/>
            <a:ext cx="256355" cy="276999"/>
            <a:chOff x="4187833" y="2688007"/>
            <a:chExt cx="256355" cy="276999"/>
          </a:xfrm>
        </p:grpSpPr>
        <p:sp>
          <p:nvSpPr>
            <p:cNvPr id="68" name="Elipse 67"/>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70" name="Grupo 69"/>
          <p:cNvGrpSpPr/>
          <p:nvPr/>
        </p:nvGrpSpPr>
        <p:grpSpPr>
          <a:xfrm>
            <a:off x="99093" y="4260264"/>
            <a:ext cx="256355" cy="276999"/>
            <a:chOff x="4187833" y="2688007"/>
            <a:chExt cx="256355" cy="276999"/>
          </a:xfrm>
        </p:grpSpPr>
        <p:sp>
          <p:nvSpPr>
            <p:cNvPr id="71" name="Elipse 70"/>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grpSp>
        <p:nvGrpSpPr>
          <p:cNvPr id="73" name="Grupo 72"/>
          <p:cNvGrpSpPr/>
          <p:nvPr/>
        </p:nvGrpSpPr>
        <p:grpSpPr>
          <a:xfrm>
            <a:off x="99811" y="4538664"/>
            <a:ext cx="256355" cy="276999"/>
            <a:chOff x="4187833" y="2688007"/>
            <a:chExt cx="256355" cy="276999"/>
          </a:xfrm>
        </p:grpSpPr>
        <p:sp>
          <p:nvSpPr>
            <p:cNvPr id="74" name="Elipse 73"/>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7</a:t>
              </a:r>
            </a:p>
          </p:txBody>
        </p:sp>
      </p:grpSp>
      <p:grpSp>
        <p:nvGrpSpPr>
          <p:cNvPr id="76" name="Grupo 75"/>
          <p:cNvGrpSpPr/>
          <p:nvPr/>
        </p:nvGrpSpPr>
        <p:grpSpPr>
          <a:xfrm>
            <a:off x="21249" y="4817064"/>
            <a:ext cx="413478" cy="276999"/>
            <a:chOff x="4448156" y="5069257"/>
            <a:chExt cx="413478" cy="276999"/>
          </a:xfrm>
        </p:grpSpPr>
        <p:sp>
          <p:nvSpPr>
            <p:cNvPr id="77" name="Elipse 76"/>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8"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8</a:t>
              </a:r>
            </a:p>
          </p:txBody>
        </p:sp>
      </p:grpSp>
      <p:grpSp>
        <p:nvGrpSpPr>
          <p:cNvPr id="79" name="Grupo 78"/>
          <p:cNvGrpSpPr/>
          <p:nvPr/>
        </p:nvGrpSpPr>
        <p:grpSpPr>
          <a:xfrm>
            <a:off x="90399" y="5089447"/>
            <a:ext cx="256355" cy="276999"/>
            <a:chOff x="4187833" y="2688007"/>
            <a:chExt cx="256355" cy="276999"/>
          </a:xfrm>
        </p:grpSpPr>
        <p:sp>
          <p:nvSpPr>
            <p:cNvPr id="80" name="Elipse 7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9</a:t>
              </a:r>
            </a:p>
          </p:txBody>
        </p:sp>
      </p:grpSp>
      <p:grpSp>
        <p:nvGrpSpPr>
          <p:cNvPr id="82" name="Grupo 81"/>
          <p:cNvGrpSpPr/>
          <p:nvPr/>
        </p:nvGrpSpPr>
        <p:grpSpPr>
          <a:xfrm>
            <a:off x="11837" y="5366446"/>
            <a:ext cx="413478" cy="276999"/>
            <a:chOff x="4448156" y="5069257"/>
            <a:chExt cx="413478" cy="276999"/>
          </a:xfrm>
        </p:grpSpPr>
        <p:sp>
          <p:nvSpPr>
            <p:cNvPr id="83" name="Elipse 82"/>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4"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10</a:t>
              </a:r>
            </a:p>
          </p:txBody>
        </p:sp>
      </p:grpSp>
      <p:grpSp>
        <p:nvGrpSpPr>
          <p:cNvPr id="85" name="Grupo 84"/>
          <p:cNvGrpSpPr/>
          <p:nvPr/>
        </p:nvGrpSpPr>
        <p:grpSpPr>
          <a:xfrm>
            <a:off x="11837" y="5643445"/>
            <a:ext cx="413478" cy="276999"/>
            <a:chOff x="4448156" y="5069257"/>
            <a:chExt cx="413478" cy="276999"/>
          </a:xfrm>
        </p:grpSpPr>
        <p:sp>
          <p:nvSpPr>
            <p:cNvPr id="86" name="Elipse 85"/>
            <p:cNvSpPr/>
            <p:nvPr/>
          </p:nvSpPr>
          <p:spPr>
            <a:xfrm>
              <a:off x="4531407" y="508663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7" name="11 CuadroTexto"/>
            <p:cNvSpPr txBox="1"/>
            <p:nvPr/>
          </p:nvSpPr>
          <p:spPr>
            <a:xfrm>
              <a:off x="4448156" y="5069257"/>
              <a:ext cx="413478"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11</a:t>
              </a:r>
            </a:p>
          </p:txBody>
        </p:sp>
      </p:grpSp>
      <p:sp>
        <p:nvSpPr>
          <p:cNvPr id="90" name="11 CuadroTexto"/>
          <p:cNvSpPr txBox="1"/>
          <p:nvPr/>
        </p:nvSpPr>
        <p:spPr>
          <a:xfrm>
            <a:off x="5471160" y="886670"/>
            <a:ext cx="3672840"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#CELDAS: 28 DOBLES (56)</a:t>
            </a:r>
          </a:p>
        </p:txBody>
      </p:sp>
    </p:spTree>
    <p:extLst>
      <p:ext uri="{BB962C8B-B14F-4D97-AF65-F5344CB8AC3E}">
        <p14:creationId xmlns:p14="http://schemas.microsoft.com/office/powerpoint/2010/main" val="1295878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50727" t="42085" r="1824" b="41524"/>
          <a:stretch/>
        </p:blipFill>
        <p:spPr>
          <a:xfrm>
            <a:off x="1903958" y="2501184"/>
            <a:ext cx="7240042" cy="1563178"/>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pic>
        <p:nvPicPr>
          <p:cNvPr id="3" name="Imagen 2"/>
          <p:cNvPicPr>
            <a:picLocks noChangeAspect="1"/>
          </p:cNvPicPr>
          <p:nvPr/>
        </p:nvPicPr>
        <p:blipFill rotWithShape="1">
          <a:blip r:embed="rId2"/>
          <a:srcRect l="3338" t="41986" r="1824" b="41524"/>
          <a:stretch/>
        </p:blipFill>
        <p:spPr>
          <a:xfrm>
            <a:off x="0" y="963136"/>
            <a:ext cx="9085006" cy="987289"/>
          </a:xfrm>
          <a:prstGeom prst="rect">
            <a:avLst/>
          </a:prstGeom>
        </p:spPr>
      </p:pic>
      <p:pic>
        <p:nvPicPr>
          <p:cNvPr id="10" name="Imagen 9"/>
          <p:cNvPicPr>
            <a:picLocks noChangeAspect="1"/>
          </p:cNvPicPr>
          <p:nvPr/>
        </p:nvPicPr>
        <p:blipFill rotWithShape="1">
          <a:blip r:embed="rId2"/>
          <a:srcRect l="3338" t="42208" r="49317" b="41524"/>
          <a:stretch/>
        </p:blipFill>
        <p:spPr>
          <a:xfrm>
            <a:off x="1903958" y="4701539"/>
            <a:ext cx="7181048" cy="1542143"/>
          </a:xfrm>
          <a:prstGeom prst="rect">
            <a:avLst/>
          </a:prstGeom>
        </p:spPr>
      </p:pic>
      <p:sp>
        <p:nvSpPr>
          <p:cNvPr id="11"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PROPUESTA DESCARGA DIRECTA</a:t>
            </a:r>
            <a:endParaRPr lang="es-CO" sz="1100" b="1" dirty="0">
              <a:solidFill>
                <a:schemeClr val="tx1">
                  <a:lumMod val="50000"/>
                  <a:lumOff val="50000"/>
                </a:schemeClr>
              </a:solidFill>
              <a:latin typeface="Century Gothic" panose="020B0502020202020204" pitchFamily="34" charset="0"/>
            </a:endParaRPr>
          </a:p>
        </p:txBody>
      </p:sp>
      <p:sp>
        <p:nvSpPr>
          <p:cNvPr id="12" name="Rectángulo 15"/>
          <p:cNvSpPr/>
          <p:nvPr/>
        </p:nvSpPr>
        <p:spPr>
          <a:xfrm>
            <a:off x="127018" y="4742528"/>
            <a:ext cx="1638569" cy="2031325"/>
          </a:xfrm>
          <a:prstGeom prst="rect">
            <a:avLst/>
          </a:prstGeom>
          <a:solidFill>
            <a:schemeClr val="bg1">
              <a:lumMod val="95000"/>
            </a:schemeClr>
          </a:solidFill>
        </p:spPr>
        <p:txBody>
          <a:bodyPr wrap="square">
            <a:spAutoFit/>
          </a:bodyPr>
          <a:lstStyle/>
          <a:p>
            <a:pPr algn="just"/>
            <a:r>
              <a:rPr lang="es-ES" sz="900" dirty="0">
                <a:latin typeface="Swis721 LtCn BT" panose="020B0406020202030204" pitchFamily="34" charset="0"/>
              </a:rPr>
              <a:t>Aprovechamiento del desnivel natural del terreno para la creación del nivel de carga de desechos.</a:t>
            </a:r>
          </a:p>
          <a:p>
            <a:pPr algn="just"/>
            <a:endParaRPr lang="es-ES" sz="900" dirty="0">
              <a:latin typeface="Swis721 LtCn BT" panose="020B0406020202030204" pitchFamily="34" charset="0"/>
            </a:endParaRPr>
          </a:p>
          <a:p>
            <a:pPr algn="just"/>
            <a:r>
              <a:rPr lang="es-ES" sz="900" dirty="0">
                <a:latin typeface="Swis721 LtCn BT" panose="020B0406020202030204" pitchFamily="34" charset="0"/>
              </a:rPr>
              <a:t>Posibilidad de descarga futura en línea férrea.</a:t>
            </a:r>
          </a:p>
          <a:p>
            <a:pPr algn="just"/>
            <a:endParaRPr lang="es-ES" sz="900" dirty="0">
              <a:latin typeface="Swis721 LtCn BT" panose="020B0406020202030204" pitchFamily="34" charset="0"/>
            </a:endParaRPr>
          </a:p>
          <a:p>
            <a:pPr algn="just"/>
            <a:r>
              <a:rPr lang="es-ES" sz="900" dirty="0">
                <a:latin typeface="Swis721 LtCn BT" panose="020B0406020202030204" pitchFamily="34" charset="0"/>
              </a:rPr>
              <a:t>Sistema interno de movilidad circular, con carriles internos de aceleración y desaceleración.</a:t>
            </a:r>
          </a:p>
          <a:p>
            <a:pPr algn="just"/>
            <a:endParaRPr lang="es-ES" sz="900" dirty="0">
              <a:latin typeface="Swis721 LtCn BT" panose="020B0406020202030204" pitchFamily="34" charset="0"/>
            </a:endParaRPr>
          </a:p>
          <a:p>
            <a:pPr algn="just"/>
            <a:r>
              <a:rPr lang="es-ES" sz="900" dirty="0">
                <a:latin typeface="Swis721 LtCn BT" panose="020B0406020202030204" pitchFamily="34" charset="0"/>
              </a:rPr>
              <a:t>Es necesario trasladar la vía que pasa en medio del lote para que el sistema funcione adecuadamente.</a:t>
            </a:r>
          </a:p>
        </p:txBody>
      </p:sp>
      <p:sp>
        <p:nvSpPr>
          <p:cNvPr id="13" name="Rectángulo 15"/>
          <p:cNvSpPr/>
          <p:nvPr/>
        </p:nvSpPr>
        <p:spPr>
          <a:xfrm>
            <a:off x="6223341" y="1950425"/>
            <a:ext cx="2861665" cy="230832"/>
          </a:xfrm>
          <a:prstGeom prst="rect">
            <a:avLst/>
          </a:prstGeom>
          <a:noFill/>
        </p:spPr>
        <p:txBody>
          <a:bodyPr wrap="square">
            <a:spAutoFit/>
          </a:bodyPr>
          <a:lstStyle/>
          <a:p>
            <a:pPr algn="r"/>
            <a:r>
              <a:rPr lang="es-ES" sz="900" dirty="0">
                <a:latin typeface="Swis721 LtCn BT" panose="020B0406020202030204" pitchFamily="34" charset="0"/>
              </a:rPr>
              <a:t>Sección Longitudinal – Sistema descarga directa </a:t>
            </a:r>
          </a:p>
        </p:txBody>
      </p:sp>
      <p:sp>
        <p:nvSpPr>
          <p:cNvPr id="14" name="Rectángulo 15"/>
          <p:cNvSpPr/>
          <p:nvPr/>
        </p:nvSpPr>
        <p:spPr>
          <a:xfrm>
            <a:off x="6223341" y="3948946"/>
            <a:ext cx="2861665" cy="230832"/>
          </a:xfrm>
          <a:prstGeom prst="rect">
            <a:avLst/>
          </a:prstGeom>
          <a:noFill/>
        </p:spPr>
        <p:txBody>
          <a:bodyPr wrap="square">
            <a:spAutoFit/>
          </a:bodyPr>
          <a:lstStyle/>
          <a:p>
            <a:pPr algn="r"/>
            <a:r>
              <a:rPr lang="es-ES" sz="900" dirty="0">
                <a:latin typeface="Swis721 LtCn BT" panose="020B0406020202030204" pitchFamily="34" charset="0"/>
              </a:rPr>
              <a:t>Sección Longitudinal – </a:t>
            </a:r>
            <a:r>
              <a:rPr lang="es-ES" sz="900" dirty="0">
                <a:solidFill>
                  <a:srgbClr val="FC0C3F"/>
                </a:solidFill>
                <a:latin typeface="Swis721 LtCn BT" panose="020B0406020202030204" pitchFamily="34" charset="0"/>
              </a:rPr>
              <a:t>Zoom 1</a:t>
            </a:r>
          </a:p>
        </p:txBody>
      </p:sp>
      <p:sp>
        <p:nvSpPr>
          <p:cNvPr id="15" name="Rectángulo 15"/>
          <p:cNvSpPr/>
          <p:nvPr/>
        </p:nvSpPr>
        <p:spPr>
          <a:xfrm>
            <a:off x="6223341" y="6243682"/>
            <a:ext cx="2861665" cy="230832"/>
          </a:xfrm>
          <a:prstGeom prst="rect">
            <a:avLst/>
          </a:prstGeom>
          <a:noFill/>
        </p:spPr>
        <p:txBody>
          <a:bodyPr wrap="square">
            <a:spAutoFit/>
          </a:bodyPr>
          <a:lstStyle/>
          <a:p>
            <a:pPr algn="r"/>
            <a:r>
              <a:rPr lang="es-ES" sz="900" dirty="0">
                <a:latin typeface="Swis721 LtCn BT" panose="020B0406020202030204" pitchFamily="34" charset="0"/>
              </a:rPr>
              <a:t>Sección Longitudinal – </a:t>
            </a:r>
            <a:r>
              <a:rPr lang="es-ES" sz="900" dirty="0">
                <a:solidFill>
                  <a:srgbClr val="FC0C3F"/>
                </a:solidFill>
                <a:latin typeface="Swis721 LtCn BT" panose="020B0406020202030204" pitchFamily="34" charset="0"/>
              </a:rPr>
              <a:t>Zoom 2</a:t>
            </a:r>
          </a:p>
        </p:txBody>
      </p:sp>
      <p:sp>
        <p:nvSpPr>
          <p:cNvPr id="16" name="Rectángulo 15"/>
          <p:cNvSpPr/>
          <p:nvPr/>
        </p:nvSpPr>
        <p:spPr>
          <a:xfrm>
            <a:off x="127019" y="2049866"/>
            <a:ext cx="1638569" cy="1477328"/>
          </a:xfrm>
          <a:prstGeom prst="rect">
            <a:avLst/>
          </a:prstGeom>
          <a:solidFill>
            <a:schemeClr val="bg1">
              <a:lumMod val="95000"/>
            </a:schemeClr>
          </a:solidFill>
        </p:spPr>
        <p:txBody>
          <a:bodyPr wrap="square">
            <a:spAutoFit/>
          </a:bodyPr>
          <a:lstStyle/>
          <a:p>
            <a:pPr algn="just"/>
            <a:r>
              <a:rPr lang="es-CO" sz="900" dirty="0">
                <a:latin typeface="Swis721 LtCn BT" panose="020B0406020202030204" pitchFamily="34" charset="0"/>
              </a:rPr>
              <a:t>Sistema: Descarga directa</a:t>
            </a:r>
          </a:p>
          <a:p>
            <a:pPr algn="just"/>
            <a:endParaRPr lang="es-CO" sz="900" dirty="0">
              <a:latin typeface="Swis721 LtCn BT" panose="020B0406020202030204" pitchFamily="34" charset="0"/>
            </a:endParaRPr>
          </a:p>
          <a:p>
            <a:pPr algn="just"/>
            <a:r>
              <a:rPr lang="es-US" sz="900" dirty="0">
                <a:latin typeface="Swis721 LtCn BT" panose="020B0406020202030204" pitchFamily="34" charset="0"/>
              </a:rPr>
              <a:t>4 Fosas = 4 </a:t>
            </a:r>
            <a:r>
              <a:rPr lang="es-US" sz="900" dirty="0" err="1">
                <a:latin typeface="Swis721 LtCn BT" panose="020B0406020202030204" pitchFamily="34" charset="0"/>
              </a:rPr>
              <a:t>tractocamiones</a:t>
            </a:r>
            <a:r>
              <a:rPr lang="es-US" sz="900" dirty="0">
                <a:latin typeface="Swis721 LtCn BT" panose="020B0406020202030204" pitchFamily="34" charset="0"/>
              </a:rPr>
              <a:t> al tiempo</a:t>
            </a:r>
          </a:p>
          <a:p>
            <a:pPr algn="just"/>
            <a:endParaRPr lang="es-US" sz="900" dirty="0">
              <a:latin typeface="Swis721 LtCn BT" panose="020B0406020202030204" pitchFamily="34" charset="0"/>
            </a:endParaRPr>
          </a:p>
          <a:p>
            <a:pPr algn="just"/>
            <a:r>
              <a:rPr lang="es-CO" sz="900" dirty="0">
                <a:latin typeface="Swis721 LtCn BT" panose="020B0406020202030204" pitchFamily="34" charset="0"/>
              </a:rPr>
              <a:t>3 compactadores descargando al tiempo por </a:t>
            </a:r>
            <a:r>
              <a:rPr lang="es-CO" sz="900" dirty="0" err="1">
                <a:latin typeface="Swis721 LtCn BT" panose="020B0406020202030204" pitchFamily="34" charset="0"/>
              </a:rPr>
              <a:t>tractocamion</a:t>
            </a:r>
            <a:endParaRPr lang="es-CO" sz="900" dirty="0">
              <a:latin typeface="Swis721 LtCn BT" panose="020B0406020202030204" pitchFamily="34" charset="0"/>
            </a:endParaRPr>
          </a:p>
          <a:p>
            <a:pPr algn="just"/>
            <a:endParaRPr lang="es-CO" sz="900" dirty="0">
              <a:latin typeface="Swis721 LtCn BT" panose="020B0406020202030204" pitchFamily="34" charset="0"/>
            </a:endParaRPr>
          </a:p>
          <a:p>
            <a:pPr algn="just"/>
            <a:r>
              <a:rPr lang="es-CO" sz="900" dirty="0">
                <a:latin typeface="Swis721 LtCn BT" panose="020B0406020202030204" pitchFamily="34" charset="0"/>
              </a:rPr>
              <a:t>Posibilidad  de 8 a 12 descargar simultáneamente.</a:t>
            </a:r>
          </a:p>
        </p:txBody>
      </p:sp>
    </p:spTree>
    <p:extLst>
      <p:ext uri="{BB962C8B-B14F-4D97-AF65-F5344CB8AC3E}">
        <p14:creationId xmlns:p14="http://schemas.microsoft.com/office/powerpoint/2010/main" val="3367155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9"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ESTACION DE BOMBEROS</a:t>
            </a:r>
          </a:p>
        </p:txBody>
      </p:sp>
      <p:grpSp>
        <p:nvGrpSpPr>
          <p:cNvPr id="3" name="Grupo 2"/>
          <p:cNvGrpSpPr/>
          <p:nvPr/>
        </p:nvGrpSpPr>
        <p:grpSpPr>
          <a:xfrm>
            <a:off x="2782111" y="1165860"/>
            <a:ext cx="6080760" cy="5052060"/>
            <a:chOff x="2782111" y="1165860"/>
            <a:chExt cx="6080760" cy="5052060"/>
          </a:xfrm>
        </p:grpSpPr>
        <p:pic>
          <p:nvPicPr>
            <p:cNvPr id="2" name="Imagen 1"/>
            <p:cNvPicPr>
              <a:picLocks noChangeAspect="1"/>
            </p:cNvPicPr>
            <p:nvPr/>
          </p:nvPicPr>
          <p:blipFill rotWithShape="1">
            <a:blip r:embed="rId3"/>
            <a:srcRect l="48143" t="6296" r="19483" b="4732"/>
            <a:stretch/>
          </p:blipFill>
          <p:spPr>
            <a:xfrm>
              <a:off x="2782111" y="1165860"/>
              <a:ext cx="2941320" cy="5052060"/>
            </a:xfrm>
            <a:prstGeom prst="rect">
              <a:avLst/>
            </a:prstGeom>
          </p:spPr>
        </p:pic>
        <p:pic>
          <p:nvPicPr>
            <p:cNvPr id="10" name="Imagen 9"/>
            <p:cNvPicPr>
              <a:picLocks noChangeAspect="1"/>
            </p:cNvPicPr>
            <p:nvPr/>
          </p:nvPicPr>
          <p:blipFill rotWithShape="1">
            <a:blip r:embed="rId3"/>
            <a:srcRect l="7046" t="6296" r="58400" b="4732"/>
            <a:stretch/>
          </p:blipFill>
          <p:spPr>
            <a:xfrm>
              <a:off x="5723431" y="1165860"/>
              <a:ext cx="3139440" cy="5052060"/>
            </a:xfrm>
            <a:prstGeom prst="rect">
              <a:avLst/>
            </a:prstGeom>
          </p:spPr>
        </p:pic>
      </p:grpSp>
      <p:sp>
        <p:nvSpPr>
          <p:cNvPr id="29" name="11 CuadroTexto"/>
          <p:cNvSpPr txBox="1"/>
          <p:nvPr/>
        </p:nvSpPr>
        <p:spPr>
          <a:xfrm>
            <a:off x="419760" y="1585577"/>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SALA DE MAQUINAS (</a:t>
            </a:r>
            <a:r>
              <a:rPr lang="es-ES" sz="800" dirty="0">
                <a:solidFill>
                  <a:srgbClr val="FF0000"/>
                </a:solidFill>
                <a:latin typeface="Century Gothic" panose="020B0502020202020204" pitchFamily="34" charset="0"/>
              </a:rPr>
              <a:t>6</a:t>
            </a:r>
            <a:r>
              <a:rPr lang="es-ES" sz="800" dirty="0">
                <a:solidFill>
                  <a:schemeClr val="tx1">
                    <a:lumMod val="50000"/>
                    <a:lumOff val="50000"/>
                  </a:schemeClr>
                </a:solidFill>
                <a:latin typeface="Century Gothic" panose="020B0502020202020204" pitchFamily="34" charset="0"/>
              </a:rPr>
              <a:t>)</a:t>
            </a:r>
          </a:p>
        </p:txBody>
      </p:sp>
      <p:sp>
        <p:nvSpPr>
          <p:cNvPr id="48" name="11 CuadroTexto"/>
          <p:cNvSpPr txBox="1"/>
          <p:nvPr/>
        </p:nvSpPr>
        <p:spPr>
          <a:xfrm>
            <a:off x="419758" y="2034714"/>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EST. TRANSFERENCIA DE UNIFORMES</a:t>
            </a:r>
          </a:p>
        </p:txBody>
      </p:sp>
      <p:sp>
        <p:nvSpPr>
          <p:cNvPr id="50" name="11 CuadroTexto"/>
          <p:cNvSpPr txBox="1"/>
          <p:nvPr/>
        </p:nvSpPr>
        <p:spPr>
          <a:xfrm>
            <a:off x="419760" y="1807602"/>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VESTIER</a:t>
            </a:r>
          </a:p>
        </p:txBody>
      </p:sp>
      <p:sp>
        <p:nvSpPr>
          <p:cNvPr id="56" name="11 CuadroTexto"/>
          <p:cNvSpPr txBox="1"/>
          <p:nvPr/>
        </p:nvSpPr>
        <p:spPr>
          <a:xfrm>
            <a:off x="419760" y="2267006"/>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AUDITORIO (</a:t>
            </a:r>
            <a:r>
              <a:rPr lang="es-ES" sz="800" dirty="0">
                <a:solidFill>
                  <a:srgbClr val="FF0000"/>
                </a:solidFill>
                <a:latin typeface="Century Gothic" panose="020B0502020202020204" pitchFamily="34" charset="0"/>
              </a:rPr>
              <a:t>40</a:t>
            </a:r>
            <a:r>
              <a:rPr lang="es-ES" sz="800" dirty="0">
                <a:solidFill>
                  <a:schemeClr val="tx1">
                    <a:lumMod val="50000"/>
                    <a:lumOff val="50000"/>
                  </a:schemeClr>
                </a:solidFill>
                <a:latin typeface="Century Gothic" panose="020B0502020202020204" pitchFamily="34" charset="0"/>
              </a:rPr>
              <a:t>)</a:t>
            </a:r>
          </a:p>
        </p:txBody>
      </p:sp>
      <p:sp>
        <p:nvSpPr>
          <p:cNvPr id="57" name="11 CuadroTexto"/>
          <p:cNvSpPr txBox="1"/>
          <p:nvPr/>
        </p:nvSpPr>
        <p:spPr>
          <a:xfrm>
            <a:off x="419759" y="2491354"/>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RECEPCION + DPTO. LOGISTICO</a:t>
            </a:r>
          </a:p>
        </p:txBody>
      </p:sp>
      <p:sp>
        <p:nvSpPr>
          <p:cNvPr id="58" name="11 CuadroTexto"/>
          <p:cNvSpPr txBox="1"/>
          <p:nvPr/>
        </p:nvSpPr>
        <p:spPr>
          <a:xfrm>
            <a:off x="419758" y="2726410"/>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OFICINAS (</a:t>
            </a:r>
            <a:r>
              <a:rPr lang="es-ES" sz="800" dirty="0">
                <a:solidFill>
                  <a:srgbClr val="FF0000"/>
                </a:solidFill>
                <a:latin typeface="Century Gothic" panose="020B0502020202020204" pitchFamily="34" charset="0"/>
              </a:rPr>
              <a:t>6</a:t>
            </a:r>
            <a:r>
              <a:rPr lang="es-ES" sz="800" dirty="0">
                <a:solidFill>
                  <a:schemeClr val="tx1">
                    <a:lumMod val="50000"/>
                    <a:lumOff val="50000"/>
                  </a:schemeClr>
                </a:solidFill>
                <a:latin typeface="Century Gothic" panose="020B0502020202020204" pitchFamily="34" charset="0"/>
              </a:rPr>
              <a:t>)</a:t>
            </a:r>
          </a:p>
        </p:txBody>
      </p:sp>
      <p:sp>
        <p:nvSpPr>
          <p:cNvPr id="62" name="11 CuadroTexto"/>
          <p:cNvSpPr txBox="1"/>
          <p:nvPr/>
        </p:nvSpPr>
        <p:spPr>
          <a:xfrm>
            <a:off x="419758" y="2957566"/>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SALA SITUACIONAL</a:t>
            </a:r>
          </a:p>
        </p:txBody>
      </p:sp>
      <p:sp>
        <p:nvSpPr>
          <p:cNvPr id="63" name="11 CuadroTexto"/>
          <p:cNvSpPr txBox="1"/>
          <p:nvPr/>
        </p:nvSpPr>
        <p:spPr>
          <a:xfrm>
            <a:off x="419758" y="3188722"/>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BODEGA MATERIAL MENOR</a:t>
            </a:r>
          </a:p>
        </p:txBody>
      </p:sp>
      <p:sp>
        <p:nvSpPr>
          <p:cNvPr id="64" name="11 CuadroTexto"/>
          <p:cNvSpPr txBox="1"/>
          <p:nvPr/>
        </p:nvSpPr>
        <p:spPr>
          <a:xfrm>
            <a:off x="416418" y="3414847"/>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CUARTOS TECNICOS</a:t>
            </a:r>
          </a:p>
        </p:txBody>
      </p:sp>
      <p:sp>
        <p:nvSpPr>
          <p:cNvPr id="68" name="11 CuadroTexto"/>
          <p:cNvSpPr txBox="1"/>
          <p:nvPr/>
        </p:nvSpPr>
        <p:spPr>
          <a:xfrm>
            <a:off x="416418" y="3643849"/>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COCINA – ZONA DE MESAS (</a:t>
            </a:r>
            <a:r>
              <a:rPr lang="es-ES" sz="800" dirty="0">
                <a:solidFill>
                  <a:srgbClr val="FF0000"/>
                </a:solidFill>
                <a:latin typeface="Century Gothic" panose="020B0502020202020204" pitchFamily="34" charset="0"/>
              </a:rPr>
              <a:t>16</a:t>
            </a:r>
            <a:r>
              <a:rPr lang="es-ES" sz="800" dirty="0">
                <a:solidFill>
                  <a:schemeClr val="tx1">
                    <a:lumMod val="50000"/>
                    <a:lumOff val="50000"/>
                  </a:schemeClr>
                </a:solidFill>
                <a:latin typeface="Century Gothic" panose="020B0502020202020204" pitchFamily="34" charset="0"/>
              </a:rPr>
              <a:t>)</a:t>
            </a:r>
          </a:p>
        </p:txBody>
      </p:sp>
      <p:sp>
        <p:nvSpPr>
          <p:cNvPr id="69" name="11 CuadroTexto"/>
          <p:cNvSpPr txBox="1"/>
          <p:nvPr/>
        </p:nvSpPr>
        <p:spPr>
          <a:xfrm>
            <a:off x="416418" y="3871487"/>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OFICINA COMANDO</a:t>
            </a:r>
          </a:p>
        </p:txBody>
      </p:sp>
      <p:sp>
        <p:nvSpPr>
          <p:cNvPr id="73" name="11 CuadroTexto"/>
          <p:cNvSpPr txBox="1"/>
          <p:nvPr/>
        </p:nvSpPr>
        <p:spPr>
          <a:xfrm>
            <a:off x="416418" y="4356959"/>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DORMITORIOS (</a:t>
            </a:r>
            <a:r>
              <a:rPr lang="es-ES" sz="800" dirty="0">
                <a:solidFill>
                  <a:srgbClr val="FF0000"/>
                </a:solidFill>
                <a:latin typeface="Century Gothic" panose="020B0502020202020204" pitchFamily="34" charset="0"/>
              </a:rPr>
              <a:t>21 CAMAS</a:t>
            </a:r>
            <a:r>
              <a:rPr lang="es-ES" sz="800" dirty="0">
                <a:solidFill>
                  <a:schemeClr val="tx1">
                    <a:lumMod val="50000"/>
                    <a:lumOff val="50000"/>
                  </a:schemeClr>
                </a:solidFill>
                <a:latin typeface="Century Gothic" panose="020B0502020202020204" pitchFamily="34" charset="0"/>
              </a:rPr>
              <a:t>)</a:t>
            </a:r>
          </a:p>
        </p:txBody>
      </p:sp>
      <p:sp>
        <p:nvSpPr>
          <p:cNvPr id="74" name="11 CuadroTexto"/>
          <p:cNvSpPr txBox="1"/>
          <p:nvPr/>
        </p:nvSpPr>
        <p:spPr>
          <a:xfrm>
            <a:off x="416418" y="4594338"/>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W.C. + DUCHAS</a:t>
            </a:r>
          </a:p>
        </p:txBody>
      </p:sp>
      <p:sp>
        <p:nvSpPr>
          <p:cNvPr id="75" name="11 CuadroTexto"/>
          <p:cNvSpPr txBox="1"/>
          <p:nvPr/>
        </p:nvSpPr>
        <p:spPr>
          <a:xfrm>
            <a:off x="416418" y="4823371"/>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SALA T.V.</a:t>
            </a:r>
          </a:p>
        </p:txBody>
      </p:sp>
      <p:grpSp>
        <p:nvGrpSpPr>
          <p:cNvPr id="5" name="Grupo 4"/>
          <p:cNvGrpSpPr/>
          <p:nvPr/>
        </p:nvGrpSpPr>
        <p:grpSpPr>
          <a:xfrm>
            <a:off x="209477" y="1594829"/>
            <a:ext cx="192205" cy="4117370"/>
            <a:chOff x="209477" y="1594829"/>
            <a:chExt cx="192205" cy="4117370"/>
          </a:xfrm>
        </p:grpSpPr>
        <p:sp>
          <p:nvSpPr>
            <p:cNvPr id="12" name="Elipse 11"/>
            <p:cNvSpPr/>
            <p:nvPr/>
          </p:nvSpPr>
          <p:spPr>
            <a:xfrm>
              <a:off x="212688" y="1594829"/>
              <a:ext cx="185527" cy="185527"/>
            </a:xfrm>
            <a:prstGeom prst="ellipse">
              <a:avLst/>
            </a:prstGeom>
            <a:solidFill>
              <a:srgbClr val="EED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p:cNvSpPr/>
            <p:nvPr/>
          </p:nvSpPr>
          <p:spPr>
            <a:xfrm>
              <a:off x="212688" y="2053227"/>
              <a:ext cx="185527" cy="185527"/>
            </a:xfrm>
            <a:prstGeom prst="ellipse">
              <a:avLst/>
            </a:prstGeom>
            <a:solidFill>
              <a:srgbClr val="E0A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Elipse 48"/>
            <p:cNvSpPr/>
            <p:nvPr/>
          </p:nvSpPr>
          <p:spPr>
            <a:xfrm>
              <a:off x="214494" y="1824489"/>
              <a:ext cx="185527" cy="185527"/>
            </a:xfrm>
            <a:prstGeom prst="ellipse">
              <a:avLst/>
            </a:prstGeom>
            <a:solidFill>
              <a:srgbClr val="B4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C00000"/>
                </a:solidFill>
              </a:endParaRPr>
            </a:p>
          </p:txBody>
        </p:sp>
        <p:sp>
          <p:nvSpPr>
            <p:cNvPr id="53" name="Elipse 52"/>
            <p:cNvSpPr/>
            <p:nvPr/>
          </p:nvSpPr>
          <p:spPr>
            <a:xfrm>
              <a:off x="210428" y="2281965"/>
              <a:ext cx="185527" cy="185527"/>
            </a:xfrm>
            <a:prstGeom prst="ellipse">
              <a:avLst/>
            </a:prstGeom>
            <a:solidFill>
              <a:srgbClr val="FBE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Elipse 53"/>
            <p:cNvSpPr/>
            <p:nvPr/>
          </p:nvSpPr>
          <p:spPr>
            <a:xfrm>
              <a:off x="209483" y="2510703"/>
              <a:ext cx="185527" cy="185527"/>
            </a:xfrm>
            <a:prstGeom prst="ellipse">
              <a:avLst/>
            </a:prstGeom>
            <a:solidFill>
              <a:srgbClr val="A1C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5" name="Elipse 54"/>
            <p:cNvSpPr/>
            <p:nvPr/>
          </p:nvSpPr>
          <p:spPr>
            <a:xfrm>
              <a:off x="209482" y="2739441"/>
              <a:ext cx="185527" cy="185527"/>
            </a:xfrm>
            <a:prstGeom prst="ellipse">
              <a:avLst/>
            </a:prstGeom>
            <a:solidFill>
              <a:srgbClr val="90D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Elipse 58"/>
            <p:cNvSpPr/>
            <p:nvPr/>
          </p:nvSpPr>
          <p:spPr>
            <a:xfrm>
              <a:off x="216155" y="2972525"/>
              <a:ext cx="185527" cy="185527"/>
            </a:xfrm>
            <a:prstGeom prst="ellipse">
              <a:avLst/>
            </a:prstGeom>
            <a:solidFill>
              <a:srgbClr val="88C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Elipse 59"/>
            <p:cNvSpPr/>
            <p:nvPr/>
          </p:nvSpPr>
          <p:spPr>
            <a:xfrm>
              <a:off x="216155" y="3202402"/>
              <a:ext cx="185527" cy="185527"/>
            </a:xfrm>
            <a:prstGeom prst="ellipse">
              <a:avLst/>
            </a:prstGeom>
            <a:solidFill>
              <a:srgbClr val="D7B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Elipse 60"/>
            <p:cNvSpPr/>
            <p:nvPr/>
          </p:nvSpPr>
          <p:spPr>
            <a:xfrm>
              <a:off x="209481" y="3429806"/>
              <a:ext cx="185527" cy="185527"/>
            </a:xfrm>
            <a:prstGeom prst="ellipse">
              <a:avLst/>
            </a:prstGeom>
            <a:solidFill>
              <a:srgbClr val="9DF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Elipse 64"/>
            <p:cNvSpPr/>
            <p:nvPr/>
          </p:nvSpPr>
          <p:spPr>
            <a:xfrm>
              <a:off x="209480" y="3654393"/>
              <a:ext cx="185527" cy="185527"/>
            </a:xfrm>
            <a:prstGeom prst="ellipse">
              <a:avLst/>
            </a:prstGeom>
            <a:solidFill>
              <a:srgbClr val="F25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Elipse 65"/>
            <p:cNvSpPr/>
            <p:nvPr/>
          </p:nvSpPr>
          <p:spPr>
            <a:xfrm>
              <a:off x="209479" y="3878980"/>
              <a:ext cx="185527" cy="185527"/>
            </a:xfrm>
            <a:prstGeom prst="ellipse">
              <a:avLst/>
            </a:prstGeom>
            <a:solidFill>
              <a:srgbClr val="B98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Elipse 69"/>
            <p:cNvSpPr/>
            <p:nvPr/>
          </p:nvSpPr>
          <p:spPr>
            <a:xfrm>
              <a:off x="209478" y="4372552"/>
              <a:ext cx="185527" cy="185527"/>
            </a:xfrm>
            <a:prstGeom prst="ellipse">
              <a:avLst/>
            </a:prstGeom>
            <a:solidFill>
              <a:srgbClr val="A67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1" name="Elipse 70"/>
            <p:cNvSpPr/>
            <p:nvPr/>
          </p:nvSpPr>
          <p:spPr>
            <a:xfrm>
              <a:off x="209477" y="4605441"/>
              <a:ext cx="185527" cy="185527"/>
            </a:xfrm>
            <a:prstGeom prst="ellipse">
              <a:avLst/>
            </a:prstGeom>
            <a:solidFill>
              <a:srgbClr val="99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Elipse 71"/>
            <p:cNvSpPr/>
            <p:nvPr/>
          </p:nvSpPr>
          <p:spPr>
            <a:xfrm>
              <a:off x="209477" y="4840001"/>
              <a:ext cx="185527" cy="185527"/>
            </a:xfrm>
            <a:prstGeom prst="ellipse">
              <a:avLst/>
            </a:prstGeom>
            <a:solidFill>
              <a:srgbClr val="637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6" name="Elipse 75"/>
            <p:cNvSpPr/>
            <p:nvPr/>
          </p:nvSpPr>
          <p:spPr>
            <a:xfrm>
              <a:off x="209477" y="5068762"/>
              <a:ext cx="185527" cy="185527"/>
            </a:xfrm>
            <a:prstGeom prst="ellipse">
              <a:avLst/>
            </a:prstGeom>
            <a:solidFill>
              <a:srgbClr val="FE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7" name="Elipse 76"/>
            <p:cNvSpPr/>
            <p:nvPr/>
          </p:nvSpPr>
          <p:spPr>
            <a:xfrm>
              <a:off x="209477" y="5299160"/>
              <a:ext cx="185527" cy="185527"/>
            </a:xfrm>
            <a:prstGeom prst="ellipse">
              <a:avLst/>
            </a:prstGeom>
            <a:solidFill>
              <a:srgbClr val="F8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8" name="Elipse 77"/>
            <p:cNvSpPr/>
            <p:nvPr/>
          </p:nvSpPr>
          <p:spPr>
            <a:xfrm>
              <a:off x="209477" y="5526672"/>
              <a:ext cx="185527" cy="185527"/>
            </a:xfrm>
            <a:prstGeom prst="ellipse">
              <a:avLst/>
            </a:prstGeom>
            <a:solidFill>
              <a:srgbClr val="4B8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9" name="11 CuadroTexto"/>
          <p:cNvSpPr txBox="1"/>
          <p:nvPr/>
        </p:nvSpPr>
        <p:spPr>
          <a:xfrm>
            <a:off x="416418" y="5053803"/>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SALON CONCEJO DE OFICIALES</a:t>
            </a:r>
          </a:p>
        </p:txBody>
      </p:sp>
      <p:sp>
        <p:nvSpPr>
          <p:cNvPr id="80" name="11 CuadroTexto"/>
          <p:cNvSpPr txBox="1"/>
          <p:nvPr/>
        </p:nvSpPr>
        <p:spPr>
          <a:xfrm>
            <a:off x="416418" y="5289356"/>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SALA DE ESTUDIO (</a:t>
            </a:r>
            <a:r>
              <a:rPr lang="es-ES" sz="800" dirty="0">
                <a:solidFill>
                  <a:srgbClr val="FF0000"/>
                </a:solidFill>
                <a:latin typeface="Century Gothic" panose="020B0502020202020204" pitchFamily="34" charset="0"/>
              </a:rPr>
              <a:t>4 PUESTOS</a:t>
            </a:r>
            <a:r>
              <a:rPr lang="es-ES" sz="800" dirty="0">
                <a:solidFill>
                  <a:schemeClr val="tx1">
                    <a:lumMod val="50000"/>
                    <a:lumOff val="50000"/>
                  </a:schemeClr>
                </a:solidFill>
                <a:latin typeface="Century Gothic" panose="020B0502020202020204" pitchFamily="34" charset="0"/>
              </a:rPr>
              <a:t>)</a:t>
            </a:r>
          </a:p>
        </p:txBody>
      </p:sp>
      <p:sp>
        <p:nvSpPr>
          <p:cNvPr id="81" name="11 CuadroTexto"/>
          <p:cNvSpPr txBox="1"/>
          <p:nvPr/>
        </p:nvSpPr>
        <p:spPr>
          <a:xfrm>
            <a:off x="416418" y="5511713"/>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GIMNASIO</a:t>
            </a:r>
          </a:p>
        </p:txBody>
      </p:sp>
      <p:sp>
        <p:nvSpPr>
          <p:cNvPr id="82" name="11 CuadroTexto"/>
          <p:cNvSpPr txBox="1"/>
          <p:nvPr/>
        </p:nvSpPr>
        <p:spPr>
          <a:xfrm>
            <a:off x="3589022" y="6126480"/>
            <a:ext cx="1861266" cy="35394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NIVEL 1</a:t>
            </a:r>
          </a:p>
          <a:p>
            <a:pPr algn="r"/>
            <a:r>
              <a:rPr lang="es-ES" sz="800" dirty="0">
                <a:solidFill>
                  <a:schemeClr val="tx1">
                    <a:lumMod val="50000"/>
                    <a:lumOff val="50000"/>
                  </a:schemeClr>
                </a:solidFill>
                <a:latin typeface="Century Gothic" panose="020B0502020202020204" pitchFamily="34" charset="0"/>
              </a:rPr>
              <a:t>1036.2m2</a:t>
            </a:r>
            <a:endParaRPr lang="es-ES" sz="800" dirty="0">
              <a:solidFill>
                <a:srgbClr val="FF0000"/>
              </a:solidFill>
              <a:latin typeface="Century Gothic" panose="020B0502020202020204" pitchFamily="34" charset="0"/>
            </a:endParaRPr>
          </a:p>
        </p:txBody>
      </p:sp>
      <p:sp>
        <p:nvSpPr>
          <p:cNvPr id="83" name="11 CuadroTexto"/>
          <p:cNvSpPr txBox="1"/>
          <p:nvPr/>
        </p:nvSpPr>
        <p:spPr>
          <a:xfrm>
            <a:off x="6583682" y="6126480"/>
            <a:ext cx="1861266" cy="35394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NIVEL 2</a:t>
            </a:r>
          </a:p>
          <a:p>
            <a:pPr algn="r"/>
            <a:r>
              <a:rPr lang="es-ES" sz="800" dirty="0">
                <a:solidFill>
                  <a:schemeClr val="tx1">
                    <a:lumMod val="50000"/>
                    <a:lumOff val="50000"/>
                  </a:schemeClr>
                </a:solidFill>
                <a:latin typeface="Century Gothic" panose="020B0502020202020204" pitchFamily="34" charset="0"/>
              </a:rPr>
              <a:t>382.8m2</a:t>
            </a:r>
            <a:endParaRPr lang="es-ES" sz="800" dirty="0">
              <a:solidFill>
                <a:srgbClr val="FF0000"/>
              </a:solidFill>
              <a:latin typeface="Century Gothic" panose="020B0502020202020204" pitchFamily="34" charset="0"/>
            </a:endParaRPr>
          </a:p>
        </p:txBody>
      </p:sp>
      <p:sp>
        <p:nvSpPr>
          <p:cNvPr id="84" name="11 CuadroTexto"/>
          <p:cNvSpPr txBox="1"/>
          <p:nvPr/>
        </p:nvSpPr>
        <p:spPr>
          <a:xfrm>
            <a:off x="7949957" y="6548791"/>
            <a:ext cx="1194044"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b="1" dirty="0">
                <a:solidFill>
                  <a:schemeClr val="tx1">
                    <a:lumMod val="50000"/>
                    <a:lumOff val="50000"/>
                  </a:schemeClr>
                </a:solidFill>
                <a:latin typeface="Century Gothic" panose="020B0502020202020204" pitchFamily="34" charset="0"/>
              </a:rPr>
              <a:t>AREA: </a:t>
            </a:r>
            <a:r>
              <a:rPr lang="es-ES" sz="900" b="1" dirty="0">
                <a:solidFill>
                  <a:srgbClr val="FF0000"/>
                </a:solidFill>
                <a:latin typeface="Century Gothic" panose="020B0502020202020204" pitchFamily="34" charset="0"/>
              </a:rPr>
              <a:t>1419 m2</a:t>
            </a:r>
          </a:p>
        </p:txBody>
      </p:sp>
      <p:sp>
        <p:nvSpPr>
          <p:cNvPr id="85" name="11 CuadroTexto"/>
          <p:cNvSpPr txBox="1"/>
          <p:nvPr/>
        </p:nvSpPr>
        <p:spPr>
          <a:xfrm>
            <a:off x="0" y="6238552"/>
            <a:ext cx="3512820" cy="461665"/>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900" b="1" dirty="0">
                <a:solidFill>
                  <a:schemeClr val="tx1">
                    <a:lumMod val="50000"/>
                    <a:lumOff val="50000"/>
                  </a:schemeClr>
                </a:solidFill>
                <a:latin typeface="Century Gothic" panose="020B0502020202020204" pitchFamily="34" charset="0"/>
              </a:rPr>
              <a:t>NOTA: </a:t>
            </a:r>
            <a:r>
              <a:rPr lang="es-ES" sz="800" dirty="0">
                <a:solidFill>
                  <a:schemeClr val="tx1">
                    <a:lumMod val="50000"/>
                    <a:lumOff val="50000"/>
                  </a:schemeClr>
                </a:solidFill>
                <a:latin typeface="Century Gothic" panose="020B0502020202020204" pitchFamily="34" charset="0"/>
              </a:rPr>
              <a:t>BASADO EN EL </a:t>
            </a:r>
            <a:r>
              <a:rPr lang="es-CO" sz="800" dirty="0">
                <a:solidFill>
                  <a:schemeClr val="tx1">
                    <a:lumMod val="50000"/>
                    <a:lumOff val="50000"/>
                  </a:schemeClr>
                </a:solidFill>
                <a:latin typeface="Century Gothic" panose="020B0502020202020204" pitchFamily="34" charset="0"/>
              </a:rPr>
              <a:t>REGLAMENTO ADMINISTRATIVO, OPERATIVO, TÉCNICO Y ACADÉMICO DE LOS BOMBEROS DE COLOMBIA. </a:t>
            </a:r>
            <a:r>
              <a:rPr lang="es-CO" sz="700" dirty="0">
                <a:solidFill>
                  <a:schemeClr val="tx1">
                    <a:lumMod val="50000"/>
                    <a:lumOff val="50000"/>
                  </a:schemeClr>
                </a:solidFill>
                <a:latin typeface="Century Gothic" panose="020B0502020202020204" pitchFamily="34" charset="0"/>
              </a:rPr>
              <a:t>(ARTICULO 186, SECCION 3, CAPITULO XXV) </a:t>
            </a:r>
            <a:r>
              <a:rPr lang="es-ES" sz="700" dirty="0">
                <a:solidFill>
                  <a:schemeClr val="tx1">
                    <a:lumMod val="50000"/>
                    <a:lumOff val="50000"/>
                  </a:schemeClr>
                </a:solidFill>
                <a:latin typeface="Century Gothic" panose="020B0502020202020204" pitchFamily="34" charset="0"/>
              </a:rPr>
              <a:t> </a:t>
            </a:r>
          </a:p>
        </p:txBody>
      </p:sp>
    </p:spTree>
    <p:extLst>
      <p:ext uri="{BB962C8B-B14F-4D97-AF65-F5344CB8AC3E}">
        <p14:creationId xmlns:p14="http://schemas.microsoft.com/office/powerpoint/2010/main" val="2982560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9"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EDIFICIO ADMINISTRATIVO</a:t>
            </a:r>
          </a:p>
        </p:txBody>
      </p:sp>
      <p:sp>
        <p:nvSpPr>
          <p:cNvPr id="80" name="11 CuadroTexto"/>
          <p:cNvSpPr txBox="1"/>
          <p:nvPr/>
        </p:nvSpPr>
        <p:spPr>
          <a:xfrm>
            <a:off x="597534" y="1295309"/>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RECEPCION - HALL</a:t>
            </a:r>
          </a:p>
        </p:txBody>
      </p:sp>
      <p:sp>
        <p:nvSpPr>
          <p:cNvPr id="82" name="11 CuadroTexto"/>
          <p:cNvSpPr txBox="1"/>
          <p:nvPr/>
        </p:nvSpPr>
        <p:spPr>
          <a:xfrm>
            <a:off x="2192679" y="5991289"/>
            <a:ext cx="1861266"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NIVEL 1</a:t>
            </a:r>
          </a:p>
          <a:p>
            <a:pPr algn="r"/>
            <a:r>
              <a:rPr lang="es-ES" sz="800" b="1" dirty="0">
                <a:solidFill>
                  <a:schemeClr val="tx1">
                    <a:lumMod val="50000"/>
                    <a:lumOff val="50000"/>
                  </a:schemeClr>
                </a:solidFill>
                <a:latin typeface="Century Gothic" panose="020B0502020202020204" pitchFamily="34" charset="0"/>
              </a:rPr>
              <a:t>#PERSONAS: </a:t>
            </a:r>
            <a:r>
              <a:rPr lang="es-ES" sz="800" b="1" dirty="0">
                <a:solidFill>
                  <a:srgbClr val="FF0000"/>
                </a:solidFill>
                <a:latin typeface="Century Gothic" panose="020B0502020202020204" pitchFamily="34" charset="0"/>
              </a:rPr>
              <a:t>20</a:t>
            </a:r>
          </a:p>
          <a:p>
            <a:pPr algn="r"/>
            <a:r>
              <a:rPr lang="es-ES" sz="900" b="1" dirty="0">
                <a:solidFill>
                  <a:schemeClr val="tx1">
                    <a:lumMod val="50000"/>
                    <a:lumOff val="50000"/>
                  </a:schemeClr>
                </a:solidFill>
                <a:latin typeface="Century Gothic" panose="020B0502020202020204" pitchFamily="34" charset="0"/>
              </a:rPr>
              <a:t> AREA: </a:t>
            </a:r>
            <a:r>
              <a:rPr lang="es-ES" sz="900" b="1" dirty="0">
                <a:solidFill>
                  <a:srgbClr val="FF0000"/>
                </a:solidFill>
                <a:latin typeface="Century Gothic" panose="020B0502020202020204" pitchFamily="34" charset="0"/>
              </a:rPr>
              <a:t>512.1m2</a:t>
            </a:r>
            <a:endParaRPr lang="es-ES" sz="800" dirty="0">
              <a:solidFill>
                <a:srgbClr val="FF0000"/>
              </a:solidFill>
              <a:latin typeface="Century Gothic" panose="020B0502020202020204" pitchFamily="34" charset="0"/>
            </a:endParaRPr>
          </a:p>
        </p:txBody>
      </p:sp>
      <p:pic>
        <p:nvPicPr>
          <p:cNvPr id="4" name="Imagen 3"/>
          <p:cNvPicPr>
            <a:picLocks noChangeAspect="1"/>
          </p:cNvPicPr>
          <p:nvPr/>
        </p:nvPicPr>
        <p:blipFill rotWithShape="1">
          <a:blip r:embed="rId3"/>
          <a:srcRect l="37311" t="4324" r="39028" b="5432"/>
          <a:stretch/>
        </p:blipFill>
        <p:spPr>
          <a:xfrm>
            <a:off x="4053945" y="735617"/>
            <a:ext cx="2405342" cy="5733767"/>
          </a:xfrm>
          <a:prstGeom prst="rect">
            <a:avLst/>
          </a:prstGeom>
        </p:spPr>
      </p:pic>
      <p:sp>
        <p:nvSpPr>
          <p:cNvPr id="52" name="11 CuadroTexto"/>
          <p:cNvSpPr txBox="1"/>
          <p:nvPr/>
        </p:nvSpPr>
        <p:spPr>
          <a:xfrm>
            <a:off x="597534" y="1529301"/>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AUDITORIO (</a:t>
            </a:r>
            <a:r>
              <a:rPr lang="es-ES" sz="800" dirty="0">
                <a:solidFill>
                  <a:srgbClr val="FF0000"/>
                </a:solidFill>
                <a:latin typeface="Century Gothic" panose="020B0502020202020204" pitchFamily="34" charset="0"/>
              </a:rPr>
              <a:t>40</a:t>
            </a:r>
            <a:r>
              <a:rPr lang="es-ES" sz="800" dirty="0">
                <a:solidFill>
                  <a:schemeClr val="tx1">
                    <a:lumMod val="50000"/>
                    <a:lumOff val="50000"/>
                  </a:schemeClr>
                </a:solidFill>
                <a:latin typeface="Century Gothic" panose="020B0502020202020204" pitchFamily="34" charset="0"/>
              </a:rPr>
              <a:t>)</a:t>
            </a:r>
          </a:p>
        </p:txBody>
      </p:sp>
      <p:sp>
        <p:nvSpPr>
          <p:cNvPr id="86" name="11 CuadroTexto"/>
          <p:cNvSpPr txBox="1"/>
          <p:nvPr/>
        </p:nvSpPr>
        <p:spPr>
          <a:xfrm>
            <a:off x="597534" y="1775695"/>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PUESTOS DE TRABAJO (</a:t>
            </a:r>
            <a:r>
              <a:rPr lang="es-ES" sz="800" dirty="0">
                <a:solidFill>
                  <a:srgbClr val="FF0000"/>
                </a:solidFill>
                <a:latin typeface="Century Gothic" panose="020B0502020202020204" pitchFamily="34" charset="0"/>
              </a:rPr>
              <a:t>18</a:t>
            </a:r>
            <a:r>
              <a:rPr lang="es-ES" sz="800" dirty="0">
                <a:solidFill>
                  <a:schemeClr val="tx1">
                    <a:lumMod val="50000"/>
                    <a:lumOff val="50000"/>
                  </a:schemeClr>
                </a:solidFill>
                <a:latin typeface="Century Gothic" panose="020B0502020202020204" pitchFamily="34" charset="0"/>
              </a:rPr>
              <a:t>)</a:t>
            </a:r>
          </a:p>
        </p:txBody>
      </p:sp>
      <p:sp>
        <p:nvSpPr>
          <p:cNvPr id="88" name="11 CuadroTexto"/>
          <p:cNvSpPr txBox="1"/>
          <p:nvPr/>
        </p:nvSpPr>
        <p:spPr>
          <a:xfrm>
            <a:off x="597534" y="2022089"/>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SALA REUNIONES</a:t>
            </a:r>
          </a:p>
        </p:txBody>
      </p:sp>
      <p:sp>
        <p:nvSpPr>
          <p:cNvPr id="90" name="11 CuadroTexto"/>
          <p:cNvSpPr txBox="1"/>
          <p:nvPr/>
        </p:nvSpPr>
        <p:spPr>
          <a:xfrm>
            <a:off x="597533" y="2282406"/>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OFICINA JEFE</a:t>
            </a:r>
          </a:p>
        </p:txBody>
      </p:sp>
      <p:sp>
        <p:nvSpPr>
          <p:cNvPr id="92" name="11 CuadroTexto"/>
          <p:cNvSpPr txBox="1"/>
          <p:nvPr/>
        </p:nvSpPr>
        <p:spPr>
          <a:xfrm>
            <a:off x="597534" y="2562417"/>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ARCHIVO</a:t>
            </a:r>
          </a:p>
        </p:txBody>
      </p:sp>
      <p:sp>
        <p:nvSpPr>
          <p:cNvPr id="96" name="11 CuadroTexto"/>
          <p:cNvSpPr txBox="1"/>
          <p:nvPr/>
        </p:nvSpPr>
        <p:spPr>
          <a:xfrm>
            <a:off x="597533" y="2821403"/>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CUARTOS TECNICOS</a:t>
            </a:r>
          </a:p>
        </p:txBody>
      </p:sp>
      <p:sp>
        <p:nvSpPr>
          <p:cNvPr id="98" name="11 CuadroTexto"/>
          <p:cNvSpPr txBox="1"/>
          <p:nvPr/>
        </p:nvSpPr>
        <p:spPr>
          <a:xfrm>
            <a:off x="597533" y="3086456"/>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W.C.</a:t>
            </a:r>
          </a:p>
        </p:txBody>
      </p:sp>
      <p:sp>
        <p:nvSpPr>
          <p:cNvPr id="100" name="11 CuadroTexto"/>
          <p:cNvSpPr txBox="1"/>
          <p:nvPr/>
        </p:nvSpPr>
        <p:spPr>
          <a:xfrm>
            <a:off x="597533" y="3368234"/>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ZONA DE MESAS (</a:t>
            </a:r>
            <a:r>
              <a:rPr lang="es-ES" sz="800" dirty="0">
                <a:solidFill>
                  <a:srgbClr val="FF0000"/>
                </a:solidFill>
                <a:latin typeface="Century Gothic" panose="020B0502020202020204" pitchFamily="34" charset="0"/>
              </a:rPr>
              <a:t>24</a:t>
            </a:r>
            <a:r>
              <a:rPr lang="es-ES" sz="800" dirty="0">
                <a:solidFill>
                  <a:schemeClr val="tx1">
                    <a:lumMod val="50000"/>
                    <a:lumOff val="50000"/>
                  </a:schemeClr>
                </a:solidFill>
                <a:latin typeface="Century Gothic" panose="020B0502020202020204" pitchFamily="34" charset="0"/>
              </a:rPr>
              <a:t>)</a:t>
            </a:r>
          </a:p>
        </p:txBody>
      </p:sp>
      <p:sp>
        <p:nvSpPr>
          <p:cNvPr id="102" name="11 CuadroTexto"/>
          <p:cNvSpPr txBox="1"/>
          <p:nvPr/>
        </p:nvSpPr>
        <p:spPr>
          <a:xfrm>
            <a:off x="597533" y="3647732"/>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COCINA</a:t>
            </a:r>
          </a:p>
        </p:txBody>
      </p:sp>
      <p:sp>
        <p:nvSpPr>
          <p:cNvPr id="104" name="11 CuadroTexto"/>
          <p:cNvSpPr txBox="1"/>
          <p:nvPr/>
        </p:nvSpPr>
        <p:spPr>
          <a:xfrm>
            <a:off x="597533" y="3926361"/>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LOCAL COMERCIAL</a:t>
            </a:r>
          </a:p>
        </p:txBody>
      </p:sp>
      <p:sp>
        <p:nvSpPr>
          <p:cNvPr id="106" name="11 CuadroTexto"/>
          <p:cNvSpPr txBox="1"/>
          <p:nvPr/>
        </p:nvSpPr>
        <p:spPr>
          <a:xfrm>
            <a:off x="597533" y="4195860"/>
            <a:ext cx="1993665"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ASEO BASURAS</a:t>
            </a:r>
          </a:p>
        </p:txBody>
      </p:sp>
      <p:grpSp>
        <p:nvGrpSpPr>
          <p:cNvPr id="6" name="Grupo 5"/>
          <p:cNvGrpSpPr/>
          <p:nvPr/>
        </p:nvGrpSpPr>
        <p:grpSpPr>
          <a:xfrm>
            <a:off x="387257" y="1305113"/>
            <a:ext cx="190537" cy="3372569"/>
            <a:chOff x="387257" y="1305113"/>
            <a:chExt cx="190537" cy="3372569"/>
          </a:xfrm>
        </p:grpSpPr>
        <p:sp>
          <p:nvSpPr>
            <p:cNvPr id="77" name="Elipse 76"/>
            <p:cNvSpPr/>
            <p:nvPr/>
          </p:nvSpPr>
          <p:spPr>
            <a:xfrm>
              <a:off x="390593" y="1305113"/>
              <a:ext cx="185527" cy="185527"/>
            </a:xfrm>
            <a:prstGeom prst="ellipse">
              <a:avLst/>
            </a:prstGeom>
            <a:solidFill>
              <a:srgbClr val="F8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Elipse 50"/>
            <p:cNvSpPr/>
            <p:nvPr/>
          </p:nvSpPr>
          <p:spPr>
            <a:xfrm>
              <a:off x="390593" y="1540404"/>
              <a:ext cx="185527" cy="185527"/>
            </a:xfrm>
            <a:prstGeom prst="ellipse">
              <a:avLst/>
            </a:prstGeom>
            <a:solidFill>
              <a:srgbClr val="99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7" name="Elipse 66"/>
            <p:cNvSpPr/>
            <p:nvPr/>
          </p:nvSpPr>
          <p:spPr>
            <a:xfrm>
              <a:off x="390593" y="1790654"/>
              <a:ext cx="185527" cy="185527"/>
            </a:xfrm>
            <a:prstGeom prst="ellipse">
              <a:avLst/>
            </a:prstGeom>
            <a:solidFill>
              <a:srgbClr val="4B8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7" name="Elipse 86"/>
            <p:cNvSpPr/>
            <p:nvPr/>
          </p:nvSpPr>
          <p:spPr>
            <a:xfrm>
              <a:off x="390593" y="2038719"/>
              <a:ext cx="185527" cy="185527"/>
            </a:xfrm>
            <a:prstGeom prst="ellipse">
              <a:avLst/>
            </a:prstGeom>
            <a:solidFill>
              <a:srgbClr val="637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Elipse 88"/>
            <p:cNvSpPr/>
            <p:nvPr/>
          </p:nvSpPr>
          <p:spPr>
            <a:xfrm>
              <a:off x="390593" y="2297999"/>
              <a:ext cx="185527" cy="185527"/>
            </a:xfrm>
            <a:prstGeom prst="ellipse">
              <a:avLst/>
            </a:prstGeom>
            <a:solidFill>
              <a:srgbClr val="A67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 name="Elipse 90"/>
            <p:cNvSpPr/>
            <p:nvPr/>
          </p:nvSpPr>
          <p:spPr>
            <a:xfrm>
              <a:off x="390593" y="2577376"/>
              <a:ext cx="185527" cy="185527"/>
            </a:xfrm>
            <a:prstGeom prst="ellipse">
              <a:avLst/>
            </a:prstGeom>
            <a:solidFill>
              <a:srgbClr val="FE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5" name="Elipse 94"/>
            <p:cNvSpPr/>
            <p:nvPr/>
          </p:nvSpPr>
          <p:spPr>
            <a:xfrm>
              <a:off x="390595" y="2831947"/>
              <a:ext cx="185527" cy="185527"/>
            </a:xfrm>
            <a:prstGeom prst="ellipse">
              <a:avLst/>
            </a:prstGeom>
            <a:solidFill>
              <a:srgbClr val="F25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7" name="Elipse 96"/>
            <p:cNvSpPr/>
            <p:nvPr/>
          </p:nvSpPr>
          <p:spPr>
            <a:xfrm>
              <a:off x="390596" y="3101415"/>
              <a:ext cx="185527" cy="185527"/>
            </a:xfrm>
            <a:prstGeom prst="ellipse">
              <a:avLst/>
            </a:prstGeom>
            <a:solidFill>
              <a:srgbClr val="9DF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9" name="Elipse 98"/>
            <p:cNvSpPr/>
            <p:nvPr/>
          </p:nvSpPr>
          <p:spPr>
            <a:xfrm>
              <a:off x="390461" y="3377486"/>
              <a:ext cx="185527" cy="185527"/>
            </a:xfrm>
            <a:prstGeom prst="ellipse">
              <a:avLst/>
            </a:prstGeom>
            <a:solidFill>
              <a:srgbClr val="EED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1" name="Elipse 100"/>
            <p:cNvSpPr/>
            <p:nvPr/>
          </p:nvSpPr>
          <p:spPr>
            <a:xfrm>
              <a:off x="387257" y="3667081"/>
              <a:ext cx="185527" cy="185527"/>
            </a:xfrm>
            <a:prstGeom prst="ellipse">
              <a:avLst/>
            </a:prstGeom>
            <a:solidFill>
              <a:srgbClr val="A1C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3" name="Elipse 102"/>
            <p:cNvSpPr/>
            <p:nvPr/>
          </p:nvSpPr>
          <p:spPr>
            <a:xfrm>
              <a:off x="392267" y="3943248"/>
              <a:ext cx="185527" cy="185527"/>
            </a:xfrm>
            <a:prstGeom prst="ellipse">
              <a:avLst/>
            </a:prstGeom>
            <a:solidFill>
              <a:srgbClr val="B4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C00000"/>
                </a:solidFill>
              </a:endParaRPr>
            </a:p>
          </p:txBody>
        </p:sp>
        <p:sp>
          <p:nvSpPr>
            <p:cNvPr id="105" name="Elipse 104"/>
            <p:cNvSpPr/>
            <p:nvPr/>
          </p:nvSpPr>
          <p:spPr>
            <a:xfrm>
              <a:off x="390463" y="4214373"/>
              <a:ext cx="185527" cy="185527"/>
            </a:xfrm>
            <a:prstGeom prst="ellipse">
              <a:avLst/>
            </a:prstGeom>
            <a:solidFill>
              <a:srgbClr val="E0A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7" name="Elipse 106"/>
            <p:cNvSpPr/>
            <p:nvPr/>
          </p:nvSpPr>
          <p:spPr>
            <a:xfrm>
              <a:off x="388201" y="4492155"/>
              <a:ext cx="185527" cy="185527"/>
            </a:xfrm>
            <a:prstGeom prst="ellipse">
              <a:avLst/>
            </a:prstGeom>
            <a:solidFill>
              <a:srgbClr val="FBE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08" name="11 CuadroTexto"/>
          <p:cNvSpPr txBox="1"/>
          <p:nvPr/>
        </p:nvSpPr>
        <p:spPr>
          <a:xfrm>
            <a:off x="597532" y="4477196"/>
            <a:ext cx="2465707" cy="215444"/>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800" dirty="0">
                <a:solidFill>
                  <a:schemeClr val="tx1">
                    <a:lumMod val="50000"/>
                    <a:lumOff val="50000"/>
                  </a:schemeClr>
                </a:solidFill>
                <a:latin typeface="Century Gothic" panose="020B0502020202020204" pitchFamily="34" charset="0"/>
              </a:rPr>
              <a:t>AREA DESCANSO OPERARIOS FLOTAS (</a:t>
            </a:r>
            <a:r>
              <a:rPr lang="es-ES" sz="800" dirty="0">
                <a:solidFill>
                  <a:srgbClr val="FF0000"/>
                </a:solidFill>
                <a:latin typeface="Century Gothic" panose="020B0502020202020204" pitchFamily="34" charset="0"/>
              </a:rPr>
              <a:t>18</a:t>
            </a:r>
            <a:r>
              <a:rPr lang="es-ES" sz="800" dirty="0">
                <a:solidFill>
                  <a:schemeClr val="tx1">
                    <a:lumMod val="50000"/>
                    <a:lumOff val="50000"/>
                  </a:schemeClr>
                </a:solidFill>
                <a:latin typeface="Century Gothic" panose="020B0502020202020204" pitchFamily="34" charset="0"/>
              </a:rPr>
              <a:t>)</a:t>
            </a:r>
          </a:p>
        </p:txBody>
      </p:sp>
    </p:spTree>
    <p:extLst>
      <p:ext uri="{BB962C8B-B14F-4D97-AF65-F5344CB8AC3E}">
        <p14:creationId xmlns:p14="http://schemas.microsoft.com/office/powerpoint/2010/main" val="1700807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Imagen 97"/>
          <p:cNvPicPr>
            <a:picLocks noChangeAspect="1"/>
          </p:cNvPicPr>
          <p:nvPr/>
        </p:nvPicPr>
        <p:blipFill rotWithShape="1">
          <a:blip r:embed="rId2"/>
          <a:srcRect l="10133" t="11466" r="24266" b="6825"/>
          <a:stretch/>
        </p:blipFill>
        <p:spPr>
          <a:xfrm>
            <a:off x="1984649" y="1284579"/>
            <a:ext cx="7159351" cy="5573421"/>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9" name="11 CuadroTexto"/>
          <p:cNvSpPr txBox="1"/>
          <p:nvPr/>
        </p:nvSpPr>
        <p:spPr>
          <a:xfrm>
            <a:off x="1" y="428017"/>
            <a:ext cx="2782110" cy="38472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COMPONENTE FORESTAL</a:t>
            </a:r>
          </a:p>
          <a:p>
            <a:r>
              <a:rPr lang="es-ES" sz="800" dirty="0">
                <a:solidFill>
                  <a:srgbClr val="FF0000"/>
                </a:solidFill>
                <a:latin typeface="Century Gothic" panose="020B0502020202020204" pitchFamily="34" charset="0"/>
              </a:rPr>
              <a:t>(PENDIENTE ESTUDIO FITOSANITARIO)</a:t>
            </a:r>
            <a:endParaRPr lang="es-CO" sz="800" dirty="0">
              <a:solidFill>
                <a:srgbClr val="FF0000"/>
              </a:solidFill>
              <a:latin typeface="Century Gothic" panose="020B0502020202020204" pitchFamily="34" charset="0"/>
            </a:endParaRPr>
          </a:p>
        </p:txBody>
      </p:sp>
      <p:sp>
        <p:nvSpPr>
          <p:cNvPr id="97" name="11 CuadroTexto"/>
          <p:cNvSpPr txBox="1"/>
          <p:nvPr/>
        </p:nvSpPr>
        <p:spPr>
          <a:xfrm>
            <a:off x="123383" y="6350169"/>
            <a:ext cx="1861266"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ES" sz="900" b="1" dirty="0">
                <a:solidFill>
                  <a:schemeClr val="tx1">
                    <a:lumMod val="50000"/>
                    <a:lumOff val="50000"/>
                  </a:schemeClr>
                </a:solidFill>
                <a:latin typeface="Century Gothic" panose="020B0502020202020204" pitchFamily="34" charset="0"/>
              </a:rPr>
              <a:t>303 ARBOLES EXISTENTES</a:t>
            </a:r>
          </a:p>
          <a:p>
            <a:pPr algn="r"/>
            <a:r>
              <a:rPr lang="es-ES" sz="900" b="1" dirty="0">
                <a:solidFill>
                  <a:srgbClr val="FF0000"/>
                </a:solidFill>
                <a:latin typeface="Century Gothic" panose="020B0502020202020204" pitchFamily="34" charset="0"/>
              </a:rPr>
              <a:t>234</a:t>
            </a:r>
            <a:r>
              <a:rPr lang="es-ES" sz="900" b="1" dirty="0">
                <a:solidFill>
                  <a:schemeClr val="tx1">
                    <a:lumMod val="50000"/>
                    <a:lumOff val="50000"/>
                  </a:schemeClr>
                </a:solidFill>
                <a:latin typeface="Century Gothic" panose="020B0502020202020204" pitchFamily="34" charset="0"/>
              </a:rPr>
              <a:t> TALADOS POR VIAS OBLIGADAS Y/O PROYECTO</a:t>
            </a:r>
            <a:endParaRPr lang="es-ES" sz="9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599511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459" t="12167" r="1666" b="14500"/>
          <a:stretch/>
        </p:blipFill>
        <p:spPr>
          <a:xfrm>
            <a:off x="0" y="942710"/>
            <a:ext cx="9143538" cy="4325975"/>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664"/>
            <a:ext cx="9144000" cy="5142671"/>
          </a:xfrm>
          <a:prstGeom prst="rect">
            <a:avLst/>
          </a:prstGeom>
        </p:spPr>
      </p:pic>
      <p:sp>
        <p:nvSpPr>
          <p:cNvPr id="11" name="Marcador de contenido 4"/>
          <p:cNvSpPr txBox="1">
            <a:spLocks/>
          </p:cNvSpPr>
          <p:nvPr/>
        </p:nvSpPr>
        <p:spPr>
          <a:xfrm>
            <a:off x="0" y="44092"/>
            <a:ext cx="7886700" cy="3498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sz="1600" dirty="0">
                <a:latin typeface="Swis721 LtCn BT" panose="020B0406020202030204" pitchFamily="34" charset="0"/>
              </a:rPr>
              <a:t>4. Proyecto Renovacion Urbana Poligono Z2_API_56</a:t>
            </a:r>
            <a:endParaRPr lang="es-CO" sz="1600" dirty="0">
              <a:latin typeface="Swis721 LtCn BT" panose="020B0406020202030204" pitchFamily="34" charset="0"/>
            </a:endParaRPr>
          </a:p>
          <a:p>
            <a:r>
              <a:rPr lang="es-CO" sz="1600" dirty="0">
                <a:latin typeface="Swis721 LtCn BT" panose="020B0406020202030204" pitchFamily="34" charset="0"/>
              </a:rPr>
              <a:t> </a:t>
            </a:r>
          </a:p>
        </p:txBody>
      </p:sp>
      <p:grpSp>
        <p:nvGrpSpPr>
          <p:cNvPr id="14" name="Grupo 13"/>
          <p:cNvGrpSpPr/>
          <p:nvPr/>
        </p:nvGrpSpPr>
        <p:grpSpPr>
          <a:xfrm>
            <a:off x="5526593" y="6464065"/>
            <a:ext cx="3542899" cy="629618"/>
            <a:chOff x="4123933" y="205374"/>
            <a:chExt cx="3542899" cy="629618"/>
          </a:xfrm>
        </p:grpSpPr>
        <p:sp>
          <p:nvSpPr>
            <p:cNvPr id="16" name="11 CuadroTexto"/>
            <p:cNvSpPr txBox="1"/>
            <p:nvPr/>
          </p:nvSpPr>
          <p:spPr>
            <a:xfrm>
              <a:off x="4123933" y="219439"/>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pic>
          <p:nvPicPr>
            <p:cNvPr id="18" name="Imagen 17" descr="epm.png"/>
            <p:cNvPicPr>
              <a:picLocks noChangeAspect="1"/>
            </p:cNvPicPr>
            <p:nvPr/>
          </p:nvPicPr>
          <p:blipFill>
            <a:blip r:embed="rId4"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88757" y="205374"/>
              <a:ext cx="678075" cy="323539"/>
            </a:xfrm>
            <a:prstGeom prst="rect">
              <a:avLst/>
            </a:prstGeom>
          </p:spPr>
        </p:pic>
      </p:grpSp>
      <p:sp>
        <p:nvSpPr>
          <p:cNvPr id="8" name="11 CuadroTexto"/>
          <p:cNvSpPr txBox="1"/>
          <p:nvPr/>
        </p:nvSpPr>
        <p:spPr>
          <a:xfrm>
            <a:off x="813312" y="6086648"/>
            <a:ext cx="1361319"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TRANVIA</a:t>
            </a:r>
          </a:p>
        </p:txBody>
      </p:sp>
      <p:grpSp>
        <p:nvGrpSpPr>
          <p:cNvPr id="9" name="Grupo 8"/>
          <p:cNvGrpSpPr/>
          <p:nvPr/>
        </p:nvGrpSpPr>
        <p:grpSpPr>
          <a:xfrm>
            <a:off x="579206" y="6086648"/>
            <a:ext cx="256355" cy="276999"/>
            <a:chOff x="4187833" y="2688007"/>
            <a:chExt cx="256355" cy="276999"/>
          </a:xfrm>
        </p:grpSpPr>
        <p:sp>
          <p:nvSpPr>
            <p:cNvPr id="10" name="Elipse 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13" name="Grupo 12"/>
          <p:cNvGrpSpPr/>
          <p:nvPr/>
        </p:nvGrpSpPr>
        <p:grpSpPr>
          <a:xfrm>
            <a:off x="1244125" y="3428999"/>
            <a:ext cx="163668" cy="246221"/>
            <a:chOff x="4187833" y="2633676"/>
            <a:chExt cx="256355" cy="385659"/>
          </a:xfrm>
        </p:grpSpPr>
        <p:sp>
          <p:nvSpPr>
            <p:cNvPr id="15" name="Elipse 1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1</a:t>
              </a:r>
            </a:p>
          </p:txBody>
        </p:sp>
      </p:grpSp>
      <p:grpSp>
        <p:nvGrpSpPr>
          <p:cNvPr id="19" name="Grupo 18"/>
          <p:cNvGrpSpPr/>
          <p:nvPr/>
        </p:nvGrpSpPr>
        <p:grpSpPr>
          <a:xfrm>
            <a:off x="8588633" y="4519245"/>
            <a:ext cx="163668" cy="246221"/>
            <a:chOff x="4187833" y="2633676"/>
            <a:chExt cx="256355" cy="385659"/>
          </a:xfrm>
        </p:grpSpPr>
        <p:sp>
          <p:nvSpPr>
            <p:cNvPr id="20" name="Elipse 1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1</a:t>
              </a:r>
            </a:p>
          </p:txBody>
        </p:sp>
      </p:grpSp>
      <p:grpSp>
        <p:nvGrpSpPr>
          <p:cNvPr id="22" name="Grupo 21"/>
          <p:cNvGrpSpPr/>
          <p:nvPr/>
        </p:nvGrpSpPr>
        <p:grpSpPr>
          <a:xfrm>
            <a:off x="3782171" y="3540368"/>
            <a:ext cx="163668" cy="246221"/>
            <a:chOff x="4187833" y="2633676"/>
            <a:chExt cx="256355" cy="385659"/>
          </a:xfrm>
        </p:grpSpPr>
        <p:sp>
          <p:nvSpPr>
            <p:cNvPr id="23" name="Elipse 2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3</a:t>
              </a:r>
            </a:p>
          </p:txBody>
        </p:sp>
      </p:grpSp>
      <p:grpSp>
        <p:nvGrpSpPr>
          <p:cNvPr id="25" name="Grupo 24"/>
          <p:cNvGrpSpPr/>
          <p:nvPr/>
        </p:nvGrpSpPr>
        <p:grpSpPr>
          <a:xfrm>
            <a:off x="1595817" y="2403229"/>
            <a:ext cx="163668" cy="246221"/>
            <a:chOff x="4187833" y="2633676"/>
            <a:chExt cx="256355" cy="385659"/>
          </a:xfrm>
        </p:grpSpPr>
        <p:sp>
          <p:nvSpPr>
            <p:cNvPr id="26" name="Elipse 2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2</a:t>
              </a:r>
            </a:p>
          </p:txBody>
        </p:sp>
      </p:grpSp>
      <p:grpSp>
        <p:nvGrpSpPr>
          <p:cNvPr id="33" name="Grupo 32"/>
          <p:cNvGrpSpPr/>
          <p:nvPr/>
        </p:nvGrpSpPr>
        <p:grpSpPr>
          <a:xfrm>
            <a:off x="4673125" y="2139460"/>
            <a:ext cx="163668" cy="246221"/>
            <a:chOff x="4187833" y="2633676"/>
            <a:chExt cx="256355" cy="385659"/>
          </a:xfrm>
        </p:grpSpPr>
        <p:sp>
          <p:nvSpPr>
            <p:cNvPr id="34" name="Elipse 33"/>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4</a:t>
              </a:r>
            </a:p>
          </p:txBody>
        </p:sp>
      </p:grpSp>
      <p:grpSp>
        <p:nvGrpSpPr>
          <p:cNvPr id="36" name="Grupo 35"/>
          <p:cNvGrpSpPr/>
          <p:nvPr/>
        </p:nvGrpSpPr>
        <p:grpSpPr>
          <a:xfrm>
            <a:off x="2996725" y="1799491"/>
            <a:ext cx="163668" cy="246221"/>
            <a:chOff x="4187833" y="2633676"/>
            <a:chExt cx="256355" cy="385659"/>
          </a:xfrm>
        </p:grpSpPr>
        <p:sp>
          <p:nvSpPr>
            <p:cNvPr id="37" name="Elipse 36"/>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5</a:t>
              </a:r>
            </a:p>
          </p:txBody>
        </p:sp>
      </p:grpSp>
      <p:grpSp>
        <p:nvGrpSpPr>
          <p:cNvPr id="39" name="Grupo 38"/>
          <p:cNvGrpSpPr/>
          <p:nvPr/>
        </p:nvGrpSpPr>
        <p:grpSpPr>
          <a:xfrm>
            <a:off x="7726987" y="2854568"/>
            <a:ext cx="163668" cy="246221"/>
            <a:chOff x="4187833" y="2633676"/>
            <a:chExt cx="256355" cy="385659"/>
          </a:xfrm>
        </p:grpSpPr>
        <p:sp>
          <p:nvSpPr>
            <p:cNvPr id="40" name="Elipse 39"/>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5</a:t>
              </a:r>
            </a:p>
          </p:txBody>
        </p:sp>
      </p:grpSp>
      <p:grpSp>
        <p:nvGrpSpPr>
          <p:cNvPr id="42" name="Grupo 41"/>
          <p:cNvGrpSpPr/>
          <p:nvPr/>
        </p:nvGrpSpPr>
        <p:grpSpPr>
          <a:xfrm>
            <a:off x="1376918" y="6086648"/>
            <a:ext cx="256355" cy="276999"/>
            <a:chOff x="4187833" y="2688007"/>
            <a:chExt cx="256355" cy="276999"/>
          </a:xfrm>
        </p:grpSpPr>
        <p:sp>
          <p:nvSpPr>
            <p:cNvPr id="43" name="Elipse 4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sp>
        <p:nvSpPr>
          <p:cNvPr id="45" name="11 CuadroTexto"/>
          <p:cNvSpPr txBox="1"/>
          <p:nvPr/>
        </p:nvSpPr>
        <p:spPr>
          <a:xfrm>
            <a:off x="5824808" y="6097105"/>
            <a:ext cx="151671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SISTEMA CONEXION PEATONAL </a:t>
            </a:r>
          </a:p>
        </p:txBody>
      </p:sp>
      <p:sp>
        <p:nvSpPr>
          <p:cNvPr id="46" name="11 CuadroTexto"/>
          <p:cNvSpPr txBox="1"/>
          <p:nvPr/>
        </p:nvSpPr>
        <p:spPr>
          <a:xfrm>
            <a:off x="1592898" y="6098372"/>
            <a:ext cx="1361319"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PARQUE PUBLICO</a:t>
            </a:r>
          </a:p>
        </p:txBody>
      </p:sp>
      <p:grpSp>
        <p:nvGrpSpPr>
          <p:cNvPr id="47" name="Grupo 46"/>
          <p:cNvGrpSpPr/>
          <p:nvPr/>
        </p:nvGrpSpPr>
        <p:grpSpPr>
          <a:xfrm>
            <a:off x="2508195" y="6086648"/>
            <a:ext cx="256355" cy="276999"/>
            <a:chOff x="4187833" y="2688007"/>
            <a:chExt cx="256355" cy="276999"/>
          </a:xfrm>
        </p:grpSpPr>
        <p:sp>
          <p:nvSpPr>
            <p:cNvPr id="48" name="Elipse 47"/>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sp>
        <p:nvSpPr>
          <p:cNvPr id="50" name="11 CuadroTexto"/>
          <p:cNvSpPr txBox="1"/>
          <p:nvPr/>
        </p:nvSpPr>
        <p:spPr>
          <a:xfrm>
            <a:off x="2704554" y="6085381"/>
            <a:ext cx="1361319"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ESTACION DE BOMBEROS</a:t>
            </a:r>
          </a:p>
        </p:txBody>
      </p:sp>
      <p:grpSp>
        <p:nvGrpSpPr>
          <p:cNvPr id="51" name="Grupo 50"/>
          <p:cNvGrpSpPr/>
          <p:nvPr/>
        </p:nvGrpSpPr>
        <p:grpSpPr>
          <a:xfrm>
            <a:off x="3914964" y="6086648"/>
            <a:ext cx="256355" cy="276999"/>
            <a:chOff x="4187833" y="2688007"/>
            <a:chExt cx="256355" cy="276999"/>
          </a:xfrm>
        </p:grpSpPr>
        <p:sp>
          <p:nvSpPr>
            <p:cNvPr id="52" name="Elipse 5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sp>
        <p:nvSpPr>
          <p:cNvPr id="54" name="11 CuadroTexto"/>
          <p:cNvSpPr txBox="1"/>
          <p:nvPr/>
        </p:nvSpPr>
        <p:spPr>
          <a:xfrm>
            <a:off x="4179626" y="6091243"/>
            <a:ext cx="1501996" cy="3693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ESTACION DE TRANSFERENCIA EMVARIAS </a:t>
            </a:r>
          </a:p>
        </p:txBody>
      </p:sp>
      <p:grpSp>
        <p:nvGrpSpPr>
          <p:cNvPr id="55" name="Grupo 54"/>
          <p:cNvGrpSpPr/>
          <p:nvPr/>
        </p:nvGrpSpPr>
        <p:grpSpPr>
          <a:xfrm>
            <a:off x="5632395" y="6086648"/>
            <a:ext cx="256355" cy="276999"/>
            <a:chOff x="4187833" y="2688007"/>
            <a:chExt cx="256355" cy="276999"/>
          </a:xfrm>
        </p:grpSpPr>
        <p:sp>
          <p:nvSpPr>
            <p:cNvPr id="56" name="Elipse 55"/>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58" name="Grupo 57"/>
          <p:cNvGrpSpPr/>
          <p:nvPr/>
        </p:nvGrpSpPr>
        <p:grpSpPr>
          <a:xfrm>
            <a:off x="8957910" y="2579076"/>
            <a:ext cx="163668" cy="246221"/>
            <a:chOff x="4187833" y="2633676"/>
            <a:chExt cx="256355" cy="385659"/>
          </a:xfrm>
        </p:grpSpPr>
        <p:sp>
          <p:nvSpPr>
            <p:cNvPr id="59" name="Elipse 58"/>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11 CuadroTexto"/>
            <p:cNvSpPr txBox="1"/>
            <p:nvPr/>
          </p:nvSpPr>
          <p:spPr>
            <a:xfrm>
              <a:off x="4187833" y="2633676"/>
              <a:ext cx="256355" cy="38565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000" dirty="0">
                  <a:latin typeface="Swis721 Lt BT" panose="020B0403020202020204" pitchFamily="34" charset="0"/>
                </a:rPr>
                <a:t>6</a:t>
              </a:r>
            </a:p>
          </p:txBody>
        </p:sp>
      </p:grpSp>
      <p:sp>
        <p:nvSpPr>
          <p:cNvPr id="61" name="11 CuadroTexto"/>
          <p:cNvSpPr txBox="1"/>
          <p:nvPr/>
        </p:nvSpPr>
        <p:spPr>
          <a:xfrm>
            <a:off x="7489485" y="6097105"/>
            <a:ext cx="151671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TREN CERCANIAS</a:t>
            </a:r>
          </a:p>
        </p:txBody>
      </p:sp>
      <p:grpSp>
        <p:nvGrpSpPr>
          <p:cNvPr id="62" name="Grupo 61"/>
          <p:cNvGrpSpPr/>
          <p:nvPr/>
        </p:nvGrpSpPr>
        <p:grpSpPr>
          <a:xfrm>
            <a:off x="7297072" y="6086648"/>
            <a:ext cx="256355" cy="276999"/>
            <a:chOff x="4187833" y="2688007"/>
            <a:chExt cx="256355" cy="276999"/>
          </a:xfrm>
        </p:grpSpPr>
        <p:sp>
          <p:nvSpPr>
            <p:cNvPr id="63" name="Elipse 62"/>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spTree>
    <p:extLst>
      <p:ext uri="{BB962C8B-B14F-4D97-AF65-F5344CB8AC3E}">
        <p14:creationId xmlns:p14="http://schemas.microsoft.com/office/powerpoint/2010/main" val="174346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a:srcRect l="3206" t="4748" r="3736" b="5216"/>
          <a:stretch/>
        </p:blipFill>
        <p:spPr>
          <a:xfrm>
            <a:off x="4752753" y="3303627"/>
            <a:ext cx="3920010" cy="2420691"/>
          </a:xfrm>
          <a:prstGeom prst="rect">
            <a:avLst/>
          </a:prstGeom>
        </p:spPr>
      </p:pic>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1 CuadroTexto"/>
          <p:cNvSpPr txBox="1"/>
          <p:nvPr/>
        </p:nvSpPr>
        <p:spPr>
          <a:xfrm>
            <a:off x="254018" y="219436"/>
            <a:ext cx="2394839"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endParaRPr lang="es-CO" sz="700" dirty="0">
              <a:solidFill>
                <a:schemeClr val="bg1">
                  <a:lumMod val="75000"/>
                </a:schemeClr>
              </a:solidFill>
              <a:latin typeface="Century Gothic" panose="020B0502020202020204" pitchFamily="34" charset="0"/>
            </a:endParaRPr>
          </a:p>
          <a:p>
            <a:endParaRPr lang="es-CO" sz="800" dirty="0">
              <a:solidFill>
                <a:srgbClr val="AFB9D0"/>
              </a:solidFill>
              <a:latin typeface="Swis721 Lt BT" panose="020B0403020202020204" pitchFamily="34" charset="0"/>
            </a:endParaRPr>
          </a:p>
          <a:p>
            <a:r>
              <a:rPr lang="es-CO" sz="1200" dirty="0">
                <a:solidFill>
                  <a:srgbClr val="AFB9D0"/>
                </a:solidFill>
                <a:latin typeface="Swis721 Lt BT" panose="020B0403020202020204" pitchFamily="34" charset="0"/>
              </a:rPr>
              <a:t> </a:t>
            </a:r>
          </a:p>
        </p:txBody>
      </p:sp>
      <p:sp>
        <p:nvSpPr>
          <p:cNvPr id="2" name="Rectángulo 1"/>
          <p:cNvSpPr/>
          <p:nvPr/>
        </p:nvSpPr>
        <p:spPr>
          <a:xfrm>
            <a:off x="4752752" y="1015173"/>
            <a:ext cx="4018974" cy="2108269"/>
          </a:xfrm>
          <a:prstGeom prst="rect">
            <a:avLst/>
          </a:prstGeom>
        </p:spPr>
        <p:txBody>
          <a:bodyPr wrap="square">
            <a:spAutoFit/>
          </a:bodyPr>
          <a:lstStyle/>
          <a:p>
            <a:pPr algn="just" fontAlgn="base">
              <a:spcBef>
                <a:spcPct val="0"/>
              </a:spcBef>
              <a:spcAft>
                <a:spcPct val="0"/>
              </a:spcAft>
            </a:pPr>
            <a:r>
              <a:rPr lang="es-ES_tradnl" sz="1200" b="1" dirty="0">
                <a:solidFill>
                  <a:schemeClr val="tx1">
                    <a:lumMod val="50000"/>
                    <a:lumOff val="50000"/>
                  </a:schemeClr>
                </a:solidFill>
                <a:latin typeface="Swis721 LtCn BT" panose="020B0406020202030204" pitchFamily="34" charset="0"/>
              </a:rPr>
              <a:t>Aprovechamiento</a:t>
            </a:r>
          </a:p>
          <a:p>
            <a:pPr algn="just" fontAlgn="base">
              <a:spcBef>
                <a:spcPct val="0"/>
              </a:spcBef>
              <a:spcAft>
                <a:spcPct val="0"/>
              </a:spcAft>
            </a:pPr>
            <a:endParaRPr lang="es-ES_tradnl" sz="1200" b="1" dirty="0">
              <a:solidFill>
                <a:schemeClr val="tx1">
                  <a:lumMod val="50000"/>
                  <a:lumOff val="50000"/>
                </a:schemeClr>
              </a:solidFill>
              <a:latin typeface="Swis721 LtCn BT" panose="020B0406020202030204" pitchFamily="34" charset="0"/>
              <a:sym typeface="Gill Sans" charset="0"/>
            </a:endParaRPr>
          </a:p>
          <a:p>
            <a:pPr algn="just" fontAlgn="base">
              <a:spcBef>
                <a:spcPct val="0"/>
              </a:spcBef>
              <a:spcAft>
                <a:spcPct val="0"/>
              </a:spcAft>
            </a:pPr>
            <a:r>
              <a:rPr lang="es-CO" sz="1200" dirty="0">
                <a:solidFill>
                  <a:schemeClr val="bg1">
                    <a:lumMod val="50000"/>
                  </a:schemeClr>
                </a:solidFill>
                <a:latin typeface="Swis721 LtCn BT" panose="020B0406020202030204" pitchFamily="34" charset="0"/>
                <a:sym typeface="Gill Sans" charset="0"/>
              </a:rPr>
              <a:t>En la Estación de transferencia no se realizara ningún tipo de clasificación, aprovechamiento ni tratamiento a los residuos, dado que esto genera un impacto ambiental en la zona de influencia, por lo contrario se hará hincapié en la separación en la fuente para poder implementar rutas selectivas, las cuales se podrían hacer transferencia de residuos en la estación sin generar impactos ambientales negativos.</a:t>
            </a:r>
          </a:p>
          <a:p>
            <a:pPr algn="just" fontAlgn="base">
              <a:spcBef>
                <a:spcPct val="0"/>
              </a:spcBef>
              <a:spcAft>
                <a:spcPct val="0"/>
              </a:spcAft>
            </a:pPr>
            <a:endParaRPr lang="es-CO" sz="1200" dirty="0">
              <a:solidFill>
                <a:schemeClr val="bg1">
                  <a:lumMod val="50000"/>
                </a:schemeClr>
              </a:solidFill>
              <a:latin typeface="Swis721 LtCn BT" panose="020B0406020202030204" pitchFamily="34" charset="0"/>
              <a:sym typeface="Gill Sans" charset="0"/>
            </a:endParaRPr>
          </a:p>
          <a:p>
            <a:pPr lvl="0" algn="just" fontAlgn="base">
              <a:spcBef>
                <a:spcPct val="0"/>
              </a:spcBef>
              <a:spcAft>
                <a:spcPct val="0"/>
              </a:spcAft>
            </a:pPr>
            <a:endParaRPr lang="es-ES" sz="1100" dirty="0">
              <a:solidFill>
                <a:schemeClr val="bg1">
                  <a:lumMod val="65000"/>
                </a:schemeClr>
              </a:solidFill>
              <a:latin typeface="Swis721 LtCn BT" panose="020B0406020202030204" pitchFamily="34" charset="0"/>
            </a:endParaRPr>
          </a:p>
        </p:txBody>
      </p:sp>
      <p:sp>
        <p:nvSpPr>
          <p:cNvPr id="15" name="2 Marcador de texto"/>
          <p:cNvSpPr txBox="1">
            <a:spLocks/>
          </p:cNvSpPr>
          <p:nvPr/>
        </p:nvSpPr>
        <p:spPr>
          <a:xfrm>
            <a:off x="4752752" y="5801045"/>
            <a:ext cx="3696941" cy="257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050" dirty="0">
                <a:solidFill>
                  <a:schemeClr val="bg1">
                    <a:lumMod val="65000"/>
                  </a:schemeClr>
                </a:solidFill>
                <a:latin typeface="Swis721 LtCn BT" panose="020B0406020202030204" pitchFamily="34" charset="0"/>
              </a:rPr>
              <a:t>Ruta selectiva de </a:t>
            </a:r>
            <a:r>
              <a:rPr lang="es-CO" sz="1050" dirty="0" err="1">
                <a:solidFill>
                  <a:schemeClr val="bg1">
                    <a:lumMod val="65000"/>
                  </a:schemeClr>
                </a:solidFill>
                <a:latin typeface="Swis721 LtCn BT" panose="020B0406020202030204" pitchFamily="34" charset="0"/>
              </a:rPr>
              <a:t>Bioagricola</a:t>
            </a:r>
            <a:r>
              <a:rPr lang="es-CO" sz="1050" dirty="0">
                <a:solidFill>
                  <a:schemeClr val="bg1">
                    <a:lumMod val="65000"/>
                  </a:schemeClr>
                </a:solidFill>
                <a:latin typeface="Swis721 LtCn BT" panose="020B0406020202030204" pitchFamily="34" charset="0"/>
              </a:rPr>
              <a:t> del Llano</a:t>
            </a:r>
          </a:p>
        </p:txBody>
      </p:sp>
      <p:pic>
        <p:nvPicPr>
          <p:cNvPr id="20" name="Imagen 19"/>
          <p:cNvPicPr>
            <a:picLocks noChangeAspect="1"/>
          </p:cNvPicPr>
          <p:nvPr/>
        </p:nvPicPr>
        <p:blipFill rotWithShape="1">
          <a:blip r:embed="rId4"/>
          <a:srcRect t="6861"/>
          <a:stretch/>
        </p:blipFill>
        <p:spPr>
          <a:xfrm>
            <a:off x="656954" y="3304213"/>
            <a:ext cx="3920010" cy="2420105"/>
          </a:xfrm>
          <a:prstGeom prst="rect">
            <a:avLst/>
          </a:prstGeom>
        </p:spPr>
      </p:pic>
      <p:sp>
        <p:nvSpPr>
          <p:cNvPr id="24" name="2 Marcador de texto"/>
          <p:cNvSpPr txBox="1">
            <a:spLocks/>
          </p:cNvSpPr>
          <p:nvPr/>
        </p:nvSpPr>
        <p:spPr>
          <a:xfrm>
            <a:off x="522656" y="5775099"/>
            <a:ext cx="3696941" cy="257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050" dirty="0">
                <a:solidFill>
                  <a:schemeClr val="bg1">
                    <a:lumMod val="65000"/>
                  </a:schemeClr>
                </a:solidFill>
                <a:latin typeface="Swis721 LtCn BT" panose="020B0406020202030204" pitchFamily="34" charset="0"/>
              </a:rPr>
              <a:t>Planta de reciclaje </a:t>
            </a:r>
            <a:r>
              <a:rPr lang="es-CO" sz="1050" dirty="0" err="1">
                <a:solidFill>
                  <a:schemeClr val="bg1">
                    <a:lumMod val="65000"/>
                  </a:schemeClr>
                </a:solidFill>
                <a:latin typeface="Swis721 LtCn BT" panose="020B0406020202030204" pitchFamily="34" charset="0"/>
              </a:rPr>
              <a:t>Merida</a:t>
            </a:r>
            <a:endParaRPr lang="es-CO" sz="1050" dirty="0">
              <a:solidFill>
                <a:schemeClr val="bg1">
                  <a:lumMod val="65000"/>
                </a:schemeClr>
              </a:solidFill>
              <a:latin typeface="Swis721 LtCn BT" panose="020B0406020202030204" pitchFamily="34" charset="0"/>
            </a:endParaRPr>
          </a:p>
        </p:txBody>
      </p:sp>
    </p:spTree>
    <p:extLst>
      <p:ext uri="{BB962C8B-B14F-4D97-AF65-F5344CB8AC3E}">
        <p14:creationId xmlns:p14="http://schemas.microsoft.com/office/powerpoint/2010/main" val="1167431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459" t="12167" r="1666" b="14500"/>
          <a:stretch/>
        </p:blipFill>
        <p:spPr>
          <a:xfrm>
            <a:off x="0" y="942710"/>
            <a:ext cx="9143538" cy="4325975"/>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664"/>
            <a:ext cx="9144000" cy="5142671"/>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664"/>
            <a:ext cx="9144000" cy="5142671"/>
          </a:xfrm>
          <a:prstGeom prst="rect">
            <a:avLst/>
          </a:prstGeom>
        </p:spPr>
      </p:pic>
      <p:grpSp>
        <p:nvGrpSpPr>
          <p:cNvPr id="18" name="Grupo 17"/>
          <p:cNvGrpSpPr/>
          <p:nvPr/>
        </p:nvGrpSpPr>
        <p:grpSpPr>
          <a:xfrm>
            <a:off x="5526593" y="6464065"/>
            <a:ext cx="3542899" cy="629618"/>
            <a:chOff x="4123933" y="205374"/>
            <a:chExt cx="3542899" cy="629618"/>
          </a:xfrm>
        </p:grpSpPr>
        <p:sp>
          <p:nvSpPr>
            <p:cNvPr id="20" name="11 CuadroTexto"/>
            <p:cNvSpPr txBox="1"/>
            <p:nvPr/>
          </p:nvSpPr>
          <p:spPr>
            <a:xfrm>
              <a:off x="4123933" y="219439"/>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pic>
          <p:nvPicPr>
            <p:cNvPr id="21" name="Imagen 20" descr="epm.png"/>
            <p:cNvPicPr>
              <a:picLocks noChangeAspect="1"/>
            </p:cNvPicPr>
            <p:nvPr/>
          </p:nvPicPr>
          <p:blipFill>
            <a:blip r:embed="rId5"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6988757" y="205374"/>
              <a:ext cx="678075" cy="323539"/>
            </a:xfrm>
            <a:prstGeom prst="rect">
              <a:avLst/>
            </a:prstGeom>
          </p:spPr>
        </p:pic>
      </p:grpSp>
      <p:sp>
        <p:nvSpPr>
          <p:cNvPr id="9" name="Marcador de contenido 4"/>
          <p:cNvSpPr txBox="1">
            <a:spLocks/>
          </p:cNvSpPr>
          <p:nvPr/>
        </p:nvSpPr>
        <p:spPr>
          <a:xfrm>
            <a:off x="0" y="44092"/>
            <a:ext cx="7886700" cy="3498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sz="1600" dirty="0">
                <a:latin typeface="Swis721 LtCn BT" panose="020B0406020202030204" pitchFamily="34" charset="0"/>
              </a:rPr>
              <a:t>4. Proyecto Renovacion Urbana Poligono Z2_API_56</a:t>
            </a:r>
            <a:endParaRPr lang="es-CO" sz="1600" dirty="0">
              <a:latin typeface="Swis721 LtCn BT" panose="020B0406020202030204" pitchFamily="34" charset="0"/>
            </a:endParaRPr>
          </a:p>
          <a:p>
            <a:r>
              <a:rPr lang="es-CO" sz="1600" dirty="0">
                <a:latin typeface="Swis721 LtCn BT" panose="020B0406020202030204" pitchFamily="34" charset="0"/>
              </a:rPr>
              <a:t> </a:t>
            </a:r>
          </a:p>
        </p:txBody>
      </p:sp>
      <p:sp>
        <p:nvSpPr>
          <p:cNvPr id="10" name="11 CuadroTexto"/>
          <p:cNvSpPr txBox="1"/>
          <p:nvPr/>
        </p:nvSpPr>
        <p:spPr>
          <a:xfrm>
            <a:off x="813312" y="6086648"/>
            <a:ext cx="1361319"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TRANVIA</a:t>
            </a:r>
          </a:p>
        </p:txBody>
      </p:sp>
      <p:grpSp>
        <p:nvGrpSpPr>
          <p:cNvPr id="11" name="Grupo 10"/>
          <p:cNvGrpSpPr/>
          <p:nvPr/>
        </p:nvGrpSpPr>
        <p:grpSpPr>
          <a:xfrm>
            <a:off x="579206" y="6086648"/>
            <a:ext cx="256355" cy="276999"/>
            <a:chOff x="4187833" y="2688007"/>
            <a:chExt cx="256355" cy="276999"/>
          </a:xfrm>
        </p:grpSpPr>
        <p:sp>
          <p:nvSpPr>
            <p:cNvPr id="12" name="Elipse 1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1</a:t>
              </a:r>
            </a:p>
          </p:txBody>
        </p:sp>
      </p:grpSp>
      <p:grpSp>
        <p:nvGrpSpPr>
          <p:cNvPr id="14" name="Grupo 13"/>
          <p:cNvGrpSpPr/>
          <p:nvPr/>
        </p:nvGrpSpPr>
        <p:grpSpPr>
          <a:xfrm>
            <a:off x="1376918" y="6086648"/>
            <a:ext cx="256355" cy="276999"/>
            <a:chOff x="4187833" y="2688007"/>
            <a:chExt cx="256355" cy="276999"/>
          </a:xfrm>
        </p:grpSpPr>
        <p:sp>
          <p:nvSpPr>
            <p:cNvPr id="15" name="Elipse 1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2</a:t>
              </a:r>
            </a:p>
          </p:txBody>
        </p:sp>
      </p:grpSp>
      <p:sp>
        <p:nvSpPr>
          <p:cNvPr id="19" name="11 CuadroTexto"/>
          <p:cNvSpPr txBox="1"/>
          <p:nvPr/>
        </p:nvSpPr>
        <p:spPr>
          <a:xfrm>
            <a:off x="5824808" y="6097105"/>
            <a:ext cx="1516711"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SISTEMA CONEXION PEATONAL </a:t>
            </a:r>
          </a:p>
        </p:txBody>
      </p:sp>
      <p:sp>
        <p:nvSpPr>
          <p:cNvPr id="22" name="11 CuadroTexto"/>
          <p:cNvSpPr txBox="1"/>
          <p:nvPr/>
        </p:nvSpPr>
        <p:spPr>
          <a:xfrm>
            <a:off x="1592898" y="6098372"/>
            <a:ext cx="1361319"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PARQUE PUBLICO</a:t>
            </a:r>
          </a:p>
        </p:txBody>
      </p:sp>
      <p:grpSp>
        <p:nvGrpSpPr>
          <p:cNvPr id="23" name="Grupo 22"/>
          <p:cNvGrpSpPr/>
          <p:nvPr/>
        </p:nvGrpSpPr>
        <p:grpSpPr>
          <a:xfrm>
            <a:off x="2508195" y="6086648"/>
            <a:ext cx="256355" cy="276999"/>
            <a:chOff x="4187833" y="2688007"/>
            <a:chExt cx="256355" cy="276999"/>
          </a:xfrm>
        </p:grpSpPr>
        <p:sp>
          <p:nvSpPr>
            <p:cNvPr id="24" name="Elipse 23"/>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3</a:t>
              </a:r>
            </a:p>
          </p:txBody>
        </p:sp>
      </p:grpSp>
      <p:sp>
        <p:nvSpPr>
          <p:cNvPr id="26" name="11 CuadroTexto"/>
          <p:cNvSpPr txBox="1"/>
          <p:nvPr/>
        </p:nvSpPr>
        <p:spPr>
          <a:xfrm>
            <a:off x="2704554" y="6085381"/>
            <a:ext cx="1361319" cy="2308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ESTACION DE BOMBEROS</a:t>
            </a:r>
          </a:p>
        </p:txBody>
      </p:sp>
      <p:grpSp>
        <p:nvGrpSpPr>
          <p:cNvPr id="27" name="Grupo 26"/>
          <p:cNvGrpSpPr/>
          <p:nvPr/>
        </p:nvGrpSpPr>
        <p:grpSpPr>
          <a:xfrm>
            <a:off x="3914964" y="6086648"/>
            <a:ext cx="256355" cy="276999"/>
            <a:chOff x="4187833" y="2688007"/>
            <a:chExt cx="256355" cy="276999"/>
          </a:xfrm>
        </p:grpSpPr>
        <p:sp>
          <p:nvSpPr>
            <p:cNvPr id="28" name="Elipse 27"/>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4</a:t>
              </a:r>
            </a:p>
          </p:txBody>
        </p:sp>
      </p:grpSp>
      <p:sp>
        <p:nvSpPr>
          <p:cNvPr id="30" name="11 CuadroTexto"/>
          <p:cNvSpPr txBox="1"/>
          <p:nvPr/>
        </p:nvSpPr>
        <p:spPr>
          <a:xfrm>
            <a:off x="4179626" y="6091243"/>
            <a:ext cx="1501996" cy="369332"/>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Swis721 LtCn BT" panose="020B0406020202030204" pitchFamily="34" charset="0"/>
              </a:rPr>
              <a:t>ESTACION DE TRANSFERENCIA EMVARIAS </a:t>
            </a:r>
          </a:p>
        </p:txBody>
      </p:sp>
      <p:grpSp>
        <p:nvGrpSpPr>
          <p:cNvPr id="31" name="Grupo 30"/>
          <p:cNvGrpSpPr/>
          <p:nvPr/>
        </p:nvGrpSpPr>
        <p:grpSpPr>
          <a:xfrm>
            <a:off x="5632395" y="6086648"/>
            <a:ext cx="256355" cy="276999"/>
            <a:chOff x="4187833" y="2688007"/>
            <a:chExt cx="256355" cy="276999"/>
          </a:xfrm>
        </p:grpSpPr>
        <p:sp>
          <p:nvSpPr>
            <p:cNvPr id="32" name="Elipse 31"/>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5</a:t>
              </a:r>
            </a:p>
          </p:txBody>
        </p:sp>
      </p:grpSp>
      <p:grpSp>
        <p:nvGrpSpPr>
          <p:cNvPr id="34" name="Grupo 33"/>
          <p:cNvGrpSpPr/>
          <p:nvPr/>
        </p:nvGrpSpPr>
        <p:grpSpPr>
          <a:xfrm>
            <a:off x="7297072" y="6086648"/>
            <a:ext cx="256355" cy="276999"/>
            <a:chOff x="4187833" y="2688007"/>
            <a:chExt cx="256355" cy="276999"/>
          </a:xfrm>
        </p:grpSpPr>
        <p:sp>
          <p:nvSpPr>
            <p:cNvPr id="35" name="Elipse 34"/>
            <p:cNvSpPr/>
            <p:nvPr/>
          </p:nvSpPr>
          <p:spPr>
            <a:xfrm>
              <a:off x="4194884" y="2705380"/>
              <a:ext cx="242254" cy="242254"/>
            </a:xfrm>
            <a:prstGeom prst="ellipse">
              <a:avLst/>
            </a:prstGeom>
            <a:solidFill>
              <a:srgbClr val="B7373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11 CuadroTexto"/>
            <p:cNvSpPr txBox="1"/>
            <p:nvPr/>
          </p:nvSpPr>
          <p:spPr>
            <a:xfrm>
              <a:off x="4187833" y="2688007"/>
              <a:ext cx="256355" cy="276999"/>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ctr"/>
              <a:r>
                <a:rPr lang="es-CO" sz="1200" dirty="0">
                  <a:latin typeface="Swis721 Lt BT" panose="020B0403020202020204" pitchFamily="34" charset="0"/>
                </a:rPr>
                <a:t>6</a:t>
              </a:r>
            </a:p>
          </p:txBody>
        </p:sp>
      </p:grpSp>
    </p:spTree>
    <p:extLst>
      <p:ext uri="{BB962C8B-B14F-4D97-AF65-F5344CB8AC3E}">
        <p14:creationId xmlns:p14="http://schemas.microsoft.com/office/powerpoint/2010/main" val="3107091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0012" y="1322563"/>
            <a:ext cx="8606743" cy="3861887"/>
          </a:xfrm>
          <a:prstGeom prst="rect">
            <a:avLst/>
          </a:prstGeom>
        </p:spPr>
      </p:pic>
      <p:cxnSp>
        <p:nvCxnSpPr>
          <p:cNvPr id="4" name="Conector recto 3"/>
          <p:cNvCxnSpPr/>
          <p:nvPr/>
        </p:nvCxnSpPr>
        <p:spPr>
          <a:xfrm>
            <a:off x="5462337" y="1416719"/>
            <a:ext cx="24063" cy="3633537"/>
          </a:xfrm>
          <a:prstGeom prst="line">
            <a:avLst/>
          </a:prstGeom>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5167064" y="1185886"/>
            <a:ext cx="636713" cy="253916"/>
          </a:xfrm>
          <a:prstGeom prst="rect">
            <a:avLst/>
          </a:prstGeom>
          <a:noFill/>
        </p:spPr>
        <p:txBody>
          <a:bodyPr wrap="none" rtlCol="0">
            <a:spAutoFit/>
          </a:bodyPr>
          <a:lstStyle/>
          <a:p>
            <a:r>
              <a:rPr lang="es-CO" sz="1050" dirty="0">
                <a:latin typeface="Swis721 LtCn BT" panose="020B0406020202030204" pitchFamily="34" charset="0"/>
              </a:rPr>
              <a:t>24/04/17</a:t>
            </a:r>
          </a:p>
        </p:txBody>
      </p:sp>
      <p:grpSp>
        <p:nvGrpSpPr>
          <p:cNvPr id="5" name="Grupo 16"/>
          <p:cNvGrpSpPr/>
          <p:nvPr/>
        </p:nvGrpSpPr>
        <p:grpSpPr>
          <a:xfrm>
            <a:off x="5377543" y="199011"/>
            <a:ext cx="3542899" cy="635978"/>
            <a:chOff x="5377543" y="199011"/>
            <a:chExt cx="3542899" cy="635978"/>
          </a:xfrm>
        </p:grpSpPr>
        <p:pic>
          <p:nvPicPr>
            <p:cNvPr id="6"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8"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Tree>
    <p:extLst>
      <p:ext uri="{BB962C8B-B14F-4D97-AF65-F5344CB8AC3E}">
        <p14:creationId xmlns:p14="http://schemas.microsoft.com/office/powerpoint/2010/main" val="863401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4730" y="1442509"/>
            <a:ext cx="8387449" cy="1064716"/>
          </a:xfrm>
          <a:prstGeom prst="rect">
            <a:avLst/>
          </a:prstGeom>
        </p:spPr>
      </p:pic>
      <p:sp>
        <p:nvSpPr>
          <p:cNvPr id="3" name="Título 2"/>
          <p:cNvSpPr>
            <a:spLocks noGrp="1"/>
          </p:cNvSpPr>
          <p:nvPr>
            <p:ph type="title"/>
          </p:nvPr>
        </p:nvSpPr>
        <p:spPr/>
        <p:txBody>
          <a:bodyPr/>
          <a:lstStyle/>
          <a:p>
            <a:r>
              <a:rPr lang="es-CO" dirty="0">
                <a:latin typeface="Swis721 LtCn BT" panose="020B0406020202030204" pitchFamily="34" charset="0"/>
              </a:rPr>
              <a:t>Desarrollo diseños técnicos</a:t>
            </a:r>
          </a:p>
        </p:txBody>
      </p:sp>
      <p:sp>
        <p:nvSpPr>
          <p:cNvPr id="4" name="Marcador de contenido 3"/>
          <p:cNvSpPr>
            <a:spLocks noGrp="1"/>
          </p:cNvSpPr>
          <p:nvPr>
            <p:ph idx="1"/>
          </p:nvPr>
        </p:nvSpPr>
        <p:spPr>
          <a:xfrm>
            <a:off x="628650" y="2713703"/>
            <a:ext cx="7886700" cy="3463260"/>
          </a:xfrm>
        </p:spPr>
        <p:txBody>
          <a:bodyPr>
            <a:normAutofit fontScale="47500" lnSpcReduction="20000"/>
          </a:bodyPr>
          <a:lstStyle/>
          <a:p>
            <a:pPr algn="just"/>
            <a:r>
              <a:rPr lang="es-CO" dirty="0">
                <a:latin typeface="Swis721 LtCn BT" panose="020B0406020202030204" pitchFamily="34" charset="0"/>
              </a:rPr>
              <a:t>Estudio de movilidad y logística de ET iniciados desde diciembre de 2016. Actualmente Movilidad se encuentra en revisión por parte del Metro Medellín. Logística esta corrigiendo las modelaciones luego de hacer presentación al equipo técnico EPM-EMVARIAS.</a:t>
            </a:r>
          </a:p>
          <a:p>
            <a:pPr algn="just"/>
            <a:endParaRPr lang="es-CO" dirty="0">
              <a:latin typeface="Swis721 LtCn BT" panose="020B0406020202030204" pitchFamily="34" charset="0"/>
            </a:endParaRPr>
          </a:p>
          <a:p>
            <a:pPr algn="just"/>
            <a:r>
              <a:rPr lang="es-CO" dirty="0">
                <a:latin typeface="Swis721 LtCn BT" panose="020B0406020202030204" pitchFamily="34" charset="0"/>
              </a:rPr>
              <a:t>Contratos de adhesión Suelos, Aire Acondicionado, Eléctrico, Hidrosanitario, Estructural, Movilidad SO, Bioclimática, RCI iniciados el 24 de febrero.</a:t>
            </a:r>
          </a:p>
          <a:p>
            <a:pPr algn="just"/>
            <a:endParaRPr lang="es-CO" dirty="0">
              <a:latin typeface="Swis721 LtCn BT" panose="020B0406020202030204" pitchFamily="34" charset="0"/>
            </a:endParaRPr>
          </a:p>
          <a:p>
            <a:pPr algn="just"/>
            <a:r>
              <a:rPr lang="es-CO" dirty="0">
                <a:latin typeface="Swis721 LtCn BT" panose="020B0406020202030204" pitchFamily="34" charset="0"/>
              </a:rPr>
              <a:t>Reuniones particulares realizadas para SO y ET, luego sesión taller con definiciones de diseño realizado para los proyectos.</a:t>
            </a:r>
          </a:p>
          <a:p>
            <a:pPr algn="just"/>
            <a:endParaRPr lang="es-CO" dirty="0">
              <a:latin typeface="Swis721 LtCn BT" panose="020B0406020202030204" pitchFamily="34" charset="0"/>
            </a:endParaRPr>
          </a:p>
          <a:p>
            <a:pPr algn="just"/>
            <a:r>
              <a:rPr lang="es-CO" dirty="0">
                <a:latin typeface="Swis721 LtCn BT" panose="020B0406020202030204" pitchFamily="34" charset="0"/>
              </a:rPr>
              <a:t>Lunes 17 de abril se entregaron informes técnicos Eléctrico, Aire Acondicionado, movilidad, Hidrosanitario, RCI, Bioclimático. Pendiente Estructural debido a información de suelos que fue entregada en esta fecha.</a:t>
            </a:r>
          </a:p>
          <a:p>
            <a:pPr algn="just"/>
            <a:endParaRPr lang="es-CO" dirty="0">
              <a:latin typeface="Swis721 LtCn BT" panose="020B0406020202030204" pitchFamily="34" charset="0"/>
            </a:endParaRPr>
          </a:p>
          <a:p>
            <a:pPr algn="just"/>
            <a:r>
              <a:rPr lang="es-CO" dirty="0">
                <a:latin typeface="Swis721 LtCn BT" panose="020B0406020202030204" pitchFamily="34" charset="0"/>
              </a:rPr>
              <a:t>Lunes 24 de abril se tiene entrega de informes técnicos de ET para su revisión </a:t>
            </a:r>
            <a:r>
              <a:rPr lang="es-CO">
                <a:latin typeface="Swis721 LtCn BT" panose="020B0406020202030204" pitchFamily="34" charset="0"/>
              </a:rPr>
              <a:t>y consolidación.</a:t>
            </a:r>
            <a:endParaRPr lang="es-CO" dirty="0">
              <a:latin typeface="Swis721 LtCn BT" panose="020B0406020202030204" pitchFamily="34" charset="0"/>
            </a:endParaRPr>
          </a:p>
          <a:p>
            <a:pPr algn="just"/>
            <a:endParaRPr lang="es-CO" dirty="0">
              <a:latin typeface="Swis721 LtCn BT" panose="020B0406020202030204" pitchFamily="34" charset="0"/>
            </a:endParaRPr>
          </a:p>
          <a:p>
            <a:pPr algn="just"/>
            <a:r>
              <a:rPr lang="es-CO" dirty="0">
                <a:latin typeface="Swis721 LtCn BT" panose="020B0406020202030204" pitchFamily="34" charset="0"/>
              </a:rPr>
              <a:t>La estructuración técnica del proyecto tiene por hito mayo 24 de 2017. </a:t>
            </a:r>
          </a:p>
        </p:txBody>
      </p:sp>
      <p:grpSp>
        <p:nvGrpSpPr>
          <p:cNvPr id="5" name="Grupo 16"/>
          <p:cNvGrpSpPr/>
          <p:nvPr/>
        </p:nvGrpSpPr>
        <p:grpSpPr>
          <a:xfrm>
            <a:off x="5377543" y="199011"/>
            <a:ext cx="3542899" cy="635978"/>
            <a:chOff x="5377543" y="199011"/>
            <a:chExt cx="3542899" cy="635978"/>
          </a:xfrm>
        </p:grpSpPr>
        <p:pic>
          <p:nvPicPr>
            <p:cNvPr id="6" name="Imagen 17" descr="epm.png"/>
            <p:cNvPicPr>
              <a:picLocks noChangeAspect="1"/>
            </p:cNvPicPr>
            <p:nvPr/>
          </p:nvPicPr>
          <p:blipFill>
            <a:blip r:embed="rId3"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7"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Tree>
    <p:extLst>
      <p:ext uri="{BB962C8B-B14F-4D97-AF65-F5344CB8AC3E}">
        <p14:creationId xmlns:p14="http://schemas.microsoft.com/office/powerpoint/2010/main" val="1335422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CuadroTexto"/>
          <p:cNvSpPr txBox="1"/>
          <p:nvPr/>
        </p:nvSpPr>
        <p:spPr>
          <a:xfrm>
            <a:off x="4822722" y="4619621"/>
            <a:ext cx="4321278" cy="1785104"/>
          </a:xfrm>
          <a:prstGeom prst="rect">
            <a:avLst/>
          </a:prstGeom>
          <a:noFill/>
        </p:spPr>
        <p:txBody>
          <a:bodyPr wrap="square" rtlCol="0">
            <a:spAutoFit/>
          </a:bodyPr>
          <a:lstStyle/>
          <a:p>
            <a:r>
              <a:rPr lang="es-CO" sz="6000" dirty="0">
                <a:solidFill>
                  <a:schemeClr val="bg1">
                    <a:lumMod val="75000"/>
                  </a:schemeClr>
                </a:solidFill>
                <a:latin typeface="Century Gothic" panose="020B0502020202020204" pitchFamily="34" charset="0"/>
              </a:rPr>
              <a:t>GRACIAS</a:t>
            </a:r>
            <a:endParaRPr lang="es-ES" sz="6000" dirty="0">
              <a:solidFill>
                <a:schemeClr val="bg1">
                  <a:lumMod val="75000"/>
                </a:schemeClr>
              </a:solidFill>
              <a:latin typeface="Century Gothic" panose="020B0502020202020204" pitchFamily="34" charset="0"/>
              <a:ea typeface="Calibri" panose="020F0502020204030204" pitchFamily="34" charset="0"/>
              <a:cs typeface="Times New Roman" panose="02020603050405020304" pitchFamily="18" charset="0"/>
            </a:endParaRPr>
          </a:p>
          <a:p>
            <a:endParaRPr lang="es-CO" sz="10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s-CO" sz="1000" dirty="0">
                <a:solidFill>
                  <a:srgbClr val="7F7F7F"/>
                </a:solidFill>
                <a:latin typeface="Swis721 LtCn BT" panose="020B0406020202030204" pitchFamily="34" charset="0"/>
              </a:rPr>
              <a:t> </a:t>
            </a:r>
            <a:endParaRPr lang="es-CO" sz="1000" dirty="0">
              <a:latin typeface="Calibri" panose="020F0502020204030204" pitchFamily="34" charset="0"/>
              <a:ea typeface="Calibri" panose="020F0502020204030204" pitchFamily="34" charset="0"/>
              <a:cs typeface="Times New Roman" panose="02020603050405020304" pitchFamily="18" charset="0"/>
            </a:endParaRPr>
          </a:p>
          <a:p>
            <a:r>
              <a:rPr lang="es-CO" sz="1000" dirty="0">
                <a:solidFill>
                  <a:srgbClr val="7F7F7F"/>
                </a:solidFill>
                <a:latin typeface="Swis721 LtCn BT" panose="020B0406020202030204" pitchFamily="34" charset="0"/>
              </a:rPr>
              <a:t> </a:t>
            </a:r>
            <a:endParaRPr lang="es-CO" sz="1000" dirty="0">
              <a:latin typeface="Calibri" panose="020F0502020204030204" pitchFamily="34" charset="0"/>
              <a:ea typeface="Calibri" panose="020F0502020204030204" pitchFamily="34" charset="0"/>
              <a:cs typeface="Times New Roman" panose="02020603050405020304" pitchFamily="18" charset="0"/>
            </a:endParaRPr>
          </a:p>
          <a:p>
            <a:r>
              <a:rPr lang="es-CO" sz="1000" dirty="0">
                <a:solidFill>
                  <a:srgbClr val="7F7F7F"/>
                </a:solidFill>
                <a:latin typeface="Swis721 LtCn BT" panose="020B0406020202030204" pitchFamily="34" charset="0"/>
              </a:rPr>
              <a:t> </a:t>
            </a:r>
            <a:endParaRPr lang="es-CO" sz="1000" dirty="0">
              <a:latin typeface="Calibri" panose="020F0502020204030204" pitchFamily="34" charset="0"/>
              <a:ea typeface="Calibri" panose="020F0502020204030204" pitchFamily="34" charset="0"/>
              <a:cs typeface="Times New Roman" panose="02020603050405020304" pitchFamily="18" charset="0"/>
            </a:endParaRPr>
          </a:p>
          <a:p>
            <a:endParaRPr lang="es-US" sz="1000" dirty="0">
              <a:latin typeface="Swis721 Cn BT" panose="020B0506020202030204" pitchFamily="34" charset="0"/>
            </a:endParaRPr>
          </a:p>
        </p:txBody>
      </p:sp>
      <p:grpSp>
        <p:nvGrpSpPr>
          <p:cNvPr id="7" name="Grupo 16"/>
          <p:cNvGrpSpPr/>
          <p:nvPr/>
        </p:nvGrpSpPr>
        <p:grpSpPr>
          <a:xfrm>
            <a:off x="5377543" y="199011"/>
            <a:ext cx="3542899" cy="635978"/>
            <a:chOff x="5377543" y="199011"/>
            <a:chExt cx="3542899" cy="635978"/>
          </a:xfrm>
        </p:grpSpPr>
        <p:pic>
          <p:nvPicPr>
            <p:cNvPr id="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Tree>
    <p:extLst>
      <p:ext uri="{BB962C8B-B14F-4D97-AF65-F5344CB8AC3E}">
        <p14:creationId xmlns:p14="http://schemas.microsoft.com/office/powerpoint/2010/main" val="3618928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1 CuadroTexto"/>
          <p:cNvSpPr txBox="1"/>
          <p:nvPr/>
        </p:nvSpPr>
        <p:spPr>
          <a:xfrm>
            <a:off x="254018" y="219436"/>
            <a:ext cx="2394839"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endParaRPr lang="es-CO" sz="700" dirty="0">
              <a:solidFill>
                <a:schemeClr val="bg1">
                  <a:lumMod val="75000"/>
                </a:schemeClr>
              </a:solidFill>
              <a:latin typeface="Century Gothic" panose="020B0502020202020204" pitchFamily="34" charset="0"/>
            </a:endParaRPr>
          </a:p>
          <a:p>
            <a:endParaRPr lang="es-CO" sz="800" dirty="0">
              <a:solidFill>
                <a:srgbClr val="AFB9D0"/>
              </a:solidFill>
              <a:latin typeface="Swis721 Lt BT" panose="020B0403020202020204" pitchFamily="34" charset="0"/>
            </a:endParaRPr>
          </a:p>
          <a:p>
            <a:r>
              <a:rPr lang="es-CO" sz="1200" dirty="0">
                <a:solidFill>
                  <a:srgbClr val="AFB9D0"/>
                </a:solidFill>
                <a:latin typeface="Swis721 Lt BT" panose="020B0403020202020204" pitchFamily="34" charset="0"/>
              </a:rPr>
              <a:t>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22406" y="4242621"/>
            <a:ext cx="2989005" cy="2241754"/>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3626" y="4242618"/>
            <a:ext cx="2989006" cy="2241755"/>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218438" y="4242617"/>
            <a:ext cx="2989009" cy="2241757"/>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528617" y="4242617"/>
            <a:ext cx="2989009" cy="2241757"/>
          </a:xfrm>
          <a:prstGeom prst="rect">
            <a:avLst/>
          </a:prstGeom>
        </p:spPr>
      </p:pic>
      <p:sp>
        <p:nvSpPr>
          <p:cNvPr id="11"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REFERENTES LOCALES</a:t>
            </a:r>
            <a:endParaRPr lang="es-CO" sz="1100" b="1" dirty="0">
              <a:solidFill>
                <a:schemeClr val="tx1">
                  <a:lumMod val="50000"/>
                  <a:lumOff val="50000"/>
                </a:schemeClr>
              </a:solidFill>
              <a:latin typeface="Century Gothic" panose="020B0502020202020204" pitchFamily="34" charset="0"/>
            </a:endParaRPr>
          </a:p>
        </p:txBody>
      </p:sp>
      <p:sp>
        <p:nvSpPr>
          <p:cNvPr id="12" name="11 CuadroTexto"/>
          <p:cNvSpPr txBox="1"/>
          <p:nvPr/>
        </p:nvSpPr>
        <p:spPr>
          <a:xfrm>
            <a:off x="0" y="1080138"/>
            <a:ext cx="3288338" cy="78483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DESCARGA DIRECTA</a:t>
            </a:r>
          </a:p>
          <a:p>
            <a:r>
              <a:rPr lang="es-CO" sz="900" dirty="0">
                <a:solidFill>
                  <a:schemeClr val="tx1">
                    <a:lumMod val="50000"/>
                    <a:lumOff val="50000"/>
                  </a:schemeClr>
                </a:solidFill>
                <a:latin typeface="Century Gothic" panose="020B0502020202020204" pitchFamily="34" charset="0"/>
              </a:rPr>
              <a:t>INTERASEO </a:t>
            </a:r>
            <a:r>
              <a:rPr lang="es-CO" sz="800" dirty="0">
                <a:solidFill>
                  <a:schemeClr val="tx1">
                    <a:lumMod val="50000"/>
                    <a:lumOff val="50000"/>
                  </a:schemeClr>
                </a:solidFill>
                <a:latin typeface="Century Gothic" panose="020B0502020202020204" pitchFamily="34" charset="0"/>
              </a:rPr>
              <a:t>(SABANETA - VARIANTE CALDAS)</a:t>
            </a:r>
          </a:p>
          <a:p>
            <a:endParaRPr lang="es-CO" sz="900" dirty="0">
              <a:solidFill>
                <a:schemeClr val="tx1">
                  <a:lumMod val="50000"/>
                  <a:lumOff val="50000"/>
                </a:schemeClr>
              </a:solidFill>
              <a:latin typeface="Century Gothic" panose="020B0502020202020204" pitchFamily="34" charset="0"/>
            </a:endParaRPr>
          </a:p>
          <a:p>
            <a:r>
              <a:rPr lang="es-CO" sz="900" dirty="0">
                <a:solidFill>
                  <a:schemeClr val="tx1">
                    <a:lumMod val="50000"/>
                    <a:lumOff val="50000"/>
                  </a:schemeClr>
                </a:solidFill>
                <a:latin typeface="Century Gothic" panose="020B0502020202020204" pitchFamily="34" charset="0"/>
              </a:rPr>
              <a:t>CAPACIDAD:</a:t>
            </a:r>
          </a:p>
          <a:p>
            <a:pPr marL="171450" indent="-171450">
              <a:buFont typeface="Arial" panose="020B0604020202020204" pitchFamily="34" charset="0"/>
              <a:buChar char="•"/>
            </a:pPr>
            <a:r>
              <a:rPr lang="es-CO" sz="900" dirty="0">
                <a:solidFill>
                  <a:schemeClr val="tx1">
                    <a:lumMod val="50000"/>
                    <a:lumOff val="50000"/>
                  </a:schemeClr>
                </a:solidFill>
                <a:latin typeface="Century Gothic" panose="020B0502020202020204" pitchFamily="34" charset="0"/>
              </a:rPr>
              <a:t>1 PLATAFORMA x 3 COMPACTADORES A LA VEZ</a:t>
            </a:r>
          </a:p>
        </p:txBody>
      </p:sp>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2064" y="1872642"/>
            <a:ext cx="4554623" cy="1932742"/>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872642"/>
            <a:ext cx="2576990" cy="1932742"/>
          </a:xfrm>
          <a:prstGeom prst="rect">
            <a:avLst/>
          </a:prstGeom>
        </p:spPr>
      </p:pic>
      <p:pic>
        <p:nvPicPr>
          <p:cNvPr id="9" name="Imagen 8"/>
          <p:cNvPicPr>
            <a:picLocks noChangeAspect="1"/>
          </p:cNvPicPr>
          <p:nvPr/>
        </p:nvPicPr>
        <p:blipFill rotWithShape="1">
          <a:blip r:embed="rId9" cstate="print">
            <a:extLst>
              <a:ext uri="{28A0092B-C50C-407E-A947-70E740481C1C}">
                <a14:useLocalDpi xmlns:a14="http://schemas.microsoft.com/office/drawing/2010/main" val="0"/>
              </a:ext>
            </a:extLst>
          </a:blip>
          <a:srcRect r="22374"/>
          <a:stretch/>
        </p:blipFill>
        <p:spPr>
          <a:xfrm rot="5400000">
            <a:off x="2616039" y="1897783"/>
            <a:ext cx="1940417" cy="1874785"/>
          </a:xfrm>
          <a:prstGeom prst="rect">
            <a:avLst/>
          </a:prstGeom>
        </p:spPr>
      </p:pic>
    </p:spTree>
    <p:extLst>
      <p:ext uri="{BB962C8B-B14F-4D97-AF65-F5344CB8AC3E}">
        <p14:creationId xmlns:p14="http://schemas.microsoft.com/office/powerpoint/2010/main" val="149069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1 CuadroTexto"/>
          <p:cNvSpPr txBox="1"/>
          <p:nvPr/>
        </p:nvSpPr>
        <p:spPr>
          <a:xfrm>
            <a:off x="254018" y="219436"/>
            <a:ext cx="2394839"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endParaRPr lang="es-CO" sz="700" dirty="0">
              <a:solidFill>
                <a:schemeClr val="bg1">
                  <a:lumMod val="75000"/>
                </a:schemeClr>
              </a:solidFill>
              <a:latin typeface="Century Gothic" panose="020B0502020202020204" pitchFamily="34" charset="0"/>
            </a:endParaRPr>
          </a:p>
          <a:p>
            <a:endParaRPr lang="es-CO" sz="800" dirty="0">
              <a:solidFill>
                <a:srgbClr val="AFB9D0"/>
              </a:solidFill>
              <a:latin typeface="Swis721 Lt BT" panose="020B0403020202020204" pitchFamily="34" charset="0"/>
            </a:endParaRPr>
          </a:p>
          <a:p>
            <a:r>
              <a:rPr lang="es-CO" sz="1200" dirty="0">
                <a:solidFill>
                  <a:srgbClr val="AFB9D0"/>
                </a:solidFill>
                <a:latin typeface="Swis721 Lt BT" panose="020B0403020202020204" pitchFamily="34" charset="0"/>
              </a:rPr>
              <a:t> </a:t>
            </a:r>
          </a:p>
        </p:txBody>
      </p:sp>
      <p:sp>
        <p:nvSpPr>
          <p:cNvPr id="11" name="11 CuadroTexto"/>
          <p:cNvSpPr txBox="1"/>
          <p:nvPr/>
        </p:nvSpPr>
        <p:spPr>
          <a:xfrm>
            <a:off x="1" y="428017"/>
            <a:ext cx="2782110" cy="26161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ES" sz="1100" b="1" dirty="0">
                <a:solidFill>
                  <a:schemeClr val="tx1">
                    <a:lumMod val="50000"/>
                    <a:lumOff val="50000"/>
                  </a:schemeClr>
                </a:solidFill>
                <a:latin typeface="Century Gothic" panose="020B0502020202020204" pitchFamily="34" charset="0"/>
              </a:rPr>
              <a:t>REFERENTES NACIONALES</a:t>
            </a:r>
            <a:endParaRPr lang="es-CO" sz="1100" b="1" dirty="0">
              <a:solidFill>
                <a:schemeClr val="tx1">
                  <a:lumMod val="50000"/>
                  <a:lumOff val="50000"/>
                </a:schemeClr>
              </a:solidFill>
              <a:latin typeface="Century Gothic" panose="020B0502020202020204" pitchFamily="34" charset="0"/>
            </a:endParaRPr>
          </a:p>
        </p:txBody>
      </p:sp>
      <p:sp>
        <p:nvSpPr>
          <p:cNvPr id="12" name="11 CuadroTexto"/>
          <p:cNvSpPr txBox="1"/>
          <p:nvPr/>
        </p:nvSpPr>
        <p:spPr>
          <a:xfrm>
            <a:off x="0" y="1080138"/>
            <a:ext cx="3288338" cy="784830"/>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r>
              <a:rPr lang="es-CO" sz="900" dirty="0">
                <a:solidFill>
                  <a:schemeClr val="tx1">
                    <a:lumMod val="50000"/>
                    <a:lumOff val="50000"/>
                  </a:schemeClr>
                </a:solidFill>
                <a:latin typeface="Century Gothic" panose="020B0502020202020204" pitchFamily="34" charset="0"/>
              </a:rPr>
              <a:t>DESCARGA DIRECTA</a:t>
            </a:r>
          </a:p>
          <a:p>
            <a:r>
              <a:rPr lang="es-CO" sz="900" dirty="0">
                <a:solidFill>
                  <a:schemeClr val="tx1">
                    <a:lumMod val="50000"/>
                    <a:lumOff val="50000"/>
                  </a:schemeClr>
                </a:solidFill>
                <a:latin typeface="Century Gothic" panose="020B0502020202020204" pitchFamily="34" charset="0"/>
              </a:rPr>
              <a:t>INTERASEO </a:t>
            </a:r>
            <a:r>
              <a:rPr lang="es-CO" sz="800" dirty="0">
                <a:solidFill>
                  <a:schemeClr val="tx1">
                    <a:lumMod val="50000"/>
                    <a:lumOff val="50000"/>
                  </a:schemeClr>
                </a:solidFill>
                <a:latin typeface="Century Gothic" panose="020B0502020202020204" pitchFamily="34" charset="0"/>
              </a:rPr>
              <a:t>(PALMIRA – VALLE DEL CAUCA)</a:t>
            </a:r>
          </a:p>
          <a:p>
            <a:endParaRPr lang="es-CO" sz="900" dirty="0">
              <a:solidFill>
                <a:schemeClr val="tx1">
                  <a:lumMod val="50000"/>
                  <a:lumOff val="50000"/>
                </a:schemeClr>
              </a:solidFill>
              <a:latin typeface="Century Gothic" panose="020B0502020202020204" pitchFamily="34" charset="0"/>
            </a:endParaRPr>
          </a:p>
          <a:p>
            <a:r>
              <a:rPr lang="es-CO" sz="900" dirty="0">
                <a:solidFill>
                  <a:schemeClr val="tx1">
                    <a:lumMod val="50000"/>
                    <a:lumOff val="50000"/>
                  </a:schemeClr>
                </a:solidFill>
                <a:latin typeface="Century Gothic" panose="020B0502020202020204" pitchFamily="34" charset="0"/>
              </a:rPr>
              <a:t>CAPACIDAD:</a:t>
            </a:r>
          </a:p>
          <a:p>
            <a:pPr marL="171450" indent="-171450">
              <a:buFont typeface="Arial" panose="020B0604020202020204" pitchFamily="34" charset="0"/>
              <a:buChar char="•"/>
            </a:pPr>
            <a:r>
              <a:rPr lang="es-CO" sz="900" dirty="0">
                <a:solidFill>
                  <a:schemeClr val="tx1">
                    <a:lumMod val="50000"/>
                    <a:lumOff val="50000"/>
                  </a:schemeClr>
                </a:solidFill>
                <a:latin typeface="Century Gothic" panose="020B0502020202020204" pitchFamily="34" charset="0"/>
              </a:rPr>
              <a:t>2 PLATAFORMA x 6 COMPACTADORES A LA VEZ</a:t>
            </a:r>
          </a:p>
        </p:txBody>
      </p:sp>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t="6696" b="3456"/>
          <a:stretch/>
        </p:blipFill>
        <p:spPr>
          <a:xfrm>
            <a:off x="-1" y="2371344"/>
            <a:ext cx="3211004" cy="2163786"/>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288337" y="2371343"/>
            <a:ext cx="2885047" cy="2163785"/>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18091"/>
            <a:ext cx="2986548" cy="2239910"/>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8728" y="4618091"/>
            <a:ext cx="2986546" cy="2239909"/>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7455" y="4618091"/>
            <a:ext cx="2986546" cy="2239910"/>
          </a:xfrm>
          <a:prstGeom prst="rect">
            <a:avLst/>
          </a:prstGeom>
        </p:spPr>
      </p:pic>
      <p:pic>
        <p:nvPicPr>
          <p:cNvPr id="20" name="Imagen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717" y="2365167"/>
            <a:ext cx="2893283" cy="2169962"/>
          </a:xfrm>
          <a:prstGeom prst="rect">
            <a:avLst/>
          </a:prstGeom>
        </p:spPr>
      </p:pic>
    </p:spTree>
    <p:extLst>
      <p:ext uri="{BB962C8B-B14F-4D97-AF65-F5344CB8AC3E}">
        <p14:creationId xmlns:p14="http://schemas.microsoft.com/office/powerpoint/2010/main" val="1352945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
        <p:nvSpPr>
          <p:cNvPr id="8" name="11 CuadroTexto"/>
          <p:cNvSpPr txBox="1"/>
          <p:nvPr/>
        </p:nvSpPr>
        <p:spPr>
          <a:xfrm>
            <a:off x="254018" y="219436"/>
            <a:ext cx="2394839" cy="507831"/>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endParaRPr lang="es-CO" sz="700" dirty="0">
              <a:solidFill>
                <a:schemeClr val="bg1">
                  <a:lumMod val="75000"/>
                </a:schemeClr>
              </a:solidFill>
              <a:latin typeface="Century Gothic" panose="020B0502020202020204" pitchFamily="34" charset="0"/>
            </a:endParaRPr>
          </a:p>
          <a:p>
            <a:endParaRPr lang="es-CO" sz="800" dirty="0">
              <a:solidFill>
                <a:srgbClr val="AFB9D0"/>
              </a:solidFill>
              <a:latin typeface="Swis721 Lt BT" panose="020B0403020202020204" pitchFamily="34" charset="0"/>
            </a:endParaRPr>
          </a:p>
          <a:p>
            <a:r>
              <a:rPr lang="es-CO" sz="1200" dirty="0">
                <a:solidFill>
                  <a:srgbClr val="AFB9D0"/>
                </a:solidFill>
                <a:latin typeface="Swis721 Lt BT" panose="020B0403020202020204" pitchFamily="34" charset="0"/>
              </a:rPr>
              <a:t> </a:t>
            </a:r>
          </a:p>
        </p:txBody>
      </p:sp>
      <p:sp>
        <p:nvSpPr>
          <p:cNvPr id="2" name="Rectángulo 1"/>
          <p:cNvSpPr/>
          <p:nvPr/>
        </p:nvSpPr>
        <p:spPr>
          <a:xfrm>
            <a:off x="5355509" y="740317"/>
            <a:ext cx="1257662" cy="461665"/>
          </a:xfrm>
          <a:prstGeom prst="rect">
            <a:avLst/>
          </a:prstGeom>
        </p:spPr>
        <p:txBody>
          <a:bodyPr wrap="square">
            <a:spAutoFit/>
          </a:bodyPr>
          <a:lstStyle/>
          <a:p>
            <a:pPr algn="just" fontAlgn="base">
              <a:spcBef>
                <a:spcPct val="0"/>
              </a:spcBef>
              <a:spcAft>
                <a:spcPct val="0"/>
              </a:spcAft>
            </a:pPr>
            <a:r>
              <a:rPr lang="es-ES_tradnl" sz="1200" b="1" dirty="0">
                <a:solidFill>
                  <a:schemeClr val="tx1">
                    <a:lumMod val="50000"/>
                    <a:lumOff val="50000"/>
                  </a:schemeClr>
                </a:solidFill>
                <a:latin typeface="Swis721 LtCn BT" panose="020B0406020202030204" pitchFamily="34" charset="0"/>
              </a:rPr>
              <a:t>Beneficios</a:t>
            </a:r>
          </a:p>
          <a:p>
            <a:pPr lvl="0" algn="just" fontAlgn="base">
              <a:spcBef>
                <a:spcPct val="0"/>
              </a:spcBef>
              <a:spcAft>
                <a:spcPct val="0"/>
              </a:spcAft>
            </a:pPr>
            <a:endParaRPr lang="es-ES" sz="1200" dirty="0">
              <a:latin typeface="Swis721 LtCn BT" panose="020B0406020202030204" pitchFamily="34" charset="0"/>
            </a:endParaRPr>
          </a:p>
        </p:txBody>
      </p:sp>
      <p:sp>
        <p:nvSpPr>
          <p:cNvPr id="10" name="15 Marcador de texto"/>
          <p:cNvSpPr txBox="1">
            <a:spLocks/>
          </p:cNvSpPr>
          <p:nvPr/>
        </p:nvSpPr>
        <p:spPr>
          <a:xfrm>
            <a:off x="2769861" y="1248685"/>
            <a:ext cx="3391542" cy="4440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200" dirty="0">
                <a:solidFill>
                  <a:schemeClr val="bg1">
                    <a:lumMod val="50000"/>
                  </a:schemeClr>
                </a:solidFill>
                <a:latin typeface="Swis721 LtCn BT" panose="020B0406020202030204" pitchFamily="34" charset="0"/>
              </a:rPr>
              <a:t>Beneficios Emvarias</a:t>
            </a:r>
          </a:p>
        </p:txBody>
      </p:sp>
      <p:sp>
        <p:nvSpPr>
          <p:cNvPr id="11" name="15 Marcador de texto"/>
          <p:cNvSpPr txBox="1">
            <a:spLocks/>
          </p:cNvSpPr>
          <p:nvPr/>
        </p:nvSpPr>
        <p:spPr>
          <a:xfrm>
            <a:off x="2769861" y="4931708"/>
            <a:ext cx="3843310" cy="4320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200" dirty="0">
                <a:solidFill>
                  <a:schemeClr val="bg1">
                    <a:lumMod val="50000"/>
                  </a:schemeClr>
                </a:solidFill>
                <a:latin typeface="Swis721 LtCn BT" panose="020B0406020202030204" pitchFamily="34" charset="0"/>
              </a:rPr>
              <a:t>Beneficios Usuarios</a:t>
            </a:r>
          </a:p>
        </p:txBody>
      </p:sp>
      <p:sp>
        <p:nvSpPr>
          <p:cNvPr id="12" name="13 Rectángulo"/>
          <p:cNvSpPr/>
          <p:nvPr/>
        </p:nvSpPr>
        <p:spPr>
          <a:xfrm>
            <a:off x="4901301" y="1246427"/>
            <a:ext cx="3680103" cy="5447645"/>
          </a:xfrm>
          <a:prstGeom prst="rect">
            <a:avLst/>
          </a:prstGeom>
        </p:spPr>
        <p:txBody>
          <a:bodyPr wrap="square">
            <a:spAutoFit/>
          </a:bodyPr>
          <a:lstStyle/>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Disminución de parque automotor para administrar</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Disminución de costos en recolección y transporte </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Incremento de vida útil de vehículos</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Mejoramiento de la logística  de recolección.</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Mejoramiento en administración de flota</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Incursión de rutas selectivas por disponibilidad vehicular.</a:t>
            </a:r>
          </a:p>
          <a:p>
            <a:pPr marL="534988" indent="-179388">
              <a:buFont typeface="Arial" panose="020B0604020202020204" pitchFamily="34" charset="0"/>
              <a:buChar char="•"/>
            </a:pPr>
            <a:endParaRPr lang="es-CO" sz="1200" dirty="0">
              <a:solidFill>
                <a:schemeClr val="bg1">
                  <a:lumMod val="50000"/>
                </a:schemeClr>
              </a:solidFill>
              <a:latin typeface="Swis721 LtCn BT" panose="020B0406020202030204" pitchFamily="34" charset="0"/>
              <a:sym typeface="Gill Sans" charset="0"/>
            </a:endParaRPr>
          </a:p>
          <a:p>
            <a:pPr marL="534988" indent="-179388">
              <a:buFont typeface="Arial" panose="020B0604020202020204" pitchFamily="34" charset="0"/>
              <a:buChar char="•"/>
            </a:pPr>
            <a:endParaRPr lang="es-CO" sz="1200" dirty="0">
              <a:solidFill>
                <a:schemeClr val="bg1">
                  <a:lumMod val="50000"/>
                </a:schemeClr>
              </a:solidFill>
              <a:latin typeface="Swis721 LtCn BT" panose="020B0406020202030204" pitchFamily="34" charset="0"/>
              <a:sym typeface="Gill Sans" charset="0"/>
            </a:endParaRP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Disminución de parque automotor en la ciudad (movilidad)</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Disminución de emisiones atmosféricas.</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Mejoramiento de logística de recolección (horarios y frecuencias)</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Infraestructura para ciudad Innovadora, con mejoramiento urbanístico del sector</a:t>
            </a:r>
          </a:p>
          <a:p>
            <a:pPr marL="534988" indent="-179388">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Incentivo económico por Estación de transferencia regional</a:t>
            </a:r>
          </a:p>
          <a:p>
            <a:pPr marL="534988" indent="-179388">
              <a:buFont typeface="Arial" panose="020B0604020202020204" pitchFamily="34" charset="0"/>
              <a:buChar char="•"/>
            </a:pPr>
            <a:endParaRPr lang="es-CO" sz="1200" dirty="0">
              <a:solidFill>
                <a:schemeClr val="bg1">
                  <a:lumMod val="50000"/>
                </a:schemeClr>
              </a:solidFill>
              <a:latin typeface="Swis721 LtCn BT" panose="020B0406020202030204" pitchFamily="34" charset="0"/>
              <a:sym typeface="Gill Sans" charset="0"/>
            </a:endParaRPr>
          </a:p>
          <a:p>
            <a:pPr marL="534988" indent="-179388">
              <a:buFont typeface="Arial" panose="020B0604020202020204" pitchFamily="34" charset="0"/>
              <a:buChar char="•"/>
            </a:pPr>
            <a:endParaRPr lang="es-CO" sz="1200" dirty="0">
              <a:solidFill>
                <a:schemeClr val="bg1">
                  <a:lumMod val="50000"/>
                </a:schemeClr>
              </a:solidFill>
              <a:latin typeface="Swis721 LtCn BT" panose="020B0406020202030204" pitchFamily="34" charset="0"/>
              <a:sym typeface="Gill Sans" charset="0"/>
            </a:endParaRPr>
          </a:p>
          <a:p>
            <a:pPr marL="527050" indent="-171450">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Mejoramiento calidad del aire</a:t>
            </a:r>
          </a:p>
          <a:p>
            <a:pPr marL="527050" indent="-171450">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Mejoramiento logística de recolección (horarios y frecuencias)</a:t>
            </a:r>
          </a:p>
          <a:p>
            <a:pPr marL="527050" indent="-171450">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Alternativa de rutas selectivas por disponibilidad vehicular.</a:t>
            </a:r>
          </a:p>
          <a:p>
            <a:pPr marL="527050" indent="-171450">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Espacio para transferir materiales de rutas selectivas.</a:t>
            </a:r>
          </a:p>
          <a:p>
            <a:pPr marL="527050" indent="-171450">
              <a:buFont typeface="Arial" panose="020B0604020202020204" pitchFamily="34" charset="0"/>
              <a:buChar char="•"/>
            </a:pPr>
            <a:r>
              <a:rPr lang="es-CO" sz="1200" dirty="0">
                <a:solidFill>
                  <a:schemeClr val="bg1">
                    <a:lumMod val="50000"/>
                  </a:schemeClr>
                </a:solidFill>
                <a:latin typeface="Swis721 LtCn BT" panose="020B0406020202030204" pitchFamily="34" charset="0"/>
                <a:sym typeface="Gill Sans" charset="0"/>
              </a:rPr>
              <a:t>Mejoramiento de movilidad en la ciudad (menos vehículos)</a:t>
            </a:r>
          </a:p>
          <a:p>
            <a:pPr marL="534988" indent="-179388">
              <a:buFont typeface="Arial" panose="020B0604020202020204" pitchFamily="34" charset="0"/>
              <a:buChar char="•"/>
            </a:pPr>
            <a:endParaRPr lang="es-CO" sz="1200" dirty="0">
              <a:solidFill>
                <a:schemeClr val="bg1">
                  <a:lumMod val="50000"/>
                </a:schemeClr>
              </a:solidFill>
              <a:latin typeface="Swis721 LtCn BT" panose="020B0406020202030204" pitchFamily="34" charset="0"/>
              <a:sym typeface="Gill Sans" charset="0"/>
            </a:endParaRPr>
          </a:p>
        </p:txBody>
      </p:sp>
      <p:sp>
        <p:nvSpPr>
          <p:cNvPr id="13" name="15 Marcador de texto"/>
          <p:cNvSpPr txBox="1">
            <a:spLocks/>
          </p:cNvSpPr>
          <p:nvPr/>
        </p:nvSpPr>
        <p:spPr>
          <a:xfrm>
            <a:off x="2769861" y="2947386"/>
            <a:ext cx="3391542" cy="4440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200" dirty="0">
                <a:solidFill>
                  <a:schemeClr val="bg1">
                    <a:lumMod val="50000"/>
                  </a:schemeClr>
                </a:solidFill>
                <a:latin typeface="Swis721 LtCn BT" panose="020B0406020202030204" pitchFamily="34" charset="0"/>
              </a:rPr>
              <a:t>Beneficios Ciudad</a:t>
            </a:r>
          </a:p>
        </p:txBody>
      </p:sp>
    </p:spTree>
    <p:extLst>
      <p:ext uri="{BB962C8B-B14F-4D97-AF65-F5344CB8AC3E}">
        <p14:creationId xmlns:p14="http://schemas.microsoft.com/office/powerpoint/2010/main" val="3726910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2597"/>
            <a:ext cx="8817411" cy="6201698"/>
          </a:xfrm>
          <a:prstGeom prst="rect">
            <a:avLst/>
          </a:prstGeom>
        </p:spPr>
        <p:txBody>
          <a:bodyPr wrap="square">
            <a:spAutoFit/>
          </a:bodyPr>
          <a:lstStyle/>
          <a:p>
            <a:pPr algn="r" fontAlgn="base">
              <a:spcBef>
                <a:spcPct val="0"/>
              </a:spcBef>
              <a:spcAft>
                <a:spcPct val="0"/>
              </a:spcAft>
            </a:pPr>
            <a:r>
              <a:rPr lang="es-ES_tradnl" sz="1100" b="1" dirty="0">
                <a:solidFill>
                  <a:schemeClr val="tx1">
                    <a:lumMod val="50000"/>
                    <a:lumOff val="50000"/>
                  </a:schemeClr>
                </a:solidFill>
                <a:latin typeface="Swis721 LtCn BT" panose="020B0406020202030204" pitchFamily="34" charset="0"/>
              </a:rPr>
              <a:t>Alternativas analizadas en los últimos 10 años:</a:t>
            </a:r>
          </a:p>
          <a:p>
            <a:pPr marL="171450" indent="-171450" algn="r" fontAlgn="base">
              <a:spcBef>
                <a:spcPct val="0"/>
              </a:spcBef>
              <a:spcAft>
                <a:spcPct val="0"/>
              </a:spcAft>
              <a:buFont typeface="Arial" panose="020B0604020202020204" pitchFamily="34" charset="0"/>
              <a:buChar char="•"/>
            </a:pPr>
            <a:endParaRPr lang="es-ES_tradnl" sz="1100" dirty="0">
              <a:solidFill>
                <a:schemeClr val="bg1">
                  <a:lumMod val="50000"/>
                </a:schemeClr>
              </a:solidFill>
              <a:latin typeface="Swis721 LtCn BT" panose="020B0406020202030204" pitchFamily="34" charset="0"/>
            </a:endParaRP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Caracol Bomberos </a:t>
            </a:r>
            <a:r>
              <a:rPr lang="es-ES_tradnl" sz="1100" dirty="0">
                <a:latin typeface="Swis721 LtCn BT" panose="020B0406020202030204" pitchFamily="34" charset="0"/>
              </a:rPr>
              <a:t>(2003)</a:t>
            </a:r>
          </a:p>
          <a:p>
            <a:pPr algn="r" fontAlgn="base">
              <a:spcBef>
                <a:spcPct val="0"/>
              </a:spcBef>
              <a:spcAft>
                <a:spcPct val="0"/>
              </a:spcAft>
            </a:pPr>
            <a:r>
              <a:rPr lang="es-ES_tradnl" sz="1100" dirty="0">
                <a:solidFill>
                  <a:schemeClr val="bg1">
                    <a:lumMod val="65000"/>
                  </a:schemeClr>
                </a:solidFill>
                <a:latin typeface="Swis721 LtCn BT" panose="020B0406020202030204" pitchFamily="34" charset="0"/>
              </a:rPr>
              <a:t>      </a:t>
            </a:r>
            <a:r>
              <a:rPr lang="es-ES" sz="1100" dirty="0">
                <a:solidFill>
                  <a:schemeClr val="bg1">
                    <a:lumMod val="65000"/>
                  </a:schemeClr>
                </a:solidFill>
                <a:latin typeface="Swis721 LtCn BT" panose="020B0406020202030204" pitchFamily="34" charset="0"/>
              </a:rPr>
              <a:t>Restricciones del POT (Escuela)</a:t>
            </a:r>
            <a:r>
              <a:rPr lang="es-CO" sz="1100" dirty="0">
                <a:solidFill>
                  <a:schemeClr val="bg1">
                    <a:lumMod val="65000"/>
                  </a:schemeClr>
                </a:solidFill>
                <a:latin typeface="Swis721 LtCn BT" panose="020B0406020202030204" pitchFamily="34" charset="0"/>
                <a:cs typeface="Arial" pitchFamily="34" charset="0"/>
              </a:rPr>
              <a:t>.</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Metro Mezclas </a:t>
            </a:r>
            <a:r>
              <a:rPr lang="es-ES_tradnl" sz="1100" dirty="0">
                <a:latin typeface="Swis721 LtCn BT" panose="020B0406020202030204" pitchFamily="34" charset="0"/>
              </a:rPr>
              <a:t>(2003)</a:t>
            </a:r>
          </a:p>
          <a:p>
            <a:pPr algn="r" fontAlgn="base">
              <a:spcBef>
                <a:spcPct val="0"/>
              </a:spcBef>
              <a:spcAft>
                <a:spcPct val="0"/>
              </a:spcAft>
            </a:pPr>
            <a:r>
              <a:rPr lang="es-ES_tradnl" sz="1100" dirty="0">
                <a:solidFill>
                  <a:schemeClr val="bg1">
                    <a:lumMod val="65000"/>
                  </a:schemeClr>
                </a:solidFill>
                <a:latin typeface="Swis721 LtCn BT" panose="020B0406020202030204" pitchFamily="34" charset="0"/>
              </a:rPr>
              <a:t>      P</a:t>
            </a:r>
            <a:r>
              <a:rPr lang="es-CO" sz="1100" dirty="0" err="1">
                <a:solidFill>
                  <a:schemeClr val="bg1">
                    <a:lumMod val="65000"/>
                  </a:schemeClr>
                </a:solidFill>
                <a:latin typeface="Swis721 LtCn BT" panose="020B0406020202030204" pitchFamily="34" charset="0"/>
                <a:cs typeface="Arial" pitchFamily="34" charset="0"/>
              </a:rPr>
              <a:t>resenta</a:t>
            </a:r>
            <a:r>
              <a:rPr lang="es-CO" sz="1100" dirty="0">
                <a:solidFill>
                  <a:schemeClr val="bg1">
                    <a:lumMod val="65000"/>
                  </a:schemeClr>
                </a:solidFill>
                <a:latin typeface="Swis721 LtCn BT" panose="020B0406020202030204" pitchFamily="34" charset="0"/>
                <a:cs typeface="Arial" pitchFamily="34" charset="0"/>
              </a:rPr>
              <a:t> restricciones de tipo ambiental y desarrollo vial.</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Ferrovías – Bello </a:t>
            </a:r>
            <a:r>
              <a:rPr lang="es-ES_tradnl" sz="1100" dirty="0">
                <a:latin typeface="Swis721 LtCn BT" panose="020B0406020202030204" pitchFamily="34" charset="0"/>
              </a:rPr>
              <a:t>(2003)</a:t>
            </a:r>
            <a:endParaRPr lang="es-ES_tradnl" sz="1100" dirty="0">
              <a:solidFill>
                <a:schemeClr val="bg1">
                  <a:lumMod val="50000"/>
                </a:schemeClr>
              </a:solidFill>
              <a:latin typeface="Swis721 LtCn BT" panose="020B0406020202030204" pitchFamily="34" charset="0"/>
            </a:endParaRPr>
          </a:p>
          <a:p>
            <a:pPr lvl="0" algn="r" fontAlgn="base">
              <a:spcBef>
                <a:spcPct val="0"/>
              </a:spcBef>
              <a:spcAft>
                <a:spcPct val="0"/>
              </a:spcAft>
            </a:pPr>
            <a:r>
              <a:rPr lang="es-ES_tradnl" sz="1100" dirty="0">
                <a:solidFill>
                  <a:schemeClr val="bg1">
                    <a:lumMod val="65000"/>
                  </a:schemeClr>
                </a:solidFill>
                <a:latin typeface="Swis721 LtCn BT" panose="020B0406020202030204" pitchFamily="34" charset="0"/>
              </a:rPr>
              <a:t>      Área insuficiente.</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Lote Castilla </a:t>
            </a:r>
            <a:r>
              <a:rPr lang="es-ES_tradnl" sz="1100" dirty="0">
                <a:latin typeface="Swis721 LtCn BT" panose="020B0406020202030204" pitchFamily="34" charset="0"/>
              </a:rPr>
              <a:t>(2008)</a:t>
            </a:r>
          </a:p>
          <a:p>
            <a:pPr lvl="0" algn="r" fontAlgn="base">
              <a:spcBef>
                <a:spcPct val="0"/>
              </a:spcBef>
              <a:spcAft>
                <a:spcPct val="0"/>
              </a:spcAft>
            </a:pPr>
            <a:r>
              <a:rPr lang="es-ES_tradnl" sz="1100" dirty="0">
                <a:solidFill>
                  <a:schemeClr val="bg1">
                    <a:lumMod val="65000"/>
                  </a:schemeClr>
                </a:solidFill>
                <a:latin typeface="Swis721 LtCn BT" panose="020B0406020202030204" pitchFamily="34" charset="0"/>
              </a:rPr>
              <a:t>      Reducción  del 57%  del área por retiro a quebradas y redes. Sobrecosto por protección de redes de hidrocarburos.</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Lote Bello </a:t>
            </a:r>
            <a:r>
              <a:rPr lang="es-ES_tradnl" sz="1100" dirty="0">
                <a:latin typeface="Swis721 LtCn BT" panose="020B0406020202030204" pitchFamily="34" charset="0"/>
              </a:rPr>
              <a:t>(2008)</a:t>
            </a:r>
          </a:p>
          <a:p>
            <a:pPr lvl="0" algn="r" fontAlgn="base">
              <a:spcBef>
                <a:spcPct val="0"/>
              </a:spcBef>
              <a:spcAft>
                <a:spcPct val="0"/>
              </a:spcAft>
            </a:pPr>
            <a:r>
              <a:rPr lang="es-ES_tradnl" sz="1100" dirty="0">
                <a:solidFill>
                  <a:schemeClr val="bg1">
                    <a:lumMod val="65000"/>
                  </a:schemeClr>
                </a:solidFill>
                <a:latin typeface="Swis721 LtCn BT" panose="020B0406020202030204" pitchFamily="34" charset="0"/>
              </a:rPr>
              <a:t>      Negación por la comunidad y la administración municipal.</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Talleres Mantenimiento – </a:t>
            </a:r>
            <a:r>
              <a:rPr lang="es-ES_tradnl" sz="1100" dirty="0" err="1">
                <a:solidFill>
                  <a:schemeClr val="bg1">
                    <a:lumMod val="50000"/>
                  </a:schemeClr>
                </a:solidFill>
                <a:latin typeface="Swis721 LtCn BT" panose="020B0406020202030204" pitchFamily="34" charset="0"/>
              </a:rPr>
              <a:t>Emvarias</a:t>
            </a:r>
            <a:r>
              <a:rPr lang="es-ES_tradnl" sz="1100" dirty="0">
                <a:solidFill>
                  <a:schemeClr val="bg1">
                    <a:lumMod val="50000"/>
                  </a:schemeClr>
                </a:solidFill>
                <a:latin typeface="Swis721 LtCn BT" panose="020B0406020202030204" pitchFamily="34" charset="0"/>
              </a:rPr>
              <a:t> </a:t>
            </a:r>
            <a:r>
              <a:rPr lang="es-ES_tradnl" sz="1100" dirty="0">
                <a:latin typeface="Swis721 LtCn BT" panose="020B0406020202030204" pitchFamily="34" charset="0"/>
              </a:rPr>
              <a:t>(2008)</a:t>
            </a:r>
          </a:p>
          <a:p>
            <a:pPr lvl="0" algn="r" fontAlgn="base">
              <a:spcBef>
                <a:spcPct val="0"/>
              </a:spcBef>
              <a:spcAft>
                <a:spcPct val="0"/>
              </a:spcAft>
            </a:pPr>
            <a:r>
              <a:rPr lang="es-ES_tradnl" sz="1100" dirty="0">
                <a:solidFill>
                  <a:schemeClr val="bg1">
                    <a:lumMod val="65000"/>
                  </a:schemeClr>
                </a:solidFill>
                <a:latin typeface="Swis721 LtCn BT" panose="020B0406020202030204" pitchFamily="34" charset="0"/>
              </a:rPr>
              <a:t>      Reubicación de la sede de operaciones, cercanía a zona residencial.</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La Cisquera – </a:t>
            </a:r>
            <a:r>
              <a:rPr lang="es-ES_tradnl" sz="1100" dirty="0" err="1">
                <a:solidFill>
                  <a:schemeClr val="bg1">
                    <a:lumMod val="50000"/>
                  </a:schemeClr>
                </a:solidFill>
                <a:latin typeface="Swis721 LtCn BT" panose="020B0406020202030204" pitchFamily="34" charset="0"/>
              </a:rPr>
              <a:t>Emvarias</a:t>
            </a:r>
            <a:r>
              <a:rPr lang="es-ES_tradnl" sz="1100" dirty="0">
                <a:solidFill>
                  <a:schemeClr val="bg1">
                    <a:lumMod val="50000"/>
                  </a:schemeClr>
                </a:solidFill>
                <a:latin typeface="Swis721 LtCn BT" panose="020B0406020202030204" pitchFamily="34" charset="0"/>
              </a:rPr>
              <a:t> </a:t>
            </a:r>
            <a:r>
              <a:rPr lang="es-ES_tradnl" sz="1100" dirty="0">
                <a:latin typeface="Swis721 LtCn BT" panose="020B0406020202030204" pitchFamily="34" charset="0"/>
              </a:rPr>
              <a:t>(2008)</a:t>
            </a:r>
          </a:p>
          <a:p>
            <a:pPr algn="r" fontAlgn="base">
              <a:spcBef>
                <a:spcPct val="0"/>
              </a:spcBef>
              <a:spcAft>
                <a:spcPct val="0"/>
              </a:spcAft>
            </a:pPr>
            <a:r>
              <a:rPr lang="es-ES_tradnl" sz="1100" dirty="0">
                <a:solidFill>
                  <a:schemeClr val="bg1">
                    <a:lumMod val="65000"/>
                  </a:schemeClr>
                </a:solidFill>
                <a:latin typeface="Swis721 LtCn BT" panose="020B0406020202030204" pitchFamily="34" charset="0"/>
              </a:rPr>
              <a:t>      E</a:t>
            </a:r>
            <a:r>
              <a:rPr lang="es-CO" sz="1100" dirty="0" err="1">
                <a:solidFill>
                  <a:schemeClr val="bg1">
                    <a:lumMod val="65000"/>
                  </a:schemeClr>
                </a:solidFill>
                <a:latin typeface="Swis721 LtCn BT" panose="020B0406020202030204" pitchFamily="34" charset="0"/>
              </a:rPr>
              <a:t>studio</a:t>
            </a:r>
            <a:r>
              <a:rPr lang="es-CO" sz="1100" dirty="0">
                <a:solidFill>
                  <a:schemeClr val="bg1">
                    <a:lumMod val="65000"/>
                  </a:schemeClr>
                </a:solidFill>
                <a:latin typeface="Swis721 LtCn BT" panose="020B0406020202030204" pitchFamily="34" charset="0"/>
              </a:rPr>
              <a:t> de factibilidad técnica en lo referente a capacidad de soporte y estabilidad de taludes.</a:t>
            </a:r>
            <a:endParaRPr lang="es-ES_tradnl" sz="1100" dirty="0">
              <a:solidFill>
                <a:schemeClr val="bg1">
                  <a:lumMod val="65000"/>
                </a:schemeClr>
              </a:solidFill>
              <a:latin typeface="Swis721 LtCn BT" panose="020B0406020202030204" pitchFamily="34" charset="0"/>
            </a:endParaRP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Curva de Rodas – </a:t>
            </a:r>
            <a:r>
              <a:rPr lang="es-ES_tradnl" sz="1100" dirty="0" err="1">
                <a:solidFill>
                  <a:schemeClr val="bg1">
                    <a:lumMod val="50000"/>
                  </a:schemeClr>
                </a:solidFill>
                <a:latin typeface="Swis721 LtCn BT" panose="020B0406020202030204" pitchFamily="34" charset="0"/>
              </a:rPr>
              <a:t>Emvarias</a:t>
            </a:r>
            <a:r>
              <a:rPr lang="es-ES_tradnl" sz="1100" dirty="0">
                <a:solidFill>
                  <a:schemeClr val="bg1">
                    <a:lumMod val="50000"/>
                  </a:schemeClr>
                </a:solidFill>
                <a:latin typeface="Swis721 LtCn BT" panose="020B0406020202030204" pitchFamily="34" charset="0"/>
              </a:rPr>
              <a:t> </a:t>
            </a:r>
            <a:r>
              <a:rPr lang="es-ES_tradnl" sz="1100" dirty="0">
                <a:latin typeface="Swis721 LtCn BT" panose="020B0406020202030204" pitchFamily="34" charset="0"/>
              </a:rPr>
              <a:t>(2014)</a:t>
            </a:r>
          </a:p>
          <a:p>
            <a:pPr lvl="0" algn="r" fontAlgn="base">
              <a:spcBef>
                <a:spcPct val="0"/>
              </a:spcBef>
              <a:spcAft>
                <a:spcPct val="0"/>
              </a:spcAft>
            </a:pPr>
            <a:r>
              <a:rPr lang="es-ES_tradnl" sz="1100" dirty="0">
                <a:solidFill>
                  <a:schemeClr val="bg1">
                    <a:lumMod val="65000"/>
                  </a:schemeClr>
                </a:solidFill>
                <a:latin typeface="Swis721 LtCn BT" panose="020B0406020202030204" pitchFamily="34" charset="0"/>
              </a:rPr>
              <a:t>      Restricción desde el POT Bello y área definida como de conservación ambiental por parte de Copacabana.</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Lote San Juan de la Tasajera </a:t>
            </a:r>
            <a:r>
              <a:rPr lang="es-ES_tradnl" sz="1100" dirty="0">
                <a:latin typeface="Swis721 LtCn BT" panose="020B0406020202030204" pitchFamily="34" charset="0"/>
              </a:rPr>
              <a:t>(2014)</a:t>
            </a:r>
          </a:p>
          <a:p>
            <a:pPr algn="r" fontAlgn="base">
              <a:spcBef>
                <a:spcPct val="0"/>
              </a:spcBef>
              <a:spcAft>
                <a:spcPct val="0"/>
              </a:spcAft>
            </a:pPr>
            <a:r>
              <a:rPr lang="es-ES_tradnl" sz="1100" dirty="0">
                <a:solidFill>
                  <a:schemeClr val="bg1">
                    <a:lumMod val="65000"/>
                  </a:schemeClr>
                </a:solidFill>
                <a:latin typeface="Swis721 LtCn BT" panose="020B0406020202030204" pitchFamily="34" charset="0"/>
              </a:rPr>
              <a:t>      Podría </a:t>
            </a:r>
            <a:r>
              <a:rPr lang="es-CO" sz="1100" dirty="0">
                <a:solidFill>
                  <a:schemeClr val="bg1">
                    <a:lumMod val="65000"/>
                  </a:schemeClr>
                </a:solidFill>
                <a:latin typeface="Swis721 LtCn BT" panose="020B0406020202030204" pitchFamily="34" charset="0"/>
                <a:cs typeface="Arial" pitchFamily="34" charset="0"/>
              </a:rPr>
              <a:t>requerir la construcción de dos puentes sobre el río Medellín para el tráfico de </a:t>
            </a:r>
            <a:r>
              <a:rPr lang="es-CO" sz="1100" dirty="0" err="1">
                <a:solidFill>
                  <a:schemeClr val="bg1">
                    <a:lumMod val="65000"/>
                  </a:schemeClr>
                </a:solidFill>
                <a:latin typeface="Swis721 LtCn BT" panose="020B0406020202030204" pitchFamily="34" charset="0"/>
                <a:cs typeface="Arial" pitchFamily="34" charset="0"/>
              </a:rPr>
              <a:t>tractomulas</a:t>
            </a:r>
            <a:r>
              <a:rPr lang="es-CO" sz="1100" dirty="0">
                <a:solidFill>
                  <a:schemeClr val="bg1">
                    <a:lumMod val="65000"/>
                  </a:schemeClr>
                </a:solidFill>
                <a:latin typeface="Swis721 LtCn BT" panose="020B0406020202030204" pitchFamily="34" charset="0"/>
                <a:cs typeface="Arial" pitchFamily="34" charset="0"/>
              </a:rPr>
              <a:t> y vía férrea.                        </a:t>
            </a:r>
          </a:p>
          <a:p>
            <a:pPr marL="171450" lvl="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Lote Escuela Santa Clara </a:t>
            </a:r>
          </a:p>
          <a:p>
            <a:pPr algn="r" fontAlgn="base">
              <a:spcBef>
                <a:spcPct val="0"/>
              </a:spcBef>
              <a:spcAft>
                <a:spcPct val="0"/>
              </a:spcAft>
            </a:pPr>
            <a:r>
              <a:rPr lang="es-ES_tradnl" sz="1100" dirty="0">
                <a:solidFill>
                  <a:schemeClr val="bg1">
                    <a:lumMod val="65000"/>
                  </a:schemeClr>
                </a:solidFill>
                <a:latin typeface="Swis721 LtCn BT" panose="020B0406020202030204" pitchFamily="34" charset="0"/>
              </a:rPr>
              <a:t>      </a:t>
            </a:r>
            <a:r>
              <a:rPr lang="es-ES" sz="1100" dirty="0">
                <a:solidFill>
                  <a:schemeClr val="bg1">
                    <a:lumMod val="65000"/>
                  </a:schemeClr>
                </a:solidFill>
                <a:latin typeface="Swis721 LtCn BT" panose="020B0406020202030204" pitchFamily="34" charset="0"/>
              </a:rPr>
              <a:t>Definido como zona de expansión urbana en el POT.</a:t>
            </a:r>
            <a:endParaRPr lang="es-ES_tradnl" sz="1100" dirty="0">
              <a:solidFill>
                <a:schemeClr val="bg1">
                  <a:lumMod val="65000"/>
                </a:schemeClr>
              </a:solidFill>
              <a:latin typeface="Swis721 LtCn BT" panose="020B0406020202030204" pitchFamily="34" charset="0"/>
            </a:endParaRP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PTAR Aguas Claras (Bello) </a:t>
            </a:r>
            <a:r>
              <a:rPr lang="es-ES_tradnl" sz="1100" dirty="0">
                <a:latin typeface="Swis721 LtCn BT" panose="020B0406020202030204" pitchFamily="34" charset="0"/>
              </a:rPr>
              <a:t>(2014)</a:t>
            </a:r>
          </a:p>
          <a:p>
            <a:pPr lvl="0" algn="r" fontAlgn="base">
              <a:spcBef>
                <a:spcPct val="0"/>
              </a:spcBef>
              <a:spcAft>
                <a:spcPct val="0"/>
              </a:spcAft>
            </a:pPr>
            <a:r>
              <a:rPr lang="es-ES_tradnl" sz="1100" dirty="0">
                <a:solidFill>
                  <a:schemeClr val="bg1">
                    <a:lumMod val="65000"/>
                  </a:schemeClr>
                </a:solidFill>
                <a:latin typeface="Swis721 LtCn BT" panose="020B0406020202030204" pitchFamily="34" charset="0"/>
              </a:rPr>
              <a:t>      Rechazo de la comunidad.</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Sector de Yamaha Girardota (propiedad de </a:t>
            </a:r>
            <a:r>
              <a:rPr lang="es-ES_tradnl" sz="1100" dirty="0" err="1">
                <a:solidFill>
                  <a:schemeClr val="bg1">
                    <a:lumMod val="50000"/>
                  </a:schemeClr>
                </a:solidFill>
                <a:latin typeface="Swis721 LtCn BT" panose="020B0406020202030204" pitchFamily="34" charset="0"/>
              </a:rPr>
              <a:t>Provías</a:t>
            </a:r>
            <a:r>
              <a:rPr lang="es-ES_tradnl" sz="1100" dirty="0">
                <a:solidFill>
                  <a:schemeClr val="bg1">
                    <a:lumMod val="50000"/>
                  </a:schemeClr>
                </a:solidFill>
                <a:latin typeface="Swis721 LtCn BT" panose="020B0406020202030204" pitchFamily="34" charset="0"/>
              </a:rPr>
              <a:t>) </a:t>
            </a:r>
            <a:r>
              <a:rPr lang="es-ES_tradnl" sz="1100" dirty="0">
                <a:latin typeface="Swis721 LtCn BT" panose="020B0406020202030204" pitchFamily="34" charset="0"/>
              </a:rPr>
              <a:t>(2014)</a:t>
            </a:r>
          </a:p>
          <a:p>
            <a:pPr lvl="0" algn="r" fontAlgn="base">
              <a:spcBef>
                <a:spcPct val="0"/>
              </a:spcBef>
              <a:spcAft>
                <a:spcPct val="0"/>
              </a:spcAft>
            </a:pPr>
            <a:r>
              <a:rPr lang="es-ES_tradnl" sz="1100" dirty="0">
                <a:solidFill>
                  <a:schemeClr val="bg1">
                    <a:lumMod val="65000"/>
                  </a:schemeClr>
                </a:solidFill>
                <a:latin typeface="Swis721 LtCn BT" panose="020B0406020202030204" pitchFamily="34" charset="0"/>
              </a:rPr>
              <a:t>      Rechazo de la administración municipal y algunos concejales</a:t>
            </a:r>
          </a:p>
          <a:p>
            <a:pPr marL="171450" indent="-171450" algn="r" fontAlgn="base">
              <a:spcBef>
                <a:spcPct val="0"/>
              </a:spcBef>
              <a:spcAft>
                <a:spcPct val="0"/>
              </a:spcAft>
              <a:buFont typeface="Arial" panose="020B0604020202020204" pitchFamily="34" charset="0"/>
              <a:buChar char="•"/>
            </a:pPr>
            <a:r>
              <a:rPr lang="es-ES_tradnl" sz="1100" dirty="0">
                <a:solidFill>
                  <a:schemeClr val="bg1">
                    <a:lumMod val="50000"/>
                  </a:schemeClr>
                </a:solidFill>
                <a:latin typeface="Swis721 LtCn BT" panose="020B0406020202030204" pitchFamily="34" charset="0"/>
              </a:rPr>
              <a:t>Lote meandros, sector Trapiche (Barbosa) </a:t>
            </a:r>
            <a:r>
              <a:rPr lang="es-ES_tradnl" sz="1100" dirty="0">
                <a:latin typeface="Swis721 LtCn BT" panose="020B0406020202030204" pitchFamily="34" charset="0"/>
              </a:rPr>
              <a:t>(2014)</a:t>
            </a:r>
          </a:p>
          <a:p>
            <a:pPr algn="r" fontAlgn="base">
              <a:spcBef>
                <a:spcPct val="0"/>
              </a:spcBef>
              <a:spcAft>
                <a:spcPct val="0"/>
              </a:spcAft>
            </a:pPr>
            <a:r>
              <a:rPr lang="es-ES_tradnl" sz="1100" dirty="0">
                <a:solidFill>
                  <a:schemeClr val="bg1">
                    <a:lumMod val="65000"/>
                  </a:schemeClr>
                </a:solidFill>
                <a:latin typeface="Swis721 LtCn BT" panose="020B0406020202030204" pitchFamily="34" charset="0"/>
              </a:rPr>
              <a:t>      Rechazo de la Administración municipal y retirada como opción por la empresa dada la distancia con la ciudad.</a:t>
            </a:r>
          </a:p>
          <a:p>
            <a:pPr marL="171450" indent="-171450" algn="r" fontAlgn="base">
              <a:spcBef>
                <a:spcPct val="0"/>
              </a:spcBef>
              <a:spcAft>
                <a:spcPct val="0"/>
              </a:spcAft>
              <a:buFont typeface="Arial" panose="020B0604020202020204" pitchFamily="34" charset="0"/>
              <a:buChar char="•"/>
            </a:pPr>
            <a:r>
              <a:rPr lang="es-ES" sz="1100" dirty="0">
                <a:solidFill>
                  <a:schemeClr val="bg1">
                    <a:lumMod val="50000"/>
                  </a:schemeClr>
                </a:solidFill>
                <a:latin typeface="Swis721 LtCn BT" panose="020B0406020202030204" pitchFamily="34" charset="0"/>
              </a:rPr>
              <a:t>PTAR San Fernando Itagüí </a:t>
            </a:r>
            <a:r>
              <a:rPr lang="es-ES_tradnl" sz="1100" dirty="0">
                <a:latin typeface="Swis721 LtCn BT" panose="020B0406020202030204" pitchFamily="34" charset="0"/>
              </a:rPr>
              <a:t>(2014)</a:t>
            </a:r>
          </a:p>
          <a:p>
            <a:pPr lvl="0" algn="r" fontAlgn="base">
              <a:spcBef>
                <a:spcPct val="0"/>
              </a:spcBef>
              <a:spcAft>
                <a:spcPct val="0"/>
              </a:spcAft>
            </a:pPr>
            <a:r>
              <a:rPr lang="es-ES" sz="1100" dirty="0">
                <a:solidFill>
                  <a:schemeClr val="bg1">
                    <a:lumMod val="65000"/>
                  </a:schemeClr>
                </a:solidFill>
                <a:latin typeface="Swis721 LtCn BT" panose="020B0406020202030204" pitchFamily="34" charset="0"/>
              </a:rPr>
              <a:t>      </a:t>
            </a:r>
            <a:r>
              <a:rPr lang="es-CO" sz="1100" dirty="0">
                <a:solidFill>
                  <a:schemeClr val="bg1">
                    <a:lumMod val="65000"/>
                  </a:schemeClr>
                </a:solidFill>
                <a:latin typeface="Swis721 LtCn BT" panose="020B0406020202030204" pitchFamily="34" charset="0"/>
              </a:rPr>
              <a:t>Falta de apoyo de parte de la administración municipal y rechazo social.</a:t>
            </a:r>
            <a:endParaRPr lang="es-ES" sz="1100" dirty="0">
              <a:solidFill>
                <a:schemeClr val="bg1">
                  <a:lumMod val="65000"/>
                </a:schemeClr>
              </a:solidFill>
              <a:latin typeface="Swis721 LtCn BT" panose="020B0406020202030204" pitchFamily="34" charset="0"/>
            </a:endParaRPr>
          </a:p>
          <a:p>
            <a:pPr marL="171450" indent="-171450" algn="r" fontAlgn="base">
              <a:spcBef>
                <a:spcPct val="0"/>
              </a:spcBef>
              <a:spcAft>
                <a:spcPct val="0"/>
              </a:spcAft>
              <a:buFont typeface="Arial" panose="020B0604020202020204" pitchFamily="34" charset="0"/>
              <a:buChar char="•"/>
            </a:pPr>
            <a:r>
              <a:rPr lang="es-ES" sz="1100" dirty="0">
                <a:solidFill>
                  <a:schemeClr val="bg1">
                    <a:lumMod val="50000"/>
                  </a:schemeClr>
                </a:solidFill>
                <a:latin typeface="Swis721 LtCn BT" panose="020B0406020202030204" pitchFamily="34" charset="0"/>
              </a:rPr>
              <a:t>Cerca a la Universidad Nacional </a:t>
            </a:r>
            <a:r>
              <a:rPr lang="es-ES_tradnl" sz="1100" dirty="0">
                <a:latin typeface="Swis721 LtCn BT" panose="020B0406020202030204" pitchFamily="34" charset="0"/>
              </a:rPr>
              <a:t>(2015)</a:t>
            </a:r>
          </a:p>
          <a:p>
            <a:pPr lvl="0" algn="r" fontAlgn="base">
              <a:spcBef>
                <a:spcPct val="0"/>
              </a:spcBef>
              <a:spcAft>
                <a:spcPct val="0"/>
              </a:spcAft>
            </a:pPr>
            <a:r>
              <a:rPr lang="es-ES" sz="1100" dirty="0">
                <a:solidFill>
                  <a:schemeClr val="bg1">
                    <a:lumMod val="65000"/>
                  </a:schemeClr>
                </a:solidFill>
                <a:latin typeface="Swis721 LtCn BT" panose="020B0406020202030204" pitchFamily="34" charset="0"/>
              </a:rPr>
              <a:t>      Negación por parte de la universidad.</a:t>
            </a:r>
          </a:p>
          <a:p>
            <a:pPr marL="171450" indent="-171450" algn="r" fontAlgn="base">
              <a:spcBef>
                <a:spcPct val="0"/>
              </a:spcBef>
              <a:spcAft>
                <a:spcPct val="0"/>
              </a:spcAft>
              <a:buFont typeface="Arial" panose="020B0604020202020204" pitchFamily="34" charset="0"/>
              <a:buChar char="•"/>
            </a:pPr>
            <a:r>
              <a:rPr lang="es-ES" sz="1100" dirty="0">
                <a:solidFill>
                  <a:schemeClr val="bg1">
                    <a:lumMod val="50000"/>
                  </a:schemeClr>
                </a:solidFill>
                <a:latin typeface="Swis721 LtCn BT" panose="020B0406020202030204" pitchFamily="34" charset="0"/>
              </a:rPr>
              <a:t>Paralela del rio </a:t>
            </a:r>
            <a:r>
              <a:rPr lang="es-ES_tradnl" sz="1100" dirty="0">
                <a:latin typeface="Swis721 LtCn BT" panose="020B0406020202030204" pitchFamily="34" charset="0"/>
              </a:rPr>
              <a:t>(2011)</a:t>
            </a:r>
          </a:p>
          <a:p>
            <a:pPr lvl="0" algn="r" fontAlgn="base">
              <a:spcBef>
                <a:spcPct val="0"/>
              </a:spcBef>
              <a:spcAft>
                <a:spcPct val="0"/>
              </a:spcAft>
            </a:pPr>
            <a:r>
              <a:rPr lang="es-ES" sz="1100" dirty="0">
                <a:solidFill>
                  <a:schemeClr val="bg1">
                    <a:lumMod val="65000"/>
                  </a:schemeClr>
                </a:solidFill>
                <a:latin typeface="Swis721 LtCn BT" panose="020B0406020202030204" pitchFamily="34" charset="0"/>
              </a:rPr>
              <a:t>      Reubicación de viviendas, área insuficiente y grandes llenos por el tipo de modelo de transferencia vs topografía del lote.</a:t>
            </a:r>
          </a:p>
          <a:p>
            <a:pPr lvl="0" algn="just" fontAlgn="base">
              <a:spcBef>
                <a:spcPct val="0"/>
              </a:spcBef>
              <a:spcAft>
                <a:spcPct val="0"/>
              </a:spcAft>
            </a:pPr>
            <a:endParaRPr lang="es-ES" sz="1200" dirty="0">
              <a:latin typeface="Swis721 LtCn BT" panose="020B0406020202030204" pitchFamily="34" charset="0"/>
            </a:endParaRPr>
          </a:p>
        </p:txBody>
      </p:sp>
      <p:grpSp>
        <p:nvGrpSpPr>
          <p:cNvPr id="17" name="Grupo 16"/>
          <p:cNvGrpSpPr/>
          <p:nvPr/>
        </p:nvGrpSpPr>
        <p:grpSpPr>
          <a:xfrm>
            <a:off x="5377543" y="199011"/>
            <a:ext cx="3542899" cy="635978"/>
            <a:chOff x="5377543" y="199011"/>
            <a:chExt cx="3542899" cy="635978"/>
          </a:xfrm>
        </p:grpSpPr>
        <p:pic>
          <p:nvPicPr>
            <p:cNvPr id="18" name="Imagen 17" descr="epm.png"/>
            <p:cNvPicPr>
              <a:picLocks noChangeAspect="1"/>
            </p:cNvPicPr>
            <p:nvPr/>
          </p:nvPicPr>
          <p:blipFill>
            <a:blip r:embed="rId2" cstate="print">
              <a:alphaModFix amt="84000"/>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8242367" y="199011"/>
              <a:ext cx="678075" cy="323539"/>
            </a:xfrm>
            <a:prstGeom prst="rect">
              <a:avLst/>
            </a:prstGeom>
          </p:spPr>
        </p:pic>
        <p:sp>
          <p:nvSpPr>
            <p:cNvPr id="19" name="11 CuadroTexto"/>
            <p:cNvSpPr txBox="1"/>
            <p:nvPr/>
          </p:nvSpPr>
          <p:spPr>
            <a:xfrm>
              <a:off x="5377543" y="219436"/>
              <a:ext cx="2864824" cy="615553"/>
            </a:xfrm>
            <a:prstGeom prst="rect">
              <a:avLst/>
            </a:prstGeom>
            <a:noFill/>
            <a:effectLst>
              <a:glow rad="25400">
                <a:schemeClr val="tx1">
                  <a:alpha val="86000"/>
                </a:schemeClr>
              </a:glow>
              <a:outerShdw blurRad="63500" sx="7000" sy="7000" algn="ctr" rotWithShape="0">
                <a:prstClr val="black">
                  <a:alpha val="40000"/>
                </a:prstClr>
              </a:outerShdw>
              <a:softEdge rad="12700"/>
            </a:effectLst>
          </p:spPr>
          <p:txBody>
            <a:bodyPr wrap="square" rtlCol="0">
              <a:spAutoFit/>
            </a:bodyPr>
            <a:lstStyle/>
            <a:p>
              <a:pPr algn="r"/>
              <a:r>
                <a:rPr lang="es-CO" sz="800" b="1" dirty="0">
                  <a:solidFill>
                    <a:schemeClr val="bg1">
                      <a:lumMod val="75000"/>
                    </a:schemeClr>
                  </a:solidFill>
                  <a:latin typeface="Century Gothic" panose="020B0502020202020204" pitchFamily="34" charset="0"/>
                </a:rPr>
                <a:t>ESTACIÓN DE TRANSFERENCIA RSU EMVARIAS</a:t>
              </a:r>
            </a:p>
            <a:p>
              <a:pPr algn="r"/>
              <a:r>
                <a:rPr lang="es-CO" sz="600" dirty="0">
                  <a:solidFill>
                    <a:schemeClr val="bg1">
                      <a:lumMod val="75000"/>
                    </a:schemeClr>
                  </a:solidFill>
                  <a:latin typeface="Century Gothic" panose="020B0502020202020204" pitchFamily="34" charset="0"/>
                </a:rPr>
                <a:t>DEPARTAMENTO DE INTERVENCIONES URBANAS SOSTENIBLES</a:t>
              </a:r>
              <a:endParaRPr lang="es-CO" sz="700" dirty="0">
                <a:solidFill>
                  <a:schemeClr val="bg1">
                    <a:lumMod val="75000"/>
                  </a:schemeClr>
                </a:solidFill>
                <a:latin typeface="Century Gothic" panose="020B0502020202020204" pitchFamily="34" charset="0"/>
              </a:endParaRPr>
            </a:p>
            <a:p>
              <a:pPr algn="r"/>
              <a:endParaRPr lang="es-CO" sz="800" dirty="0">
                <a:solidFill>
                  <a:srgbClr val="AFB9D0"/>
                </a:solidFill>
                <a:latin typeface="Swis721 Lt BT" panose="020B0403020202020204" pitchFamily="34" charset="0"/>
              </a:endParaRPr>
            </a:p>
            <a:p>
              <a:pPr algn="r"/>
              <a:r>
                <a:rPr lang="es-CO" sz="1200" dirty="0">
                  <a:solidFill>
                    <a:srgbClr val="AFB9D0"/>
                  </a:solidFill>
                  <a:latin typeface="Swis721 Lt BT" panose="020B0403020202020204" pitchFamily="34" charset="0"/>
                </a:rPr>
                <a:t> </a:t>
              </a:r>
            </a:p>
          </p:txBody>
        </p:sp>
      </p:grpSp>
    </p:spTree>
    <p:extLst>
      <p:ext uri="{BB962C8B-B14F-4D97-AF65-F5344CB8AC3E}">
        <p14:creationId xmlns:p14="http://schemas.microsoft.com/office/powerpoint/2010/main" val="179706255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10160</TotalTime>
  <Words>2879</Words>
  <Application>Microsoft Office PowerPoint</Application>
  <PresentationFormat>Presentación en pantalla (4:3)</PresentationFormat>
  <Paragraphs>869</Paragraphs>
  <Slides>53</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53</vt:i4>
      </vt:variant>
    </vt:vector>
  </HeadingPairs>
  <TitlesOfParts>
    <vt:vector size="63" baseType="lpstr">
      <vt:lpstr>Arial</vt:lpstr>
      <vt:lpstr>Calibri</vt:lpstr>
      <vt:lpstr>Calibri Light</vt:lpstr>
      <vt:lpstr>Century Gothic</vt:lpstr>
      <vt:lpstr>Gill Sans</vt:lpstr>
      <vt:lpstr>Swis721 Cn BT</vt:lpstr>
      <vt:lpstr>Swis721 Lt BT</vt:lpstr>
      <vt:lpstr>Swis721 LtCn BT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Desarrollo diseños técnicos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LEIDY VIVIANA OSSA NORENA</dc:creator>
  <cp:lastModifiedBy>CAMILO RESTREPO VILLA</cp:lastModifiedBy>
  <cp:revision>400</cp:revision>
  <dcterms:created xsi:type="dcterms:W3CDTF">2016-04-26T15:51:17Z</dcterms:created>
  <dcterms:modified xsi:type="dcterms:W3CDTF">2017-04-24T12:49:35Z</dcterms:modified>
</cp:coreProperties>
</file>