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0" r:id="rId5"/>
    <p:sldId id="271" r:id="rId6"/>
    <p:sldId id="272" r:id="rId7"/>
    <p:sldId id="267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7993"/>
    <a:srgbClr val="F6C984"/>
    <a:srgbClr val="2CC8A5"/>
    <a:srgbClr val="E8656A"/>
    <a:srgbClr val="1D4857"/>
    <a:srgbClr val="7309DD"/>
    <a:srgbClr val="FA8E92"/>
    <a:srgbClr val="5B0D11"/>
    <a:srgbClr val="B5858D"/>
    <a:srgbClr val="2BA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570" y="-108"/>
      </p:cViewPr>
      <p:guideLst>
        <p:guide orient="horz" pos="2137"/>
        <p:guide pos="3840"/>
        <p:guide pos="211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284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473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156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8055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1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14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439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717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245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87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923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785D3-1EB8-44C0-BB7A-EFAE17A84521}" type="datetimeFigureOut">
              <a:rPr lang="es-CO" smtClean="0"/>
              <a:t>13/01/2015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B31C7-3F86-4D94-B702-37882F24CD6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679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603499"/>
            <a:ext cx="11857038" cy="906463"/>
          </a:xfrm>
          <a:solidFill>
            <a:srgbClr val="2CC8A5"/>
          </a:solidFill>
        </p:spPr>
        <p:txBody>
          <a:bodyPr>
            <a:normAutofit fontScale="90000"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Informe canon superficiario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3509962"/>
            <a:ext cx="11857038" cy="454041"/>
          </a:xfrm>
          <a:solidFill>
            <a:srgbClr val="317993"/>
          </a:solidFill>
        </p:spPr>
        <p:txBody>
          <a:bodyPr>
            <a:normAutofit/>
          </a:bodyPr>
          <a:lstStyle/>
          <a:p>
            <a:r>
              <a:rPr lang="es-CO" dirty="0" smtClean="0">
                <a:solidFill>
                  <a:schemeClr val="bg1"/>
                </a:solidFill>
              </a:rPr>
              <a:t>Dirección de Fiscalización Integral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5" name="4 Imagen" descr="Logo Antioquia La mas Educ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31760" y="2205116"/>
            <a:ext cx="2160240" cy="215903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240486" y="3971860"/>
            <a:ext cx="2166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rgbClr val="317993"/>
                </a:solidFill>
              </a:rPr>
              <a:t>Noviembre-2014</a:t>
            </a:r>
            <a:endParaRPr lang="es-CO" dirty="0">
              <a:solidFill>
                <a:srgbClr val="3179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27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34963" y="543312"/>
            <a:ext cx="11485562" cy="6162288"/>
          </a:xfrm>
          <a:prstGeom prst="roundRect">
            <a:avLst>
              <a:gd name="adj" fmla="val 324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33" name="Tabla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905937"/>
              </p:ext>
            </p:extLst>
          </p:nvPr>
        </p:nvGraphicFramePr>
        <p:xfrm>
          <a:off x="5819442" y="869096"/>
          <a:ext cx="4436432" cy="5446162"/>
        </p:xfrm>
        <a:graphic>
          <a:graphicData uri="http://schemas.openxmlformats.org/drawingml/2006/table">
            <a:tbl>
              <a:tblPr firstRow="1" firstCol="1" lastRow="1">
                <a:tableStyleId>{5C22544A-7EE6-4342-B048-85BDC9FD1C3A}</a:tableStyleId>
              </a:tblPr>
              <a:tblGrid>
                <a:gridCol w="1023863"/>
                <a:gridCol w="1162904"/>
                <a:gridCol w="2249665"/>
              </a:tblGrid>
              <a:tr h="59893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solidFill>
                            <a:srgbClr val="F6C984"/>
                          </a:solidFill>
                          <a:effectLst/>
                        </a:rPr>
                        <a:t>MES</a:t>
                      </a:r>
                      <a:endParaRPr lang="es-CO" sz="1800" b="1" i="0" u="none" strike="noStrike" dirty="0">
                        <a:solidFill>
                          <a:srgbClr val="F6C98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solidFill>
                            <a:srgbClr val="F6C984"/>
                          </a:solidFill>
                          <a:effectLst/>
                        </a:rPr>
                        <a:t># TÍTULOS</a:t>
                      </a:r>
                      <a:endParaRPr lang="es-CO" sz="1800" b="1" i="0" u="none" strike="noStrike" dirty="0">
                        <a:solidFill>
                          <a:srgbClr val="F6C98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u="none" strike="noStrike" dirty="0">
                          <a:solidFill>
                            <a:srgbClr val="F6C984"/>
                          </a:solidFill>
                          <a:effectLst/>
                        </a:rPr>
                        <a:t>VALOR CANON</a:t>
                      </a:r>
                      <a:endParaRPr lang="es-CO" sz="1800" b="1" i="0" u="none" strike="noStrike" dirty="0">
                        <a:solidFill>
                          <a:srgbClr val="F6C98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ene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56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 dirty="0">
                          <a:effectLst/>
                        </a:rPr>
                        <a:t> $           1.986.376.811 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feb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61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3.177.695.550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mar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43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2.194.762.906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abr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69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2.481.767.074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 err="1">
                          <a:effectLst/>
                        </a:rPr>
                        <a:t>may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78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3.455.639.399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jun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26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    935.813.634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jul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33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 dirty="0">
                          <a:effectLst/>
                        </a:rPr>
                        <a:t> $           1.292.108.694 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 err="1">
                          <a:effectLst/>
                        </a:rPr>
                        <a:t>ago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38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1.510.271.484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 err="1">
                          <a:effectLst/>
                        </a:rPr>
                        <a:t>sep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47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1.511.081.620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oct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63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2.970.662.314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nov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59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3.154.416.054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dic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>
                          <a:effectLst/>
                        </a:rPr>
                        <a:t>51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>
                          <a:effectLst/>
                        </a:rPr>
                        <a:t> $           1.378.291.779 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b"/>
                </a:tc>
              </a:tr>
              <a:tr h="3728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TOTAL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624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 $         26.048.887.319 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69" marR="8869" marT="8869" marB="0" anchor="ctr">
                    <a:solidFill>
                      <a:srgbClr val="1D4857"/>
                    </a:solidFill>
                  </a:tcPr>
                </a:tc>
              </a:tr>
            </a:tbl>
          </a:graphicData>
        </a:graphic>
      </p:graphicFrame>
      <p:pic>
        <p:nvPicPr>
          <p:cNvPr id="36" name="4 Imagen" descr="Logo Antioquia La mas Educ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13368" y="0"/>
            <a:ext cx="1546440" cy="1545580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269647" y="292883"/>
            <a:ext cx="5529551" cy="1991858"/>
            <a:chOff x="269647" y="292883"/>
            <a:chExt cx="5529551" cy="1991858"/>
          </a:xfrm>
        </p:grpSpPr>
        <p:grpSp>
          <p:nvGrpSpPr>
            <p:cNvPr id="26" name="Grupo 25"/>
            <p:cNvGrpSpPr/>
            <p:nvPr/>
          </p:nvGrpSpPr>
          <p:grpSpPr>
            <a:xfrm>
              <a:off x="395982" y="960184"/>
              <a:ext cx="2676733" cy="1324557"/>
              <a:chOff x="395982" y="960184"/>
              <a:chExt cx="2676733" cy="1324557"/>
            </a:xfrm>
          </p:grpSpPr>
          <p:grpSp>
            <p:nvGrpSpPr>
              <p:cNvPr id="14" name="Grupo 13"/>
              <p:cNvGrpSpPr/>
              <p:nvPr/>
            </p:nvGrpSpPr>
            <p:grpSpPr>
              <a:xfrm>
                <a:off x="395982" y="960184"/>
                <a:ext cx="2676733" cy="1226859"/>
                <a:chOff x="367776" y="1379899"/>
                <a:chExt cx="1439408" cy="659741"/>
              </a:xfrm>
            </p:grpSpPr>
            <p:sp>
              <p:nvSpPr>
                <p:cNvPr id="25" name="Rectángulo 24"/>
                <p:cNvSpPr/>
                <p:nvPr/>
              </p:nvSpPr>
              <p:spPr>
                <a:xfrm rot="21156451">
                  <a:off x="821258" y="1699082"/>
                  <a:ext cx="859258" cy="340558"/>
                </a:xfrm>
                <a:prstGeom prst="rect">
                  <a:avLst/>
                </a:prstGeom>
                <a:solidFill>
                  <a:srgbClr val="1D485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 sz="4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cademy Engraved LET" pitchFamily="2" charset="0"/>
                  </a:endParaRPr>
                </a:p>
              </p:txBody>
            </p:sp>
            <p:sp>
              <p:nvSpPr>
                <p:cNvPr id="22" name="Rectángulo 21"/>
                <p:cNvSpPr/>
                <p:nvPr/>
              </p:nvSpPr>
              <p:spPr>
                <a:xfrm rot="1140507">
                  <a:off x="367776" y="1379899"/>
                  <a:ext cx="1439408" cy="375622"/>
                </a:xfrm>
                <a:prstGeom prst="rect">
                  <a:avLst/>
                </a:prstGeom>
                <a:solidFill>
                  <a:srgbClr val="31799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 sz="4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cademy Engraved LET" pitchFamily="2" charset="0"/>
                  </a:endParaRPr>
                </a:p>
              </p:txBody>
            </p:sp>
          </p:grpSp>
          <p:sp>
            <p:nvSpPr>
              <p:cNvPr id="15" name="Triángulo isósceles 14"/>
              <p:cNvSpPr/>
              <p:nvPr/>
            </p:nvSpPr>
            <p:spPr>
              <a:xfrm rot="4954238">
                <a:off x="993074" y="1890741"/>
                <a:ext cx="635675" cy="152325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sz="14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cademy Engraved LET" pitchFamily="2" charset="0"/>
                </a:endParaRPr>
              </a:p>
            </p:txBody>
          </p:sp>
        </p:grp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9647" y="292883"/>
              <a:ext cx="5529551" cy="1121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40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lamada rectangular redondeada 33"/>
          <p:cNvSpPr/>
          <p:nvPr/>
        </p:nvSpPr>
        <p:spPr>
          <a:xfrm>
            <a:off x="8241411" y="4893686"/>
            <a:ext cx="1078724" cy="451256"/>
          </a:xfrm>
          <a:prstGeom prst="wedgeRoundRectCallout">
            <a:avLst>
              <a:gd name="adj1" fmla="val -23497"/>
              <a:gd name="adj2" fmla="val -85091"/>
              <a:gd name="adj3" fmla="val 16667"/>
            </a:avLst>
          </a:prstGeom>
          <a:noFill/>
          <a:ln w="28575">
            <a:solidFill>
              <a:srgbClr val="2BA3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2BA339"/>
                </a:solidFill>
              </a:rPr>
              <a:t>Meta Ajustada</a:t>
            </a:r>
            <a:endParaRPr lang="es-CO" sz="1200" b="1" dirty="0">
              <a:solidFill>
                <a:srgbClr val="2BA339"/>
              </a:solidFill>
            </a:endParaRPr>
          </a:p>
        </p:txBody>
      </p:sp>
      <p:sp>
        <p:nvSpPr>
          <p:cNvPr id="36" name="Llamada rectangular redondeada 35"/>
          <p:cNvSpPr/>
          <p:nvPr/>
        </p:nvSpPr>
        <p:spPr>
          <a:xfrm>
            <a:off x="10714892" y="4893686"/>
            <a:ext cx="1146909" cy="451256"/>
          </a:xfrm>
          <a:prstGeom prst="wedgeRoundRectCallout">
            <a:avLst>
              <a:gd name="adj1" fmla="val 28377"/>
              <a:gd name="adj2" fmla="val -85091"/>
              <a:gd name="adj3" fmla="val 16667"/>
            </a:avLst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bg1">
                    <a:lumMod val="50000"/>
                  </a:schemeClr>
                </a:solidFill>
              </a:rPr>
              <a:t>Deber ser</a:t>
            </a:r>
            <a:endParaRPr lang="es-CO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32914" y="5533895"/>
            <a:ext cx="4659086" cy="1315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Rectángulo 15"/>
          <p:cNvSpPr/>
          <p:nvPr/>
        </p:nvSpPr>
        <p:spPr>
          <a:xfrm>
            <a:off x="334963" y="2720901"/>
            <a:ext cx="11526838" cy="198383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$ 26.048.887.319</a:t>
            </a:r>
            <a:endParaRPr lang="es-CO" b="1" dirty="0">
              <a:solidFill>
                <a:srgbClr val="FFFF00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330200" y="2720901"/>
            <a:ext cx="8278541" cy="19838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b="1" dirty="0" smtClean="0">
                <a:solidFill>
                  <a:srgbClr val="2BA339"/>
                </a:solidFill>
              </a:rPr>
              <a:t>$ 15.000.000.000</a:t>
            </a:r>
            <a:endParaRPr lang="es-CO" b="1" dirty="0">
              <a:solidFill>
                <a:srgbClr val="2BA339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4109028" y="2720900"/>
            <a:ext cx="1327150" cy="1983834"/>
          </a:xfrm>
          <a:prstGeom prst="rect">
            <a:avLst/>
          </a:prstGeom>
          <a:solidFill>
            <a:srgbClr val="B585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rgbClr val="1D4857"/>
                </a:solidFill>
              </a:rPr>
              <a:t>$ 2.188.343.158</a:t>
            </a:r>
            <a:endParaRPr lang="es-CO" b="1" dirty="0">
              <a:solidFill>
                <a:srgbClr val="1D4857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436178" y="2720900"/>
            <a:ext cx="527050" cy="1983834"/>
          </a:xfrm>
          <a:prstGeom prst="rect">
            <a:avLst/>
          </a:prstGeom>
          <a:solidFill>
            <a:srgbClr val="F6C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rgbClr val="1D4857"/>
                </a:solidFill>
              </a:rPr>
              <a:t>$ 731.719.518</a:t>
            </a:r>
            <a:endParaRPr lang="es-CO" b="1" dirty="0">
              <a:solidFill>
                <a:srgbClr val="1D4857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575628" y="2720900"/>
            <a:ext cx="317500" cy="1983834"/>
          </a:xfrm>
          <a:prstGeom prst="rect">
            <a:avLst/>
          </a:prstGeom>
          <a:solidFill>
            <a:srgbClr val="2CC8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rgbClr val="1D4857"/>
                </a:solidFill>
              </a:rPr>
              <a:t>$ 4.194.045</a:t>
            </a:r>
            <a:endParaRPr lang="es-CO" b="1" dirty="0">
              <a:solidFill>
                <a:srgbClr val="1D4857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893128" y="2720899"/>
            <a:ext cx="215900" cy="1983835"/>
          </a:xfrm>
          <a:prstGeom prst="rect">
            <a:avLst/>
          </a:prstGeom>
          <a:solidFill>
            <a:srgbClr val="317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 smtClean="0"/>
              <a:t>$ 2.414.754</a:t>
            </a:r>
            <a:endParaRPr lang="es-CO" sz="1400" b="1" dirty="0"/>
          </a:p>
        </p:txBody>
      </p:sp>
      <p:sp>
        <p:nvSpPr>
          <p:cNvPr id="17" name="Rectángulo 16"/>
          <p:cNvSpPr/>
          <p:nvPr/>
        </p:nvSpPr>
        <p:spPr>
          <a:xfrm>
            <a:off x="328918" y="2720899"/>
            <a:ext cx="3246710" cy="1983835"/>
          </a:xfrm>
          <a:prstGeom prst="rect">
            <a:avLst/>
          </a:prstGeom>
          <a:solidFill>
            <a:srgbClr val="FA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b="1" dirty="0" smtClean="0">
                <a:solidFill>
                  <a:srgbClr val="1D4857"/>
                </a:solidFill>
              </a:rPr>
              <a:t>$ 4.400.242.591</a:t>
            </a:r>
            <a:endParaRPr lang="es-CO" b="1" dirty="0">
              <a:solidFill>
                <a:srgbClr val="1D4857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0" y="2720899"/>
            <a:ext cx="330200" cy="1991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8" name="Llamada rectangular redondeada 37"/>
          <p:cNvSpPr/>
          <p:nvPr/>
        </p:nvSpPr>
        <p:spPr>
          <a:xfrm>
            <a:off x="2293868" y="4893686"/>
            <a:ext cx="1078724" cy="451256"/>
          </a:xfrm>
          <a:prstGeom prst="wedgeRoundRectCallout">
            <a:avLst>
              <a:gd name="adj1" fmla="val 33014"/>
              <a:gd name="adj2" fmla="val -85090"/>
              <a:gd name="adj3" fmla="val 16667"/>
            </a:avLst>
          </a:prstGeom>
          <a:noFill/>
          <a:ln w="28575">
            <a:solidFill>
              <a:srgbClr val="E86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E8656A"/>
                </a:solidFill>
              </a:rPr>
              <a:t>Año corrido 2014</a:t>
            </a:r>
            <a:endParaRPr lang="es-CO" sz="1200" b="1" dirty="0">
              <a:solidFill>
                <a:srgbClr val="E8656A"/>
              </a:solidFill>
            </a:endParaRPr>
          </a:p>
        </p:txBody>
      </p:sp>
      <p:sp>
        <p:nvSpPr>
          <p:cNvPr id="22" name="Llamada rectangular redondeada 21"/>
          <p:cNvSpPr/>
          <p:nvPr/>
        </p:nvSpPr>
        <p:spPr>
          <a:xfrm>
            <a:off x="3565839" y="2079699"/>
            <a:ext cx="1078724" cy="451256"/>
          </a:xfrm>
          <a:prstGeom prst="wedgeRoundRectCallout">
            <a:avLst>
              <a:gd name="adj1" fmla="val -9369"/>
              <a:gd name="adj2" fmla="val 71710"/>
              <a:gd name="adj3" fmla="val 16667"/>
            </a:avLst>
          </a:prstGeom>
          <a:noFill/>
          <a:ln w="28575">
            <a:solidFill>
              <a:srgbClr val="317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317993"/>
                </a:solidFill>
              </a:rPr>
              <a:t>Multas</a:t>
            </a:r>
            <a:endParaRPr lang="es-CO" sz="1200" b="1" dirty="0">
              <a:solidFill>
                <a:srgbClr val="317993"/>
              </a:solidFill>
            </a:endParaRPr>
          </a:p>
        </p:txBody>
      </p:sp>
      <p:sp>
        <p:nvSpPr>
          <p:cNvPr id="24" name="Llamada rectangular redondeada 23"/>
          <p:cNvSpPr/>
          <p:nvPr/>
        </p:nvSpPr>
        <p:spPr>
          <a:xfrm>
            <a:off x="4772603" y="2079699"/>
            <a:ext cx="1078724" cy="451256"/>
          </a:xfrm>
          <a:prstGeom prst="wedgeRoundRectCallout">
            <a:avLst>
              <a:gd name="adj1" fmla="val -20470"/>
              <a:gd name="adj2" fmla="val 81358"/>
              <a:gd name="adj3" fmla="val 16667"/>
            </a:avLst>
          </a:prstGeom>
          <a:noFill/>
          <a:ln w="28575">
            <a:solidFill>
              <a:srgbClr val="B585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B5858D"/>
                </a:solidFill>
              </a:rPr>
              <a:t>Saneamiento (27/08)</a:t>
            </a:r>
            <a:endParaRPr lang="es-CO" sz="1200" b="1" dirty="0">
              <a:solidFill>
                <a:srgbClr val="B5858D"/>
              </a:solidFill>
            </a:endParaRPr>
          </a:p>
        </p:txBody>
      </p:sp>
      <p:sp>
        <p:nvSpPr>
          <p:cNvPr id="26" name="Llamada rectangular redondeada 25"/>
          <p:cNvSpPr/>
          <p:nvPr/>
        </p:nvSpPr>
        <p:spPr>
          <a:xfrm>
            <a:off x="3461716" y="4893686"/>
            <a:ext cx="1078724" cy="451256"/>
          </a:xfrm>
          <a:prstGeom prst="wedgeRoundRectCallout">
            <a:avLst>
              <a:gd name="adj1" fmla="val -23497"/>
              <a:gd name="adj2" fmla="val -85091"/>
              <a:gd name="adj3" fmla="val 16667"/>
            </a:avLst>
          </a:prstGeom>
          <a:noFill/>
          <a:ln w="28575">
            <a:solidFill>
              <a:srgbClr val="2CC8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2CC8A5"/>
                </a:solidFill>
              </a:rPr>
              <a:t>Visitas Fiscalización</a:t>
            </a:r>
            <a:endParaRPr lang="es-CO" sz="1200" b="1" dirty="0">
              <a:solidFill>
                <a:srgbClr val="2CC8A5"/>
              </a:solidFill>
            </a:endParaRPr>
          </a:p>
        </p:txBody>
      </p:sp>
      <p:sp>
        <p:nvSpPr>
          <p:cNvPr id="27" name="Llamada rectangular redondeada 26"/>
          <p:cNvSpPr/>
          <p:nvPr/>
        </p:nvSpPr>
        <p:spPr>
          <a:xfrm>
            <a:off x="5423866" y="4893686"/>
            <a:ext cx="1078724" cy="451256"/>
          </a:xfrm>
          <a:prstGeom prst="wedgeRoundRectCallout">
            <a:avLst>
              <a:gd name="adj1" fmla="val -23497"/>
              <a:gd name="adj2" fmla="val -85091"/>
              <a:gd name="adj3" fmla="val 16667"/>
            </a:avLst>
          </a:prstGeom>
          <a:noFill/>
          <a:ln w="28575">
            <a:solidFill>
              <a:srgbClr val="F6C9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F6C9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Saneamiento (29/09)</a:t>
            </a:r>
            <a:endParaRPr lang="es-CO" sz="1200" b="1" dirty="0">
              <a:solidFill>
                <a:srgbClr val="F6C98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" name="32 Imagen" descr="Logo Antioquia La mas Educada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942" y="6008261"/>
            <a:ext cx="2471057" cy="840744"/>
          </a:xfrm>
          <a:prstGeom prst="rect">
            <a:avLst/>
          </a:prstGeom>
        </p:spPr>
      </p:pic>
      <p:sp>
        <p:nvSpPr>
          <p:cNvPr id="40" name="Llamada rectangular redondeada 39"/>
          <p:cNvSpPr/>
          <p:nvPr/>
        </p:nvSpPr>
        <p:spPr>
          <a:xfrm>
            <a:off x="6846654" y="4893686"/>
            <a:ext cx="1078724" cy="451256"/>
          </a:xfrm>
          <a:prstGeom prst="wedgeRoundRectCallout">
            <a:avLst>
              <a:gd name="adj1" fmla="val -23497"/>
              <a:gd name="adj2" fmla="val -85091"/>
              <a:gd name="adj3" fmla="val 16667"/>
            </a:avLst>
          </a:prstGeom>
          <a:noFill/>
          <a:ln w="28575">
            <a:solidFill>
              <a:srgbClr val="2CC8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2CC8A5"/>
                </a:solidFill>
              </a:rPr>
              <a:t>Recaudado</a:t>
            </a:r>
          </a:p>
          <a:p>
            <a:pPr algn="ctr"/>
            <a:r>
              <a:rPr lang="es-CO" sz="1200" b="1" dirty="0" smtClean="0">
                <a:solidFill>
                  <a:srgbClr val="2CC8A5"/>
                </a:solidFill>
              </a:rPr>
              <a:t>2014</a:t>
            </a:r>
            <a:endParaRPr lang="es-CO" sz="1200" b="1" dirty="0">
              <a:solidFill>
                <a:srgbClr val="2CC8A5"/>
              </a:solidFill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962422" y="2720898"/>
            <a:ext cx="362178" cy="1983835"/>
          </a:xfrm>
          <a:prstGeom prst="rect">
            <a:avLst/>
          </a:prstGeom>
          <a:solidFill>
            <a:srgbClr val="FA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sz="1600" b="1" dirty="0" smtClean="0">
                <a:solidFill>
                  <a:srgbClr val="1D4857"/>
                </a:solidFill>
              </a:rPr>
              <a:t>$ 596.642.314</a:t>
            </a:r>
            <a:endParaRPr lang="es-CO" sz="1600" b="1" dirty="0">
              <a:solidFill>
                <a:srgbClr val="1D4857"/>
              </a:solidFill>
            </a:endParaRPr>
          </a:p>
        </p:txBody>
      </p:sp>
      <p:sp>
        <p:nvSpPr>
          <p:cNvPr id="42" name="Llamada rectangular redondeada 41"/>
          <p:cNvSpPr/>
          <p:nvPr/>
        </p:nvSpPr>
        <p:spPr>
          <a:xfrm>
            <a:off x="6083135" y="2079699"/>
            <a:ext cx="1078724" cy="451256"/>
          </a:xfrm>
          <a:prstGeom prst="wedgeRoundRectCallout">
            <a:avLst>
              <a:gd name="adj1" fmla="val -28543"/>
              <a:gd name="adj2" fmla="val 81360"/>
              <a:gd name="adj3" fmla="val 16667"/>
            </a:avLst>
          </a:prstGeom>
          <a:noFill/>
          <a:ln w="28575">
            <a:solidFill>
              <a:srgbClr val="E86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rgbClr val="E8656A"/>
                </a:solidFill>
              </a:rPr>
              <a:t>Oct – Nov 2014</a:t>
            </a:r>
            <a:endParaRPr lang="es-CO" sz="1200" b="1" dirty="0">
              <a:solidFill>
                <a:srgbClr val="E8656A"/>
              </a:solidFill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351107" y="20029"/>
            <a:ext cx="4151736" cy="1662546"/>
            <a:chOff x="351107" y="20029"/>
            <a:chExt cx="4151736" cy="1662546"/>
          </a:xfrm>
        </p:grpSpPr>
        <p:grpSp>
          <p:nvGrpSpPr>
            <p:cNvPr id="28" name="Grupo 27"/>
            <p:cNvGrpSpPr/>
            <p:nvPr/>
          </p:nvGrpSpPr>
          <p:grpSpPr>
            <a:xfrm>
              <a:off x="377442" y="657070"/>
              <a:ext cx="2072394" cy="1025505"/>
              <a:chOff x="395982" y="960184"/>
              <a:chExt cx="2676733" cy="1324557"/>
            </a:xfrm>
          </p:grpSpPr>
          <p:grpSp>
            <p:nvGrpSpPr>
              <p:cNvPr id="29" name="Grupo 28"/>
              <p:cNvGrpSpPr/>
              <p:nvPr/>
            </p:nvGrpSpPr>
            <p:grpSpPr>
              <a:xfrm>
                <a:off x="395982" y="960184"/>
                <a:ext cx="2676733" cy="1226859"/>
                <a:chOff x="367776" y="1379899"/>
                <a:chExt cx="1439408" cy="659741"/>
              </a:xfrm>
            </p:grpSpPr>
            <p:sp>
              <p:nvSpPr>
                <p:cNvPr id="31" name="Rectángulo 30"/>
                <p:cNvSpPr/>
                <p:nvPr/>
              </p:nvSpPr>
              <p:spPr>
                <a:xfrm rot="21156451">
                  <a:off x="821258" y="1699082"/>
                  <a:ext cx="859258" cy="340558"/>
                </a:xfrm>
                <a:prstGeom prst="rect">
                  <a:avLst/>
                </a:prstGeom>
                <a:solidFill>
                  <a:srgbClr val="1D485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 sz="4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cademy Engraved LET" pitchFamily="2" charset="0"/>
                  </a:endParaRPr>
                </a:p>
              </p:txBody>
            </p:sp>
            <p:sp>
              <p:nvSpPr>
                <p:cNvPr id="32" name="Rectángulo 31"/>
                <p:cNvSpPr/>
                <p:nvPr/>
              </p:nvSpPr>
              <p:spPr>
                <a:xfrm rot="1140507">
                  <a:off x="367776" y="1379899"/>
                  <a:ext cx="1439408" cy="375622"/>
                </a:xfrm>
                <a:prstGeom prst="rect">
                  <a:avLst/>
                </a:prstGeom>
                <a:solidFill>
                  <a:srgbClr val="31799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 sz="4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cademy Engraved LET" pitchFamily="2" charset="0"/>
                  </a:endParaRPr>
                </a:p>
              </p:txBody>
            </p:sp>
          </p:grpSp>
          <p:sp>
            <p:nvSpPr>
              <p:cNvPr id="30" name="Triángulo isósceles 29"/>
              <p:cNvSpPr/>
              <p:nvPr/>
            </p:nvSpPr>
            <p:spPr>
              <a:xfrm rot="4954238">
                <a:off x="993074" y="1890741"/>
                <a:ext cx="635675" cy="152325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sz="14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cademy Engraved LET" pitchFamily="2" charset="0"/>
                </a:endParaRPr>
              </a:p>
            </p:txBody>
          </p:sp>
        </p:grpSp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107" y="20029"/>
              <a:ext cx="4151736" cy="1121761"/>
            </a:xfrm>
            <a:prstGeom prst="rect">
              <a:avLst/>
            </a:prstGeom>
          </p:spPr>
        </p:pic>
      </p:grpSp>
      <p:sp>
        <p:nvSpPr>
          <p:cNvPr id="33" name="Rectángulo 32"/>
          <p:cNvSpPr/>
          <p:nvPr/>
        </p:nvSpPr>
        <p:spPr>
          <a:xfrm>
            <a:off x="6321501" y="2720898"/>
            <a:ext cx="968072" cy="198383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$ 2.000.000.000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336487" y="2720897"/>
            <a:ext cx="6953086" cy="1983836"/>
          </a:xfrm>
          <a:prstGeom prst="rect">
            <a:avLst/>
          </a:prstGeom>
          <a:solidFill>
            <a:srgbClr val="2CC8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/>
          <a:lstStyle/>
          <a:p>
            <a:pPr algn="ctr"/>
            <a:r>
              <a:rPr lang="en-US" b="1" dirty="0" smtClean="0">
                <a:solidFill>
                  <a:srgbClr val="1D4857"/>
                </a:solidFill>
              </a:rPr>
              <a:t>$ 9.923.556.380</a:t>
            </a:r>
            <a:endParaRPr lang="es-CO" b="1" dirty="0">
              <a:solidFill>
                <a:srgbClr val="1D4857"/>
              </a:solidFill>
            </a:endParaRPr>
          </a:p>
        </p:txBody>
      </p:sp>
      <p:sp>
        <p:nvSpPr>
          <p:cNvPr id="44" name="Llamada rectangular redondeada 43"/>
          <p:cNvSpPr/>
          <p:nvPr/>
        </p:nvSpPr>
        <p:spPr>
          <a:xfrm>
            <a:off x="7274832" y="2079699"/>
            <a:ext cx="1078724" cy="451256"/>
          </a:xfrm>
          <a:prstGeom prst="wedgeRoundRectCallout">
            <a:avLst>
              <a:gd name="adj1" fmla="val -44689"/>
              <a:gd name="adj2" fmla="val 76535"/>
              <a:gd name="adj3" fmla="val 16667"/>
            </a:avLst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100" b="1" dirty="0" smtClean="0">
                <a:solidFill>
                  <a:schemeClr val="accent6">
                    <a:lumMod val="50000"/>
                  </a:schemeClr>
                </a:solidFill>
              </a:rPr>
              <a:t>Rendimientos</a:t>
            </a:r>
            <a:endParaRPr lang="es-CO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3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8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8" fill="hold" grpId="0" nodeType="click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6" grpId="0" animBg="1"/>
          <p:bldP spid="16" grpId="0" animBg="1"/>
          <p:bldP spid="25" grpId="0" animBg="1"/>
          <p:bldP spid="18" grpId="0" animBg="1"/>
          <p:bldP spid="19" grpId="0" animBg="1"/>
          <p:bldP spid="20" grpId="0" animBg="1"/>
          <p:bldP spid="21" grpId="0" animBg="1"/>
          <p:bldP spid="17" grpId="0" animBg="1"/>
          <p:bldP spid="38" grpId="0" animBg="1"/>
          <p:bldP spid="38" grpId="1" animBg="1"/>
          <p:bldP spid="22" grpId="0" animBg="1"/>
          <p:bldP spid="22" grpId="1" animBg="1"/>
          <p:bldP spid="24" grpId="0" animBg="1"/>
          <p:bldP spid="24" grpId="1" animBg="1"/>
          <p:bldP spid="26" grpId="0" animBg="1"/>
          <p:bldP spid="26" grpId="1" animBg="1"/>
          <p:bldP spid="27" grpId="0" animBg="1"/>
          <p:bldP spid="27" grpId="1" animBg="1"/>
          <p:bldP spid="40" grpId="0" animBg="1"/>
          <p:bldP spid="41" grpId="0" animBg="1"/>
          <p:bldP spid="42" grpId="0" animBg="1"/>
          <p:bldP spid="42" grpId="1" animBg="1"/>
          <p:bldP spid="33" grpId="0" animBg="1"/>
          <p:bldP spid="37" grpId="0" animBg="1"/>
          <p:bldP spid="44" grpId="0" animBg="1"/>
          <p:bldP spid="4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6" grpId="0" animBg="1"/>
          <p:bldP spid="16" grpId="0" animBg="1"/>
          <p:bldP spid="25" grpId="0" animBg="1"/>
          <p:bldP spid="18" grpId="0" animBg="1"/>
          <p:bldP spid="19" grpId="0" animBg="1"/>
          <p:bldP spid="20" grpId="0" animBg="1"/>
          <p:bldP spid="21" grpId="0" animBg="1"/>
          <p:bldP spid="17" grpId="0" animBg="1"/>
          <p:bldP spid="38" grpId="0" animBg="1"/>
          <p:bldP spid="38" grpId="1" animBg="1"/>
          <p:bldP spid="22" grpId="0" animBg="1"/>
          <p:bldP spid="22" grpId="1" animBg="1"/>
          <p:bldP spid="24" grpId="0" animBg="1"/>
          <p:bldP spid="24" grpId="1" animBg="1"/>
          <p:bldP spid="26" grpId="0" animBg="1"/>
          <p:bldP spid="26" grpId="1" animBg="1"/>
          <p:bldP spid="27" grpId="0" animBg="1"/>
          <p:bldP spid="27" grpId="1" animBg="1"/>
          <p:bldP spid="40" grpId="0" animBg="1"/>
          <p:bldP spid="41" grpId="0" animBg="1"/>
          <p:bldP spid="42" grpId="0" animBg="1"/>
          <p:bldP spid="42" grpId="1" animBg="1"/>
          <p:bldP spid="33" grpId="0" animBg="1"/>
          <p:bldP spid="37" grpId="0" animBg="1"/>
          <p:bldP spid="44" grpId="0" animBg="1"/>
          <p:bldP spid="44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r="49930" b="70952"/>
          <a:stretch/>
        </p:blipFill>
        <p:spPr>
          <a:xfrm>
            <a:off x="152405" y="2184047"/>
            <a:ext cx="7170234" cy="339248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8" t="9103" r="15179" b="70952"/>
          <a:stretch/>
        </p:blipFill>
        <p:spPr>
          <a:xfrm>
            <a:off x="7322639" y="3247129"/>
            <a:ext cx="4778032" cy="2329406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1" y="580898"/>
            <a:ext cx="11857038" cy="906463"/>
          </a:xfrm>
          <a:prstGeom prst="rect">
            <a:avLst/>
          </a:prstGeom>
          <a:solidFill>
            <a:srgbClr val="317993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 smtClean="0">
                <a:solidFill>
                  <a:schemeClr val="bg1"/>
                </a:solidFill>
              </a:rPr>
              <a:t>Avance del</a:t>
            </a:r>
            <a:endParaRPr lang="es-CO" sz="3600" dirty="0">
              <a:solidFill>
                <a:schemeClr val="bg1"/>
              </a:solidFill>
            </a:endParaRPr>
          </a:p>
        </p:txBody>
      </p:sp>
      <p:pic>
        <p:nvPicPr>
          <p:cNvPr id="11" name="4 Imagen" descr="Logo Antioquia La mas Educa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31760" y="-2545"/>
            <a:ext cx="2160240" cy="215903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618" y="-2545"/>
            <a:ext cx="3426249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7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" y="580898"/>
            <a:ext cx="11857038" cy="906463"/>
          </a:xfrm>
          <a:prstGeom prst="rect">
            <a:avLst/>
          </a:prstGeom>
          <a:solidFill>
            <a:srgbClr val="317993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 smtClean="0">
                <a:solidFill>
                  <a:schemeClr val="bg1"/>
                </a:solidFill>
              </a:rPr>
              <a:t>Avance del</a:t>
            </a:r>
            <a:endParaRPr lang="es-CO" sz="3600" dirty="0">
              <a:solidFill>
                <a:schemeClr val="bg1"/>
              </a:solidFill>
            </a:endParaRPr>
          </a:p>
        </p:txBody>
      </p:sp>
      <p:pic>
        <p:nvPicPr>
          <p:cNvPr id="11" name="4 Imagen" descr="Logo Antioquia La mas Educ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31760" y="-2545"/>
            <a:ext cx="2160240" cy="215903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618" y="-2545"/>
            <a:ext cx="3426249" cy="2438611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137320" y="2182927"/>
            <a:ext cx="8031652" cy="2805966"/>
            <a:chOff x="1868149" y="2612571"/>
            <a:chExt cx="4086337" cy="142761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2" t="38095" r="51595" b="51270"/>
            <a:stretch/>
          </p:blipFill>
          <p:spPr>
            <a:xfrm>
              <a:off x="1883229" y="2612571"/>
              <a:ext cx="4071257" cy="729344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" t="53175" r="51472" b="37460"/>
            <a:stretch/>
          </p:blipFill>
          <p:spPr>
            <a:xfrm>
              <a:off x="1868149" y="3397931"/>
              <a:ext cx="4060371" cy="642257"/>
            </a:xfrm>
            <a:prstGeom prst="rect">
              <a:avLst/>
            </a:prstGeom>
          </p:spPr>
        </p:pic>
      </p:grp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2" t="43183" r="20563" b="34127"/>
          <a:stretch/>
        </p:blipFill>
        <p:spPr>
          <a:xfrm>
            <a:off x="8087488" y="2748025"/>
            <a:ext cx="3888544" cy="224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1" y="580898"/>
            <a:ext cx="11857038" cy="906463"/>
          </a:xfrm>
          <a:prstGeom prst="rect">
            <a:avLst/>
          </a:prstGeom>
          <a:solidFill>
            <a:srgbClr val="317993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dirty="0" smtClean="0">
                <a:solidFill>
                  <a:schemeClr val="bg1"/>
                </a:solidFill>
              </a:rPr>
              <a:t>Avance del</a:t>
            </a:r>
            <a:endParaRPr lang="es-CO" sz="3600" dirty="0">
              <a:solidFill>
                <a:schemeClr val="bg1"/>
              </a:solidFill>
            </a:endParaRPr>
          </a:p>
        </p:txBody>
      </p:sp>
      <p:pic>
        <p:nvPicPr>
          <p:cNvPr id="11" name="4 Imagen" descr="Logo Antioquia La mas Educa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31760" y="-2545"/>
            <a:ext cx="2160240" cy="215903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618" y="-2545"/>
            <a:ext cx="3426249" cy="243861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65873" r="55123" b="12780"/>
          <a:stretch/>
        </p:blipFill>
        <p:spPr>
          <a:xfrm>
            <a:off x="334963" y="2156493"/>
            <a:ext cx="7442698" cy="291624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9" t="69659" r="20808" b="7301"/>
          <a:stretch/>
        </p:blipFill>
        <p:spPr>
          <a:xfrm>
            <a:off x="7679690" y="2928258"/>
            <a:ext cx="4326305" cy="222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5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6 Imagen" descr="Logo Antioquia La mas Educada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1437" y="2630596"/>
            <a:ext cx="3584562" cy="1596807"/>
          </a:xfrm>
          <a:prstGeom prst="rect">
            <a:avLst/>
          </a:prstGeom>
        </p:spPr>
      </p:pic>
      <p:sp>
        <p:nvSpPr>
          <p:cNvPr id="5" name="14 Rectángulo"/>
          <p:cNvSpPr/>
          <p:nvPr/>
        </p:nvSpPr>
        <p:spPr>
          <a:xfrm>
            <a:off x="3035999" y="3952550"/>
            <a:ext cx="6120000" cy="45719"/>
          </a:xfrm>
          <a:prstGeom prst="rect">
            <a:avLst/>
          </a:prstGeom>
          <a:solidFill>
            <a:srgbClr val="00B259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4 Imagen" descr="Logo Antioquia La mas Educa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23598" y="2312969"/>
            <a:ext cx="2160241" cy="2159038"/>
          </a:xfrm>
          <a:prstGeom prst="rect">
            <a:avLst/>
          </a:prstGeom>
        </p:spPr>
      </p:pic>
      <p:sp>
        <p:nvSpPr>
          <p:cNvPr id="7" name="Subtítulo 2"/>
          <p:cNvSpPr txBox="1">
            <a:spLocks/>
          </p:cNvSpPr>
          <p:nvPr/>
        </p:nvSpPr>
        <p:spPr>
          <a:xfrm>
            <a:off x="0" y="1288558"/>
            <a:ext cx="12192000" cy="454041"/>
          </a:xfrm>
          <a:prstGeom prst="rect">
            <a:avLst/>
          </a:prstGeom>
          <a:noFill/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CO" dirty="0" smtClean="0">
                <a:solidFill>
                  <a:srgbClr val="317993"/>
                </a:solidFill>
                <a:latin typeface="Agency FB" panose="020B0503020202020204" pitchFamily="34" charset="0"/>
              </a:rPr>
              <a:t>Dirección de Fiscalización Minera</a:t>
            </a:r>
            <a:endParaRPr lang="es-CO" dirty="0">
              <a:solidFill>
                <a:srgbClr val="317993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6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133</Words>
  <Application>Microsoft Office PowerPoint</Application>
  <PresentationFormat>Personalizado</PresentationFormat>
  <Paragraphs>70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Informe canon superficiario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canon superficiario</dc:title>
  <dc:creator>WILTON GOMEZ GOMEZ</dc:creator>
  <cp:lastModifiedBy>MPINEDAA</cp:lastModifiedBy>
  <cp:revision>58</cp:revision>
  <dcterms:created xsi:type="dcterms:W3CDTF">2014-10-14T11:36:00Z</dcterms:created>
  <dcterms:modified xsi:type="dcterms:W3CDTF">2015-01-13T14:20:54Z</dcterms:modified>
</cp:coreProperties>
</file>