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10" r:id="rId4"/>
    <p:sldId id="312" r:id="rId5"/>
    <p:sldId id="313" r:id="rId6"/>
    <p:sldId id="314" r:id="rId7"/>
    <p:sldId id="315" r:id="rId8"/>
    <p:sldId id="318" r:id="rId9"/>
    <p:sldId id="319" r:id="rId10"/>
    <p:sldId id="320" r:id="rId11"/>
    <p:sldId id="321" r:id="rId12"/>
    <p:sldId id="324" r:id="rId13"/>
    <p:sldId id="325" r:id="rId14"/>
    <p:sldId id="326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9DC30-9350-4DD1-AAFB-D69E31002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0346A2-76BC-41AE-851A-9627FD15B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37DECC-4FFA-46FA-B6DF-AF697909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597325-53F7-40F8-8A88-4CB9B603D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AF7147-0FD9-4B84-BAB8-F2EB041C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84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7391E-90AD-42C6-B0A4-F11D6CAE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4B64EB-2B7C-4396-9E74-F61A8D4AC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DD99ED-F9C1-4810-9E03-BD18C791C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13540-7941-4599-847C-52A88E58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CD9D3-A5AA-4193-AEE0-078C524F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327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91BF6B-7CAB-4D09-B526-4BCCAC31E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6E9B85-E90B-40C5-BA41-04DFBA0EB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543568-3C51-4E73-B0AE-DDD2831F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A572EE-089D-4ED3-AF02-6022F256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85D262-FB8D-4D07-9A57-4FFB52A91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890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5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CCA25-0020-4FF5-A31C-2F8259384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998D16-92D0-4B8E-B481-CA150CB4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88755-232C-489B-9C03-E2794077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97AF8A-EC81-49BE-A1D3-985F1BC1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507510-BAA0-4719-A539-1E9B28AD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14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F357B-CEB1-47DC-AD09-F9D77F002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3005A3-1E00-44A6-A3BF-E597750A5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98963C-C9FC-4C88-B266-1C47BA22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F48679-E077-4319-B03C-9D1FF8B4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C8D2FF-2101-45B4-B6C5-17515892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90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5864D-DBCD-48AC-AFEE-B96B02CF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426FDE-F233-4907-95DD-1DD0DC455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1BA117-A7BA-47DB-9432-37DE2E092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FE2AE3-1E6D-432C-80FF-4B9BE551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633D63-40E1-48EE-9F10-218C7C3D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FED35C-8605-4FFF-8902-BFB0F343D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02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EC0C9-3B33-46C3-A2D2-B8F8FE12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82874C-1419-4F7F-9B09-A11C07D4D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9BC375-DD5F-444F-A8CC-54F5A6D95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A40E53-0CE1-43D3-BC96-5DB2C22B5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63B58D-7657-494D-8CC0-3CE368BE5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A1AF23-1C78-4C65-A80A-34337BE8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915998-FD6A-44CC-BC3B-0E6E1429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DB5C08-6C5C-47A0-9A09-B09D4596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44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ADFD6-2D21-49C8-92FD-FF828D77A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F79E67-33AC-4690-A89C-CF420B718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74778A-50AE-43BC-9636-A41ED1A6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E1EEE1-EFAA-4FB2-8696-5E03A88A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75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B74DA3C-6811-41BC-BA5B-7765E6BEF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FA6ADF-626C-48DC-940B-01354FD90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F4B532-4963-413A-9D3D-21AEF9D1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21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B60D3-0984-4CDB-A85E-CDF1708BA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4A0AB0-8E38-463D-B99F-0DD8B3F3D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55526F-8FE6-46E2-B579-94B05DC1A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7738D6-491D-4BF4-B258-CF7BAB6BB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E30AAD-4FBD-4E39-9C82-1B4EEEF4A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B12570-DB9C-46D8-B6D7-E059F12E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253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F49EE-2325-40A8-9B85-588750F00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37A251-862A-420C-AADD-4F350AB90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B816C8-7DDD-442A-9719-9155145F1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CAD528-666E-4354-9151-7BE7943A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ED9798-869E-48D9-A74D-BF6C4898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AD1F24-A4C6-4780-B99A-E7117F63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345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B4044C-845C-406E-AA86-7C2503FE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4C19C3-39E9-49CF-95A1-5F668E514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B2969-A419-4135-8AD7-2228C4649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C486-F6C1-4E84-AAE7-C0BFB94E9B27}" type="datetimeFigureOut">
              <a:rPr lang="es-CO" smtClean="0"/>
              <a:t>17/11/2020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1B4A6C-827D-4BF6-B1C3-F33B6F719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27E7FA-E9F3-4344-AF2A-DF365A54D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0971-3B8E-4967-A669-B3A1638B44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14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0138" y="1656191"/>
            <a:ext cx="1181186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>
                <a:solidFill>
                  <a:srgbClr val="0A6A21"/>
                </a:solidFill>
                <a:latin typeface="Arial"/>
                <a:cs typeface="Arial"/>
              </a:rPr>
              <a:t>INFORME DE SALDOS</a:t>
            </a:r>
            <a:endParaRPr lang="es-CO" sz="54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algn="ctr"/>
            <a:r>
              <a:rPr lang="es-CO" sz="4800" b="1" dirty="0">
                <a:solidFill>
                  <a:srgbClr val="0A6A21"/>
                </a:solidFill>
                <a:latin typeface="Arial"/>
                <a:cs typeface="Arial"/>
              </a:rPr>
              <a:t>SESIÓN OCAD DEPARTAMENTAL </a:t>
            </a:r>
          </a:p>
          <a:p>
            <a:pPr algn="ctr"/>
            <a:r>
              <a:rPr lang="es-CO" sz="4800" b="1" dirty="0">
                <a:solidFill>
                  <a:srgbClr val="0A6A21"/>
                </a:solidFill>
                <a:latin typeface="Arial"/>
                <a:cs typeface="Arial"/>
              </a:rPr>
              <a:t> ANTIOQUIA 2020</a:t>
            </a:r>
            <a:r>
              <a:rPr lang="es-CO" sz="5400" b="1" dirty="0">
                <a:solidFill>
                  <a:srgbClr val="0A6A21"/>
                </a:solidFill>
                <a:latin typeface="Arial"/>
                <a:cs typeface="Arial"/>
              </a:rPr>
              <a:t> </a:t>
            </a:r>
          </a:p>
          <a:p>
            <a:pPr algn="ctr"/>
            <a:r>
              <a:rPr lang="es-CO" sz="3200" b="1" dirty="0">
                <a:solidFill>
                  <a:srgbClr val="0A6A21"/>
                </a:solidFill>
                <a:latin typeface="Arial"/>
                <a:cs typeface="Arial"/>
              </a:rPr>
              <a:t>17 NOVIEMBRE 2020</a:t>
            </a:r>
            <a:endParaRPr lang="es-CO" sz="4800" b="1" dirty="0">
              <a:solidFill>
                <a:srgbClr val="00B05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sz="5400" b="1" dirty="0">
              <a:solidFill>
                <a:srgbClr val="00B05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9EE1EF3-7B8B-4BA8-BDFD-CFF4A2C10259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187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Terminado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40548" y="5813844"/>
            <a:ext cx="3126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160FE76-2382-4B71-9D6C-B0941DE66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548" y="1300426"/>
            <a:ext cx="10778662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3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8944" y="135639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Cerrado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814045-920B-4EFD-BB8B-20A328BB427C}"/>
              </a:ext>
            </a:extLst>
          </p:cNvPr>
          <p:cNvSpPr txBox="1"/>
          <p:nvPr/>
        </p:nvSpPr>
        <p:spPr>
          <a:xfrm>
            <a:off x="559635" y="5925546"/>
            <a:ext cx="2901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6A7E32B-E496-47FB-8EEC-59E5CF550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35" y="732399"/>
            <a:ext cx="11382218" cy="49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6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Saldos OCAD Departamental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50586" y="5495080"/>
            <a:ext cx="425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*Rendimientos financieros con corte al 30 de junio de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al 31 de octubre de 2020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A8417E9-3AA8-460C-A6E6-174157B84D01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4FD6D12-2ABB-4548-9076-053421869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090" y="1883795"/>
            <a:ext cx="7693819" cy="30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45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316" y="467324"/>
            <a:ext cx="11951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Saldos disponibles </a:t>
            </a: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municipios adheridos </a:t>
            </a:r>
            <a:endParaRPr lang="es-ES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al OCAD Departamental</a:t>
            </a:r>
            <a:endParaRPr lang="es-CO" altLang="es-CO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91C50A-2890-4B10-B688-B6806DE501E8}"/>
              </a:ext>
            </a:extLst>
          </p:cNvPr>
          <p:cNvSpPr txBox="1"/>
          <p:nvPr/>
        </p:nvSpPr>
        <p:spPr>
          <a:xfrm>
            <a:off x="1390401" y="5868354"/>
            <a:ext cx="3916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*Información general corte 31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54115D-EF0D-46E7-A6B1-C61B48F2F665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1AC684C-590E-4BB8-81ED-F7004D833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110" y="2193031"/>
            <a:ext cx="6986622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83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84146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>
                <a:solidFill>
                  <a:srgbClr val="0A6A21"/>
                </a:solidFill>
                <a:latin typeface="Arial"/>
                <a:cs typeface="Arial"/>
              </a:rPr>
              <a:t>Indicadores Control de Caja – OCAD </a:t>
            </a:r>
            <a:endParaRPr lang="es-CO" sz="4000" b="1" dirty="0">
              <a:solidFill>
                <a:srgbClr val="0A6A21"/>
              </a:solidFill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61E38B2-A934-486D-BF99-6781A565B0A1}"/>
              </a:ext>
            </a:extLst>
          </p:cNvPr>
          <p:cNvSpPr/>
          <p:nvPr/>
        </p:nvSpPr>
        <p:spPr>
          <a:xfrm>
            <a:off x="-2133" y="-3327"/>
            <a:ext cx="269419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54E1548-35F6-469B-8AA4-37E5FC883D70}"/>
              </a:ext>
            </a:extLst>
          </p:cNvPr>
          <p:cNvSpPr txBox="1"/>
          <p:nvPr/>
        </p:nvSpPr>
        <p:spPr>
          <a:xfrm>
            <a:off x="701434" y="5616426"/>
            <a:ext cx="689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corte 31 octubre 2020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*Incluyen los rendimientos financieros generados en la cuenta maestra de asignaciones directas corte 30 junio 2020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2713212-5E90-4E94-9652-688479187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34" y="1890412"/>
            <a:ext cx="11345639" cy="28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8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6572FA9-2245-4A2C-8367-BAAFDC0116A2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A1BF621-7C75-44ED-9175-E07562EBBE37}"/>
              </a:ext>
            </a:extLst>
          </p:cNvPr>
          <p:cNvSpPr/>
          <p:nvPr/>
        </p:nvSpPr>
        <p:spPr>
          <a:xfrm>
            <a:off x="1076158" y="1770973"/>
            <a:ext cx="98541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3.Presentación del estado de los proyectos, los saldos disponibles por fuente de financiación y indicadores de control de caja</a:t>
            </a:r>
          </a:p>
        </p:txBody>
      </p:sp>
    </p:spTree>
    <p:extLst>
      <p:ext uri="{BB962C8B-B14F-4D97-AF65-F5344CB8AC3E}">
        <p14:creationId xmlns:p14="http://schemas.microsoft.com/office/powerpoint/2010/main" val="242394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Estado de los proyectos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DE7445-2E7D-48A7-8E9E-8CF06DCDA180}"/>
              </a:ext>
            </a:extLst>
          </p:cNvPr>
          <p:cNvSpPr txBox="1"/>
          <p:nvPr/>
        </p:nvSpPr>
        <p:spPr>
          <a:xfrm>
            <a:off x="2216059" y="5704999"/>
            <a:ext cx="308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*Plataforma SUIFP-SGR Departamental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2020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6B7961A5-F465-4731-BBFC-A345EF670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059" y="1690346"/>
            <a:ext cx="7937680" cy="36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6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1673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CA7E66B-7FB0-40BA-BF2A-439ADDA19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70" y="947956"/>
            <a:ext cx="10400677" cy="473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5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5" y="130578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10694" y="6130795"/>
            <a:ext cx="3086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Corte 15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2020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09A0BB5-0B34-41FD-83A5-3901FC3D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94" y="915476"/>
            <a:ext cx="10803048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6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Devuelto a la MGA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785244" y="6130795"/>
            <a:ext cx="325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9A51CEC-0E3C-473F-8DF1-9F7ED84BA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244" y="1145571"/>
            <a:ext cx="10766469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5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8944" y="92776"/>
            <a:ext cx="9854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200" b="1" dirty="0">
                <a:solidFill>
                  <a:srgbClr val="0A6A21"/>
                </a:solidFill>
                <a:latin typeface="Arial"/>
                <a:cs typeface="Arial"/>
              </a:rPr>
              <a:t>Viabilidad OCAD</a:t>
            </a:r>
            <a:endParaRPr lang="es-ES" sz="3200" b="1" dirty="0">
              <a:solidFill>
                <a:srgbClr val="0A6A21"/>
              </a:solidFill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759655" y="2015977"/>
            <a:ext cx="18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  <a:endParaRPr kumimoji="0" lang="es-MX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038929" y="2311531"/>
            <a:ext cx="9854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3200" b="1" dirty="0">
                <a:solidFill>
                  <a:srgbClr val="0A6A21"/>
                </a:solidFill>
                <a:latin typeface="Arial"/>
                <a:cs typeface="Arial"/>
              </a:rPr>
              <a:t>Proyecto Desaprobado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B4C76DB-59E4-474A-B2FC-6D32664F0C84}"/>
              </a:ext>
            </a:extLst>
          </p:cNvPr>
          <p:cNvSpPr txBox="1"/>
          <p:nvPr/>
        </p:nvSpPr>
        <p:spPr>
          <a:xfrm>
            <a:off x="720260" y="4582231"/>
            <a:ext cx="3877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483EE72B-AB58-48C9-A0DE-592659374D8F}"/>
              </a:ext>
            </a:extLst>
          </p:cNvPr>
          <p:cNvGraphicFramePr>
            <a:graphicFrameLocks noGrp="1"/>
          </p:cNvGraphicFramePr>
          <p:nvPr/>
        </p:nvGraphicFramePr>
        <p:xfrm>
          <a:off x="759655" y="632954"/>
          <a:ext cx="10753109" cy="1257300"/>
        </p:xfrm>
        <a:graphic>
          <a:graphicData uri="http://schemas.openxmlformats.org/drawingml/2006/table">
            <a:tbl>
              <a:tblPr/>
              <a:tblGrid>
                <a:gridCol w="1097280">
                  <a:extLst>
                    <a:ext uri="{9D8B030D-6E8A-4147-A177-3AD203B41FA5}">
                      <a16:colId xmlns:a16="http://schemas.microsoft.com/office/drawing/2014/main" val="359736042"/>
                    </a:ext>
                  </a:extLst>
                </a:gridCol>
                <a:gridCol w="6091311">
                  <a:extLst>
                    <a:ext uri="{9D8B030D-6E8A-4147-A177-3AD203B41FA5}">
                      <a16:colId xmlns:a16="http://schemas.microsoft.com/office/drawing/2014/main" val="1516844833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871535049"/>
                    </a:ext>
                  </a:extLst>
                </a:gridCol>
                <a:gridCol w="973934">
                  <a:extLst>
                    <a:ext uri="{9D8B030D-6E8A-4147-A177-3AD203B41FA5}">
                      <a16:colId xmlns:a16="http://schemas.microsoft.com/office/drawing/2014/main" val="577294618"/>
                    </a:ext>
                  </a:extLst>
                </a:gridCol>
                <a:gridCol w="1549575">
                  <a:extLst>
                    <a:ext uri="{9D8B030D-6E8A-4147-A177-3AD203B41FA5}">
                      <a16:colId xmlns:a16="http://schemas.microsoft.com/office/drawing/2014/main" val="3296870102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4956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2020003050193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las entidades del Sistema Departamental y Municipal de Gestión del Riesgo de Desastres con el fin de mejorar la capacidad de respuesta por medio de herramientas, equipos e insumos para la atención de emergencias en el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VIABILIDAD OCAD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174923"/>
                  </a:ext>
                </a:extLst>
              </a:tr>
            </a:tbl>
          </a:graphicData>
        </a:graphic>
      </p:graphicFrame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794B5DE9-BD66-4ED3-8687-7122272044CF}"/>
              </a:ext>
            </a:extLst>
          </p:cNvPr>
          <p:cNvGraphicFramePr>
            <a:graphicFrameLocks noGrp="1"/>
          </p:cNvGraphicFramePr>
          <p:nvPr/>
        </p:nvGraphicFramePr>
        <p:xfrm>
          <a:off x="759654" y="2896306"/>
          <a:ext cx="10753109" cy="1685925"/>
        </p:xfrm>
        <a:graphic>
          <a:graphicData uri="http://schemas.openxmlformats.org/drawingml/2006/table">
            <a:tbl>
              <a:tblPr/>
              <a:tblGrid>
                <a:gridCol w="1012875">
                  <a:extLst>
                    <a:ext uri="{9D8B030D-6E8A-4147-A177-3AD203B41FA5}">
                      <a16:colId xmlns:a16="http://schemas.microsoft.com/office/drawing/2014/main" val="1428793284"/>
                    </a:ext>
                  </a:extLst>
                </a:gridCol>
                <a:gridCol w="4740813">
                  <a:extLst>
                    <a:ext uri="{9D8B030D-6E8A-4147-A177-3AD203B41FA5}">
                      <a16:colId xmlns:a16="http://schemas.microsoft.com/office/drawing/2014/main" val="3003627655"/>
                    </a:ext>
                  </a:extLst>
                </a:gridCol>
                <a:gridCol w="1997612">
                  <a:extLst>
                    <a:ext uri="{9D8B030D-6E8A-4147-A177-3AD203B41FA5}">
                      <a16:colId xmlns:a16="http://schemas.microsoft.com/office/drawing/2014/main" val="694112965"/>
                    </a:ext>
                  </a:extLst>
                </a:gridCol>
                <a:gridCol w="1702191">
                  <a:extLst>
                    <a:ext uri="{9D8B030D-6E8A-4147-A177-3AD203B41FA5}">
                      <a16:colId xmlns:a16="http://schemas.microsoft.com/office/drawing/2014/main" val="2565118178"/>
                    </a:ext>
                  </a:extLst>
                </a:gridCol>
                <a:gridCol w="1299618">
                  <a:extLst>
                    <a:ext uri="{9D8B030D-6E8A-4147-A177-3AD203B41FA5}">
                      <a16:colId xmlns:a16="http://schemas.microsoft.com/office/drawing/2014/main" val="49035847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84373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192 UNIDADES SANITARIAS RURALES EN EL MUNICIPIO DE FRONTINO, ANTIOQUIA.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Frontino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60624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 capacidad de respuesta en el Manejo de Desastres de las entidades operativas para la Gestión del Riesgo de Desastres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99388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vía racho triste - San Jose la Ceja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la Ceja del Tambo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498733"/>
                  </a:ext>
                </a:extLst>
              </a:tr>
            </a:tbl>
          </a:graphicData>
        </a:graphic>
      </p:graphicFrame>
      <p:sp>
        <p:nvSpPr>
          <p:cNvPr id="30" name="Rectángulo 29">
            <a:extLst>
              <a:ext uri="{FF2B5EF4-FFF2-40B4-BE49-F238E27FC236}">
                <a16:creationId xmlns:a16="http://schemas.microsoft.com/office/drawing/2014/main" id="{48E3D85B-3B8D-4C45-93FA-884BC1C6D640}"/>
              </a:ext>
            </a:extLst>
          </p:cNvPr>
          <p:cNvSpPr/>
          <p:nvPr/>
        </p:nvSpPr>
        <p:spPr>
          <a:xfrm>
            <a:off x="1168943" y="4920785"/>
            <a:ext cx="9854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3200" b="1" dirty="0">
                <a:solidFill>
                  <a:srgbClr val="0A6A21"/>
                </a:solidFill>
                <a:latin typeface="Arial"/>
                <a:cs typeface="Arial"/>
              </a:rPr>
              <a:t>Para Cierre</a:t>
            </a:r>
          </a:p>
        </p:txBody>
      </p:sp>
      <p:graphicFrame>
        <p:nvGraphicFramePr>
          <p:cNvPr id="32" name="Tabla 31">
            <a:extLst>
              <a:ext uri="{FF2B5EF4-FFF2-40B4-BE49-F238E27FC236}">
                <a16:creationId xmlns:a16="http://schemas.microsoft.com/office/drawing/2014/main" id="{6212596B-ADF1-47DE-B472-7A50B3059093}"/>
              </a:ext>
            </a:extLst>
          </p:cNvPr>
          <p:cNvGraphicFramePr>
            <a:graphicFrameLocks noGrp="1"/>
          </p:cNvGraphicFramePr>
          <p:nvPr/>
        </p:nvGraphicFramePr>
        <p:xfrm>
          <a:off x="759655" y="5562153"/>
          <a:ext cx="11071273" cy="971550"/>
        </p:xfrm>
        <a:graphic>
          <a:graphicData uri="http://schemas.openxmlformats.org/drawingml/2006/table">
            <a:tbl>
              <a:tblPr/>
              <a:tblGrid>
                <a:gridCol w="956603">
                  <a:extLst>
                    <a:ext uri="{9D8B030D-6E8A-4147-A177-3AD203B41FA5}">
                      <a16:colId xmlns:a16="http://schemas.microsoft.com/office/drawing/2014/main" val="107283343"/>
                    </a:ext>
                  </a:extLst>
                </a:gridCol>
                <a:gridCol w="4178105">
                  <a:extLst>
                    <a:ext uri="{9D8B030D-6E8A-4147-A177-3AD203B41FA5}">
                      <a16:colId xmlns:a16="http://schemas.microsoft.com/office/drawing/2014/main" val="1494743447"/>
                    </a:ext>
                  </a:extLst>
                </a:gridCol>
                <a:gridCol w="1448972">
                  <a:extLst>
                    <a:ext uri="{9D8B030D-6E8A-4147-A177-3AD203B41FA5}">
                      <a16:colId xmlns:a16="http://schemas.microsoft.com/office/drawing/2014/main" val="1734056133"/>
                    </a:ext>
                  </a:extLst>
                </a:gridCol>
                <a:gridCol w="1589650">
                  <a:extLst>
                    <a:ext uri="{9D8B030D-6E8A-4147-A177-3AD203B41FA5}">
                      <a16:colId xmlns:a16="http://schemas.microsoft.com/office/drawing/2014/main" val="1918213876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398827943"/>
                    </a:ext>
                  </a:extLst>
                </a:gridCol>
                <a:gridCol w="695677">
                  <a:extLst>
                    <a:ext uri="{9D8B030D-6E8A-4147-A177-3AD203B41FA5}">
                      <a16:colId xmlns:a16="http://schemas.microsoft.com/office/drawing/2014/main" val="810972962"/>
                    </a:ext>
                  </a:extLst>
                </a:gridCol>
                <a:gridCol w="936174">
                  <a:extLst>
                    <a:ext uri="{9D8B030D-6E8A-4147-A177-3AD203B41FA5}">
                      <a16:colId xmlns:a16="http://schemas.microsoft.com/office/drawing/2014/main" val="845031792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físico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Financiero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186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Dotación tecnológica y audiovisual para el desarrollo de las actividades de la programación educativa de los parques EDUCACIÓNs del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PARA CIERRE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24157"/>
                  </a:ext>
                </a:extLst>
              </a:tr>
            </a:tbl>
          </a:graphicData>
        </a:graphic>
      </p:graphicFrame>
      <p:sp>
        <p:nvSpPr>
          <p:cNvPr id="34" name="CuadroTexto 33">
            <a:extLst>
              <a:ext uri="{FF2B5EF4-FFF2-40B4-BE49-F238E27FC236}">
                <a16:creationId xmlns:a16="http://schemas.microsoft.com/office/drawing/2014/main" id="{DAE2C8A0-DD5A-4B7E-9F4C-FAA4E3244976}"/>
              </a:ext>
            </a:extLst>
          </p:cNvPr>
          <p:cNvSpPr txBox="1"/>
          <p:nvPr/>
        </p:nvSpPr>
        <p:spPr>
          <a:xfrm>
            <a:off x="720260" y="6494962"/>
            <a:ext cx="18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  <a:endParaRPr kumimoji="0" lang="es-MX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006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DDBE34F-486E-430A-808F-3B52825D2EF4}"/>
              </a:ext>
            </a:extLst>
          </p:cNvPr>
          <p:cNvGraphicFramePr>
            <a:graphicFrameLocks noGrp="1"/>
          </p:cNvGraphicFramePr>
          <p:nvPr/>
        </p:nvGraphicFramePr>
        <p:xfrm>
          <a:off x="520505" y="999710"/>
          <a:ext cx="11493304" cy="4571586"/>
        </p:xfrm>
        <a:graphic>
          <a:graphicData uri="http://schemas.openxmlformats.org/drawingml/2006/table">
            <a:tbl>
              <a:tblPr/>
              <a:tblGrid>
                <a:gridCol w="1153550">
                  <a:extLst>
                    <a:ext uri="{9D8B030D-6E8A-4147-A177-3AD203B41FA5}">
                      <a16:colId xmlns:a16="http://schemas.microsoft.com/office/drawing/2014/main" val="1798277212"/>
                    </a:ext>
                  </a:extLst>
                </a:gridCol>
                <a:gridCol w="3826413">
                  <a:extLst>
                    <a:ext uri="{9D8B030D-6E8A-4147-A177-3AD203B41FA5}">
                      <a16:colId xmlns:a16="http://schemas.microsoft.com/office/drawing/2014/main" val="1084364470"/>
                    </a:ext>
                  </a:extLst>
                </a:gridCol>
                <a:gridCol w="1823058">
                  <a:extLst>
                    <a:ext uri="{9D8B030D-6E8A-4147-A177-3AD203B41FA5}">
                      <a16:colId xmlns:a16="http://schemas.microsoft.com/office/drawing/2014/main" val="583614950"/>
                    </a:ext>
                  </a:extLst>
                </a:gridCol>
                <a:gridCol w="1525052">
                  <a:extLst>
                    <a:ext uri="{9D8B030D-6E8A-4147-A177-3AD203B41FA5}">
                      <a16:colId xmlns:a16="http://schemas.microsoft.com/office/drawing/2014/main" val="3516848380"/>
                    </a:ext>
                  </a:extLst>
                </a:gridCol>
                <a:gridCol w="1348274">
                  <a:extLst>
                    <a:ext uri="{9D8B030D-6E8A-4147-A177-3AD203B41FA5}">
                      <a16:colId xmlns:a16="http://schemas.microsoft.com/office/drawing/2014/main" val="226031614"/>
                    </a:ext>
                  </a:extLst>
                </a:gridCol>
                <a:gridCol w="845096">
                  <a:extLst>
                    <a:ext uri="{9D8B030D-6E8A-4147-A177-3AD203B41FA5}">
                      <a16:colId xmlns:a16="http://schemas.microsoft.com/office/drawing/2014/main" val="3605238389"/>
                    </a:ext>
                  </a:extLst>
                </a:gridCol>
                <a:gridCol w="971861">
                  <a:extLst>
                    <a:ext uri="{9D8B030D-6E8A-4147-A177-3AD203B41FA5}">
                      <a16:colId xmlns:a16="http://schemas.microsoft.com/office/drawing/2014/main" val="2908168884"/>
                    </a:ext>
                  </a:extLst>
                </a:gridCol>
              </a:tblGrid>
              <a:tr h="2837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físico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Financiero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52349"/>
                  </a:ext>
                </a:extLst>
              </a:tr>
              <a:tr h="4121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del acceso a la educación superior a través de Instituciones educativas y la red de parques y ciudadelas educativas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56061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Fortalecimiento cultural de la población afro antioqueña, municipio de Arboletes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Arboletes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85122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cultural de la población afroantioqueña, municipio de Carepa,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Municipio de Carepa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7426"/>
                  </a:ext>
                </a:extLst>
              </a:tr>
              <a:tr h="20945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2017050310005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Adecuación y mejoramiento del parque principal del municipio de Amalfi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</a:t>
                      </a:r>
                      <a:r>
                        <a:rPr lang="es-C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Amalfí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00240"/>
                  </a:ext>
                </a:extLst>
              </a:tr>
              <a:tr h="4054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nutricional con enfoque comunitario para niños y familias gestantes indígenas de las comunidades priorizadas de los municipios de Urrao, Frontino, Dabeiba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16279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puente en la zona urbana del municipio de San Pedro de Urabá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31217"/>
                  </a:ext>
                </a:extLst>
              </a:tr>
              <a:tr h="2027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Pista de patinódromo en el Municipio de San Pedro De Uraba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San Pedro de Uraba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10170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una Cancha En Grama Sintética Para La Práctica de Fútbol en el municipio de Segovia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Municipo de Segovia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11804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Mejoramiento y adecuación de una (1) infraestructura deportiva en el sector montecarlo del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793323"/>
                  </a:ext>
                </a:extLst>
              </a:tr>
              <a:tr h="2027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2 Canchas Sintética en el Municipio de Concepción,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Concepción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48541"/>
                  </a:ext>
                </a:extLst>
              </a:tr>
              <a:tr h="4054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2018058930074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vías terciarias mediante la construcción de placa huella en la vereda caño negro y caño bonito en el municipio de Yondó (08/10/2018)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Yondó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45958"/>
                  </a:ext>
                </a:extLst>
              </a:tr>
              <a:tr h="4054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Construcción de puente vehicular sobre la quebrada El Herrero, vía Ituango - La Granja, municipio de Ituango,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Ituango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71131"/>
                  </a:ext>
                </a:extLst>
              </a:tr>
              <a:tr h="304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la quiebra - Santa Ana del municipio de Granada en el Departamento de Antioquia (21/08/2018)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Granada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804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6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102239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380138" y="6166066"/>
            <a:ext cx="2996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15 de noviembre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B6C6F1A-DBE7-405F-8502-79725C1A9758}"/>
              </a:ext>
            </a:extLst>
          </p:cNvPr>
          <p:cNvGraphicFramePr>
            <a:graphicFrameLocks noGrp="1"/>
          </p:cNvGraphicFramePr>
          <p:nvPr/>
        </p:nvGraphicFramePr>
        <p:xfrm>
          <a:off x="484861" y="999710"/>
          <a:ext cx="11366694" cy="4686155"/>
        </p:xfrm>
        <a:graphic>
          <a:graphicData uri="http://schemas.openxmlformats.org/drawingml/2006/table">
            <a:tbl>
              <a:tblPr/>
              <a:tblGrid>
                <a:gridCol w="1118856">
                  <a:extLst>
                    <a:ext uri="{9D8B030D-6E8A-4147-A177-3AD203B41FA5}">
                      <a16:colId xmlns:a16="http://schemas.microsoft.com/office/drawing/2014/main" val="1123040168"/>
                    </a:ext>
                  </a:extLst>
                </a:gridCol>
                <a:gridCol w="4121834">
                  <a:extLst>
                    <a:ext uri="{9D8B030D-6E8A-4147-A177-3AD203B41FA5}">
                      <a16:colId xmlns:a16="http://schemas.microsoft.com/office/drawing/2014/main" val="373900036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414771759"/>
                    </a:ext>
                  </a:extLst>
                </a:gridCol>
                <a:gridCol w="1378634">
                  <a:extLst>
                    <a:ext uri="{9D8B030D-6E8A-4147-A177-3AD203B41FA5}">
                      <a16:colId xmlns:a16="http://schemas.microsoft.com/office/drawing/2014/main" val="2486162797"/>
                    </a:ext>
                  </a:extLst>
                </a:gridCol>
                <a:gridCol w="1519311">
                  <a:extLst>
                    <a:ext uri="{9D8B030D-6E8A-4147-A177-3AD203B41FA5}">
                      <a16:colId xmlns:a16="http://schemas.microsoft.com/office/drawing/2014/main" val="405502616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429543894"/>
                    </a:ext>
                  </a:extLst>
                </a:gridCol>
                <a:gridCol w="766213">
                  <a:extLst>
                    <a:ext uri="{9D8B030D-6E8A-4147-A177-3AD203B41FA5}">
                      <a16:colId xmlns:a16="http://schemas.microsoft.com/office/drawing/2014/main" val="1141218936"/>
                    </a:ext>
                  </a:extLst>
                </a:gridCol>
              </a:tblGrid>
              <a:tr h="266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físico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Avance Financiero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128422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avenida circunvalar del municipio de Jerico  en el departamento de Antioquia (1.3 Km pavimentación) (18/09/2018)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Jerico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68882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Adecuación de infraestructura en dos (2) instituciones educativas en 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163657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vía el ninguito - vuelta el olvido subregión Norte en el municipio de Angostura, Antioquia (01/10/2018)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Angostura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141284"/>
                  </a:ext>
                </a:extLst>
              </a:tr>
              <a:tr h="1900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y dotación de cancha sintética en el municipio de Tarazá Antioquia (17/10/2019)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31106"/>
                  </a:ext>
                </a:extLst>
              </a:tr>
              <a:tr h="4750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rural etapa 2 de tramos de la vía que conduce desde el casco urbano hasta el corregimiento la Caucana y obras complemetarias en el municipio de Tarazá, Antioquia (17/10/2018)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977046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Restauración de la casa de la cultura con el fin de proteger y salvaguardar el patrimonio cultural del Municipio de La Estrella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la Estrella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984921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Mejoramiento de la pista de patinaje existente en el polideportivo del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103665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del centro de producción porcícola Paysandú de la Universidad Nacional de Colombia,en el Municipio de Medellín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Universidad Nacional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275204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cicloinfraestructura y servicios complementarios en el municipio de San Jerónimo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Jeronimo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149482"/>
                  </a:ext>
                </a:extLst>
              </a:tr>
              <a:tr h="1900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centro día para el adulto mayor en el municipio de San Rafel, 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Rafael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568159"/>
                  </a:ext>
                </a:extLst>
              </a:tr>
              <a:tr h="2369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y dotación del parque principal barrio Luis Gonzaga en 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052742"/>
                  </a:ext>
                </a:extLst>
              </a:tr>
              <a:tr h="1900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2019054400026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bulevar 27A primera fase municipio de Marinilla (17/09/2018)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Marinilla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263382"/>
                  </a:ext>
                </a:extLst>
              </a:tr>
              <a:tr h="1900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2019055790010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pista de patinaje sector la malena Puerto Berrio Antioquia (19/09/2018)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Puerto Berrio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37678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2019057900029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 en la infraestructura física de la Institución Educativa La Caucana en el municipio de Tarazá, Antioquia (17/10/2019)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98058"/>
                  </a:ext>
                </a:extLst>
              </a:tr>
              <a:tr h="2850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2019058370003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etapa 2 de la unidad deportiva del Distrito de Turbo, Antioquia (01/03/2018)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Turbo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167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880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1342</Words>
  <Application>Microsoft Office PowerPoint</Application>
  <PresentationFormat>Panorámica</PresentationFormat>
  <Paragraphs>297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2</cp:revision>
  <dcterms:created xsi:type="dcterms:W3CDTF">2020-11-17T15:25:34Z</dcterms:created>
  <dcterms:modified xsi:type="dcterms:W3CDTF">2020-11-17T15:27:29Z</dcterms:modified>
</cp:coreProperties>
</file>