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60" r:id="rId1"/>
  </p:sldMasterIdLst>
  <p:notesMasterIdLst>
    <p:notesMasterId r:id="rId31"/>
  </p:notesMasterIdLst>
  <p:sldIdLst>
    <p:sldId id="256" r:id="rId2"/>
    <p:sldId id="297" r:id="rId3"/>
    <p:sldId id="349" r:id="rId4"/>
    <p:sldId id="350" r:id="rId5"/>
    <p:sldId id="352" r:id="rId6"/>
    <p:sldId id="353" r:id="rId7"/>
    <p:sldId id="377" r:id="rId8"/>
    <p:sldId id="293" r:id="rId9"/>
    <p:sldId id="361" r:id="rId10"/>
    <p:sldId id="354" r:id="rId11"/>
    <p:sldId id="362" r:id="rId12"/>
    <p:sldId id="376" r:id="rId13"/>
    <p:sldId id="375" r:id="rId14"/>
    <p:sldId id="356" r:id="rId15"/>
    <p:sldId id="363" r:id="rId16"/>
    <p:sldId id="364" r:id="rId17"/>
    <p:sldId id="365" r:id="rId18"/>
    <p:sldId id="367" r:id="rId19"/>
    <p:sldId id="368" r:id="rId20"/>
    <p:sldId id="371" r:id="rId21"/>
    <p:sldId id="370" r:id="rId22"/>
    <p:sldId id="373" r:id="rId23"/>
    <p:sldId id="372" r:id="rId24"/>
    <p:sldId id="357" r:id="rId25"/>
    <p:sldId id="358" r:id="rId26"/>
    <p:sldId id="374" r:id="rId27"/>
    <p:sldId id="359" r:id="rId28"/>
    <p:sldId id="360" r:id="rId29"/>
    <p:sldId id="270" r:id="rId30"/>
  </p:sldIdLst>
  <p:sldSz cx="9144000" cy="6858000" type="screen4x3"/>
  <p:notesSz cx="9236075" cy="7010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RANY MENESES MESA" initials="SMM" lastIdx="0" clrIdx="0">
    <p:extLst>
      <p:ext uri="{19B8F6BF-5375-455C-9EA6-DF929625EA0E}">
        <p15:presenceInfo xmlns:p15="http://schemas.microsoft.com/office/powerpoint/2012/main" userId="SORANY MENESES MESA" providerId="None"/>
      </p:ext>
    </p:extLst>
  </p:cmAuthor>
  <p:cmAuthor id="2" name="ANGELLY JOHANA IDARRAGA ALVAREZ" initials="AJIA" lastIdx="1" clrIdx="1">
    <p:extLst>
      <p:ext uri="{19B8F6BF-5375-455C-9EA6-DF929625EA0E}">
        <p15:presenceInfo xmlns:p15="http://schemas.microsoft.com/office/powerpoint/2012/main" userId="ANGELLY JOHANA IDARRAGA ALVAR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118144"/>
    <a:srgbClr val="16AA59"/>
    <a:srgbClr val="4D7830"/>
    <a:srgbClr val="568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9" autoAdjust="0"/>
    <p:restoredTop sz="94630" autoAdjust="0"/>
  </p:normalViewPr>
  <p:slideViewPr>
    <p:cSldViewPr snapToGrid="0">
      <p:cViewPr varScale="1">
        <p:scale>
          <a:sx n="109" d="100"/>
          <a:sy n="109" d="100"/>
        </p:scale>
        <p:origin x="16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AFA1E-EA27-4E16-BBE5-891ED004426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41650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3928" y="3373438"/>
            <a:ext cx="7388225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02088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32400" y="6659563"/>
            <a:ext cx="4002088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34E8E-3AC6-44E5-BFDB-35F7708E047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048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34E8E-3AC6-44E5-BFDB-35F7708E0474}" type="slidenum">
              <a:rPr lang="es-CO" smtClean="0"/>
              <a:t>24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470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3602039"/>
            <a:ext cx="6858000" cy="1655763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161" indent="0" algn="ctr">
              <a:buNone/>
              <a:defRPr sz="2000"/>
            </a:lvl2pPr>
            <a:lvl3pPr marL="914322" indent="0" algn="ctr">
              <a:buNone/>
              <a:defRPr sz="1800"/>
            </a:lvl3pPr>
            <a:lvl4pPr marL="1371483" indent="0" algn="ctr">
              <a:buNone/>
              <a:defRPr sz="1600"/>
            </a:lvl4pPr>
            <a:lvl5pPr marL="1828645" indent="0" algn="ctr">
              <a:buNone/>
              <a:defRPr sz="1600"/>
            </a:lvl5pPr>
            <a:lvl6pPr marL="2285806" indent="0" algn="ctr">
              <a:buNone/>
              <a:defRPr sz="1600"/>
            </a:lvl6pPr>
            <a:lvl7pPr marL="2742966" indent="0" algn="ctr">
              <a:buNone/>
              <a:defRPr sz="1600"/>
            </a:lvl7pPr>
            <a:lvl8pPr marL="3200127" indent="0" algn="ctr">
              <a:buNone/>
              <a:defRPr sz="1600"/>
            </a:lvl8pPr>
            <a:lvl9pPr marL="365728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895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191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9" y="365128"/>
            <a:ext cx="1971674" cy="581183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365128"/>
            <a:ext cx="5800725" cy="581183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344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720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1"/>
            <a:ext cx="7886700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/>
                </a:solidFill>
              </a:defRPr>
            </a:lvl1pPr>
            <a:lvl2pPr marL="4571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523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34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6" y="1681163"/>
            <a:ext cx="3868341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61" indent="0">
              <a:buNone/>
              <a:defRPr sz="2000" b="1"/>
            </a:lvl2pPr>
            <a:lvl3pPr marL="914322" indent="0">
              <a:buNone/>
              <a:defRPr sz="1800" b="1"/>
            </a:lvl3pPr>
            <a:lvl4pPr marL="1371483" indent="0">
              <a:buNone/>
              <a:defRPr sz="1600" b="1"/>
            </a:lvl4pPr>
            <a:lvl5pPr marL="1828645" indent="0">
              <a:buNone/>
              <a:defRPr sz="1600" b="1"/>
            </a:lvl5pPr>
            <a:lvl6pPr marL="2285806" indent="0">
              <a:buNone/>
              <a:defRPr sz="1600" b="1"/>
            </a:lvl6pPr>
            <a:lvl7pPr marL="2742966" indent="0">
              <a:buNone/>
              <a:defRPr sz="1600" b="1"/>
            </a:lvl7pPr>
            <a:lvl8pPr marL="3200127" indent="0">
              <a:buNone/>
              <a:defRPr sz="1600" b="1"/>
            </a:lvl8pPr>
            <a:lvl9pPr marL="3657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6" y="2505075"/>
            <a:ext cx="386834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5" y="1681163"/>
            <a:ext cx="3887391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61" indent="0">
              <a:buNone/>
              <a:defRPr sz="2000" b="1"/>
            </a:lvl2pPr>
            <a:lvl3pPr marL="914322" indent="0">
              <a:buNone/>
              <a:defRPr sz="1800" b="1"/>
            </a:lvl3pPr>
            <a:lvl4pPr marL="1371483" indent="0">
              <a:buNone/>
              <a:defRPr sz="1600" b="1"/>
            </a:lvl4pPr>
            <a:lvl5pPr marL="1828645" indent="0">
              <a:buNone/>
              <a:defRPr sz="1600" b="1"/>
            </a:lvl5pPr>
            <a:lvl6pPr marL="2285806" indent="0">
              <a:buNone/>
              <a:defRPr sz="1600" b="1"/>
            </a:lvl6pPr>
            <a:lvl7pPr marL="2742966" indent="0">
              <a:buNone/>
              <a:defRPr sz="1600" b="1"/>
            </a:lvl7pPr>
            <a:lvl8pPr marL="3200127" indent="0">
              <a:buNone/>
              <a:defRPr sz="1600" b="1"/>
            </a:lvl8pPr>
            <a:lvl9pPr marL="365728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5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98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848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864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1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1" indent="0">
              <a:buNone/>
              <a:defRPr sz="1399"/>
            </a:lvl2pPr>
            <a:lvl3pPr marL="914322" indent="0">
              <a:buNone/>
              <a:defRPr sz="1200"/>
            </a:lvl3pPr>
            <a:lvl4pPr marL="1371483" indent="0">
              <a:buNone/>
              <a:defRPr sz="1000"/>
            </a:lvl4pPr>
            <a:lvl5pPr marL="1828645" indent="0">
              <a:buNone/>
              <a:defRPr sz="1000"/>
            </a:lvl5pPr>
            <a:lvl6pPr marL="2285806" indent="0">
              <a:buNone/>
              <a:defRPr sz="1000"/>
            </a:lvl6pPr>
            <a:lvl7pPr marL="2742966" indent="0">
              <a:buNone/>
              <a:defRPr sz="1000"/>
            </a:lvl7pPr>
            <a:lvl8pPr marL="3200127" indent="0">
              <a:buNone/>
              <a:defRPr sz="1000"/>
            </a:lvl8pPr>
            <a:lvl9pPr marL="365728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47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61" indent="0">
              <a:buNone/>
              <a:defRPr sz="2800"/>
            </a:lvl2pPr>
            <a:lvl3pPr marL="914322" indent="0">
              <a:buNone/>
              <a:defRPr sz="2399"/>
            </a:lvl3pPr>
            <a:lvl4pPr marL="1371483" indent="0">
              <a:buNone/>
              <a:defRPr sz="2000"/>
            </a:lvl4pPr>
            <a:lvl5pPr marL="1828645" indent="0">
              <a:buNone/>
              <a:defRPr sz="2000"/>
            </a:lvl5pPr>
            <a:lvl6pPr marL="2285806" indent="0">
              <a:buNone/>
              <a:defRPr sz="2000"/>
            </a:lvl6pPr>
            <a:lvl7pPr marL="2742966" indent="0">
              <a:buNone/>
              <a:defRPr sz="2000"/>
            </a:lvl7pPr>
            <a:lvl8pPr marL="3200127" indent="0">
              <a:buNone/>
              <a:defRPr sz="2000"/>
            </a:lvl8pPr>
            <a:lvl9pPr marL="3657289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1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1" indent="0">
              <a:buNone/>
              <a:defRPr sz="1399"/>
            </a:lvl2pPr>
            <a:lvl3pPr marL="914322" indent="0">
              <a:buNone/>
              <a:defRPr sz="1200"/>
            </a:lvl3pPr>
            <a:lvl4pPr marL="1371483" indent="0">
              <a:buNone/>
              <a:defRPr sz="1000"/>
            </a:lvl4pPr>
            <a:lvl5pPr marL="1828645" indent="0">
              <a:buNone/>
              <a:defRPr sz="1000"/>
            </a:lvl5pPr>
            <a:lvl6pPr marL="2285806" indent="0">
              <a:buNone/>
              <a:defRPr sz="1000"/>
            </a:lvl6pPr>
            <a:lvl7pPr marL="2742966" indent="0">
              <a:buNone/>
              <a:defRPr sz="1000"/>
            </a:lvl7pPr>
            <a:lvl8pPr marL="3200127" indent="0">
              <a:buNone/>
              <a:defRPr sz="1000"/>
            </a:lvl8pPr>
            <a:lvl9pPr marL="365728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855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72F9-0178-4380-8B98-AB643B4F6935}" type="datetimeFigureOut">
              <a:rPr lang="es-CO" smtClean="0"/>
              <a:t>11/02/2019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2344A-7727-4B53-A479-43E1F7F7BB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8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2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1" indent="-228581" algn="l" defTabSz="91432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2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2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4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5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5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48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9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0" indent="-228581" algn="l" defTabSz="914322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1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2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3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5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6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6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27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89" algn="l" defTabSz="9143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ioquia.gov.c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ntioquia.gov.co/index.php/planeacion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297"/>
            <a:ext cx="9144000" cy="684760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-507854" y="2299592"/>
            <a:ext cx="102298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CO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RENDICIÓN DE CUENTAS -SGR </a:t>
            </a:r>
          </a:p>
          <a:p>
            <a:pPr algn="ctr"/>
            <a:r>
              <a:rPr lang="es-CO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OCAD </a:t>
            </a:r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DEPARTAMENTAL DE ANTIOQUIA</a:t>
            </a:r>
          </a:p>
          <a:p>
            <a:pPr algn="ctr"/>
            <a:r>
              <a:rPr lang="es-CO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 DE FEBRERO </a:t>
            </a:r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CO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-46757" y="927108"/>
            <a:ext cx="9237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GOBERNACIÓN DE ANTIOQUIA </a:t>
            </a:r>
          </a:p>
        </p:txBody>
      </p:sp>
      <p:cxnSp>
        <p:nvCxnSpPr>
          <p:cNvPr id="6" name="Conector recto 5"/>
          <p:cNvCxnSpPr/>
          <p:nvPr/>
        </p:nvCxnSpPr>
        <p:spPr>
          <a:xfrm flipV="1">
            <a:off x="1078059" y="1496291"/>
            <a:ext cx="7058027" cy="459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1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1716" y="1550179"/>
            <a:ext cx="8753282" cy="206210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MX" sz="3200" b="1" dirty="0"/>
              <a:t>PUNTO 7. </a:t>
            </a:r>
            <a:r>
              <a:rPr lang="es-MX" sz="3200" dirty="0"/>
              <a:t>PRESENTACIÓN DE LOS SALDOS DISPONIBLES POR FUENTE DE FINANCIACIÓN, RENDIMIENTOS FINANCIEROS E INDICADORES DE CONTROL DE CAJA POR FUENTE DE FINANCIACIÓN. </a:t>
            </a:r>
          </a:p>
        </p:txBody>
      </p:sp>
    </p:spTree>
    <p:extLst>
      <p:ext uri="{BB962C8B-B14F-4D97-AF65-F5344CB8AC3E}">
        <p14:creationId xmlns:p14="http://schemas.microsoft.com/office/powerpoint/2010/main" val="190501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30" y="-47556"/>
            <a:ext cx="9227127" cy="693073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355" y="84330"/>
            <a:ext cx="89681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000" b="1" dirty="0" smtClean="0"/>
              <a:t>SALDOS GOBERNACIÓN DE ANTIOQUIA Y MUNICIPIOS </a:t>
            </a:r>
            <a:r>
              <a:rPr lang="es-CO" sz="2000" b="1" dirty="0"/>
              <a:t>ADHERIDOS AL OCAD DEPARTAMENTAL</a:t>
            </a:r>
            <a:endParaRPr lang="es-CO" altLang="es-CO" sz="2000" dirty="0">
              <a:latin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279410"/>
              </p:ext>
            </p:extLst>
          </p:nvPr>
        </p:nvGraphicFramePr>
        <p:xfrm>
          <a:off x="710737" y="901318"/>
          <a:ext cx="7639397" cy="4572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1175">
                  <a:extLst>
                    <a:ext uri="{9D8B030D-6E8A-4147-A177-3AD203B41FA5}">
                      <a16:colId xmlns:a16="http://schemas.microsoft.com/office/drawing/2014/main" val="10492463"/>
                    </a:ext>
                  </a:extLst>
                </a:gridCol>
                <a:gridCol w="3778222">
                  <a:extLst>
                    <a:ext uri="{9D8B030D-6E8A-4147-A177-3AD203B41FA5}">
                      <a16:colId xmlns:a16="http://schemas.microsoft.com/office/drawing/2014/main" val="3482735716"/>
                    </a:ext>
                  </a:extLst>
                </a:gridCol>
              </a:tblGrid>
              <a:tr h="529304">
                <a:tc>
                  <a:txBody>
                    <a:bodyPr/>
                    <a:lstStyle/>
                    <a:p>
                      <a:pPr marL="0" marR="0" lvl="0" indent="0" algn="ctr" defTabSz="91432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CONCEPTO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</a:t>
                      </a:r>
                      <a:endParaRPr lang="es-CO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185935"/>
                  </a:ext>
                </a:extLst>
              </a:tr>
              <a:tr h="450202">
                <a:tc>
                  <a:txBody>
                    <a:bodyPr/>
                    <a:lstStyle/>
                    <a:p>
                      <a:pPr marL="0" marR="0" lvl="0" indent="0" algn="ctr" defTabSz="91432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alt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GOBERNACIÓN DE ANTIOQUIA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$ 38.184.307.945</a:t>
                      </a: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25105"/>
                  </a:ext>
                </a:extLst>
              </a:tr>
              <a:tr h="323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52092"/>
                  </a:ext>
                </a:extLst>
              </a:tr>
              <a:tr h="3822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MUNICIPIOS</a:t>
                      </a:r>
                      <a:r>
                        <a:rPr lang="es-CO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ADHERIDOS </a:t>
                      </a:r>
                      <a:endParaRPr lang="es-CO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SALDO </a:t>
                      </a:r>
                      <a:endParaRPr lang="es-CO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501920"/>
                  </a:ext>
                </a:extLst>
              </a:tr>
              <a:tr h="35613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ENVIGADO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$ 1.832.914</a:t>
                      </a:r>
                      <a:r>
                        <a:rPr lang="es-CO" sz="1100" b="0" kern="1200" dirty="0" smtClean="0">
                          <a:effectLst/>
                        </a:rPr>
                        <a:t>  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24258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SABANETA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$ 0 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376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MEDELLÍN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$ 213.776.529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687208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GIRARDOTA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$ 85.042.855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70288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LA ESTRELLA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$ 1.293.690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338807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COPACABANA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$ 9.298.452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41275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ITAGUI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$ 8.458.051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3076"/>
                  </a:ext>
                </a:extLst>
              </a:tr>
              <a:tr h="34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MUNICIPIO DE RIONEGRO</a:t>
                      </a:r>
                      <a:endParaRPr lang="es-CO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$ 6.016.165</a:t>
                      </a: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358125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614100" y="5446966"/>
            <a:ext cx="7832668" cy="276999"/>
          </a:xfrm>
          <a:prstGeom prst="rect">
            <a:avLst/>
          </a:prstGeom>
          <a:ln w="9525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1200" b="1" dirty="0" smtClean="0">
                <a:latin typeface="Century Gothic" charset="0"/>
                <a:ea typeface="Century Gothic" charset="0"/>
                <a:cs typeface="Century Gothic" charset="0"/>
              </a:rPr>
              <a:t>*Incluye rendimientos financieros </a:t>
            </a:r>
            <a:endParaRPr lang="es-ES_tradnl" sz="12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4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36922" y="1154525"/>
            <a:ext cx="8753282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MX" sz="3200" dirty="0" smtClean="0"/>
              <a:t>VALORES APROBADOS 2018 TODAS LAS FUENTES </a:t>
            </a:r>
            <a:endParaRPr lang="es-MX" sz="32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965797"/>
              </p:ext>
            </p:extLst>
          </p:nvPr>
        </p:nvGraphicFramePr>
        <p:xfrm>
          <a:off x="637442" y="2639745"/>
          <a:ext cx="7639397" cy="2236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1175">
                  <a:extLst>
                    <a:ext uri="{9D8B030D-6E8A-4147-A177-3AD203B41FA5}">
                      <a16:colId xmlns:a16="http://schemas.microsoft.com/office/drawing/2014/main" val="412299683"/>
                    </a:ext>
                  </a:extLst>
                </a:gridCol>
                <a:gridCol w="3778222">
                  <a:extLst>
                    <a:ext uri="{9D8B030D-6E8A-4147-A177-3AD203B41FA5}">
                      <a16:colId xmlns:a16="http://schemas.microsoft.com/office/drawing/2014/main" val="335176187"/>
                    </a:ext>
                  </a:extLst>
                </a:gridCol>
              </a:tblGrid>
              <a:tr h="3755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OCAD</a:t>
                      </a:r>
                      <a:r>
                        <a:rPr lang="es-CO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CO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</a:t>
                      </a:r>
                      <a:r>
                        <a:rPr lang="es-CO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APROBADO</a:t>
                      </a:r>
                      <a:endParaRPr lang="es-CO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832795"/>
                  </a:ext>
                </a:extLst>
              </a:tr>
              <a:tr h="37558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OCAD</a:t>
                      </a:r>
                      <a:r>
                        <a:rPr lang="es-CO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DEPARTAMENTAL 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s-CO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13.774.970.576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39914"/>
                  </a:ext>
                </a:extLst>
              </a:tr>
              <a:tr h="36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OCAD</a:t>
                      </a:r>
                      <a:r>
                        <a:rPr lang="es-CO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REGIONAL 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s-CO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115.272.866.549</a:t>
                      </a:r>
                      <a:endParaRPr lang="es-CO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697953"/>
                  </a:ext>
                </a:extLst>
              </a:tr>
              <a:tr h="36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OCAD</a:t>
                      </a:r>
                      <a:r>
                        <a:rPr lang="es-CO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PAZ 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s-CO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32.441.558.413</a:t>
                      </a:r>
                      <a:endParaRPr lang="es-CO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356830"/>
                  </a:ext>
                </a:extLst>
              </a:tr>
              <a:tr h="36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OCAD</a:t>
                      </a:r>
                      <a:r>
                        <a:rPr lang="es-CO" sz="14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CT + I</a:t>
                      </a:r>
                      <a:endParaRPr lang="es-CO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20.083.737.444</a:t>
                      </a:r>
                      <a:endParaRPr lang="es-CO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7239"/>
                  </a:ext>
                </a:extLst>
              </a:tr>
              <a:tr h="36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22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CO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</a:t>
                      </a:r>
                      <a:r>
                        <a:rPr lang="es-CO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181.573.132.982</a:t>
                      </a:r>
                      <a:endParaRPr lang="es-CO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4572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37442" y="4861512"/>
            <a:ext cx="6532684" cy="378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*Número de proyectos aprobados: 16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582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1305" y="325315"/>
            <a:ext cx="8948633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MX" sz="3200" dirty="0"/>
              <a:t>TABLERO DE CONTROL </a:t>
            </a:r>
            <a:r>
              <a:rPr lang="es-MX" sz="3200" dirty="0" smtClean="0"/>
              <a:t>DE CAJA </a:t>
            </a:r>
            <a:endParaRPr lang="es-MX" sz="3200" dirty="0"/>
          </a:p>
        </p:txBody>
      </p:sp>
      <p:pic>
        <p:nvPicPr>
          <p:cNvPr id="6" name="Imagen 5"/>
          <p:cNvPicPr/>
          <p:nvPr/>
        </p:nvPicPr>
        <p:blipFill>
          <a:blip r:embed="rId3"/>
          <a:stretch>
            <a:fillRect/>
          </a:stretch>
        </p:blipFill>
        <p:spPr>
          <a:xfrm>
            <a:off x="71306" y="2130413"/>
            <a:ext cx="8948633" cy="161735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86861" y="3842239"/>
            <a:ext cx="45544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b="1" dirty="0"/>
              <a:t>*NOTA 1: </a:t>
            </a:r>
            <a:r>
              <a:rPr lang="es-MX" sz="1100" dirty="0"/>
              <a:t>Contempla los saldos con rendimientos financieros.</a:t>
            </a:r>
          </a:p>
          <a:p>
            <a:r>
              <a:rPr lang="es-MX" sz="1100" dirty="0"/>
              <a:t>   </a:t>
            </a:r>
            <a:r>
              <a:rPr lang="es-MX" sz="1100" b="1" dirty="0"/>
              <a:t>*NOTA 2: </a:t>
            </a:r>
            <a:r>
              <a:rPr lang="es-MX" sz="1100" dirty="0"/>
              <a:t>Información con corte al 30 enero 2019.</a:t>
            </a:r>
          </a:p>
        </p:txBody>
      </p:sp>
    </p:spTree>
    <p:extLst>
      <p:ext uri="{BB962C8B-B14F-4D97-AF65-F5344CB8AC3E}">
        <p14:creationId xmlns:p14="http://schemas.microsoft.com/office/powerpoint/2010/main" val="41572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7755" y="917133"/>
            <a:ext cx="8753282" cy="35394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eaLnBrk="0" fontAlgn="base" hangingPunct="0">
              <a:spcAft>
                <a:spcPct val="0"/>
              </a:spcAft>
            </a:pPr>
            <a:r>
              <a:rPr lang="es-MX" sz="3200" b="1" dirty="0"/>
              <a:t>PUNTO 8. </a:t>
            </a:r>
            <a:r>
              <a:rPr lang="es-MX" sz="3200" dirty="0"/>
              <a:t>PRESENTACIÓN DEL INFORME DEL ESTADO DE LOS PROYECTOS QUE SE HAYAN SOMETIDO A CONSIDERACIÓN O SE ENCUENTREN EN TRÁMITE DEL OCAD, EN LAS DIFERENTES ETAPAS DEL CICLO DE LOS PROYECTOS, Y EN EL GRADO DE CUMPLIMIENTO DE LOS REQUISITOS ESTABLECIDOS EN LOS ACUERDOS DE LA COMISIÓN RECTORA. </a:t>
            </a:r>
          </a:p>
        </p:txBody>
      </p:sp>
    </p:spTree>
    <p:extLst>
      <p:ext uri="{BB962C8B-B14F-4D97-AF65-F5344CB8AC3E}">
        <p14:creationId xmlns:p14="http://schemas.microsoft.com/office/powerpoint/2010/main" val="98490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80753"/>
              </p:ext>
            </p:extLst>
          </p:nvPr>
        </p:nvGraphicFramePr>
        <p:xfrm>
          <a:off x="656704" y="1578375"/>
          <a:ext cx="7832668" cy="324521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916334">
                  <a:extLst>
                    <a:ext uri="{9D8B030D-6E8A-4147-A177-3AD203B41FA5}">
                      <a16:colId xmlns:a16="http://schemas.microsoft.com/office/drawing/2014/main" val="4156730395"/>
                    </a:ext>
                  </a:extLst>
                </a:gridCol>
                <a:gridCol w="3916334">
                  <a:extLst>
                    <a:ext uri="{9D8B030D-6E8A-4147-A177-3AD203B41FA5}">
                      <a16:colId xmlns:a16="http://schemas.microsoft.com/office/drawing/2014/main" val="1850391829"/>
                    </a:ext>
                  </a:extLst>
                </a:gridCol>
              </a:tblGrid>
              <a:tr h="670779">
                <a:tc>
                  <a:txBody>
                    <a:bodyPr/>
                    <a:lstStyle/>
                    <a:p>
                      <a:pPr algn="ctr"/>
                      <a:r>
                        <a:rPr lang="es-CO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ESTADO</a:t>
                      </a:r>
                    </a:p>
                    <a:p>
                      <a:pPr algn="ctr"/>
                      <a:r>
                        <a:rPr lang="es-CO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CO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s-CO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49081"/>
                  </a:ext>
                </a:extLst>
              </a:tr>
              <a:tr h="388625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CERRADOS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830533"/>
                  </a:ext>
                </a:extLst>
              </a:tr>
              <a:tr h="388625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TERMINADOS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112157"/>
                  </a:ext>
                </a:extLst>
              </a:tr>
              <a:tr h="388625">
                <a:tc>
                  <a:txBody>
                    <a:bodyPr/>
                    <a:lstStyle/>
                    <a:p>
                      <a:pPr marL="0" marR="0" lvl="0" indent="0" algn="ctr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CONTRATADO EN EJECUCIÓN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11483"/>
                  </a:ext>
                </a:extLst>
              </a:tr>
              <a:tr h="388625">
                <a:tc>
                  <a:txBody>
                    <a:bodyPr/>
                    <a:lstStyle/>
                    <a:p>
                      <a:pPr marL="0" marR="0" lvl="0" indent="0" algn="ctr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SIN CONTRATAR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047894"/>
                  </a:ext>
                </a:extLst>
              </a:tr>
              <a:tr h="388625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FORMULADO PARA REGISTRAR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206563"/>
                  </a:ext>
                </a:extLst>
              </a:tr>
              <a:tr h="479128">
                <a:tc>
                  <a:txBody>
                    <a:bodyPr/>
                    <a:lstStyle/>
                    <a:p>
                      <a:pPr algn="ctr"/>
                      <a:r>
                        <a:rPr lang="es-CO" sz="2400" b="1" dirty="0" smtClean="0"/>
                        <a:t>TOTAL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es-CO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616778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656704" y="558355"/>
            <a:ext cx="7832668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400" b="1" dirty="0" smtClean="0"/>
              <a:t>INFORME DEL ESTADO DE LOS PROYECTOS</a:t>
            </a:r>
            <a:endParaRPr lang="es-ES_tradnl" sz="2400" b="1" dirty="0">
              <a:solidFill>
                <a:prstClr val="white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56704" y="5143500"/>
            <a:ext cx="4266988" cy="272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600" dirty="0" smtClean="0">
                <a:solidFill>
                  <a:schemeClr val="tx1"/>
                </a:solidFill>
              </a:rPr>
              <a:t>NOTA: Información con corte al 31 enero 2019</a:t>
            </a:r>
            <a:endParaRPr lang="es-CO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30727" y="137328"/>
            <a:ext cx="7832668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400" b="1" dirty="0" smtClean="0"/>
              <a:t>CERRADOS </a:t>
            </a:r>
            <a:endParaRPr lang="es-ES_tradnl" sz="2400" b="1" dirty="0">
              <a:solidFill>
                <a:prstClr val="white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30217"/>
              </p:ext>
            </p:extLst>
          </p:nvPr>
        </p:nvGraphicFramePr>
        <p:xfrm>
          <a:off x="630727" y="736321"/>
          <a:ext cx="7880465" cy="5108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2012003050002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de la atención integral de la población pobre no cubierta con subsidio en salud en todo el departamento,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2012003050005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 estrategias de atención integral a familias en riesgo de inseguridad alimentaria y nutricional de todo el departamento,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99,88%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2012003050006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estudiantes en formación para el trabajo todo el departamento,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2013003050001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 estrategias de atención y prevención integral a familias en riesgo de inseguridad alimentaria y nutricional de todo el departamento,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obras complementarias de la primera etapa del plan maestro de Alcantarillado en la zona urbana del municipio de Amalfi,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 Y SANEAMIENTO BASICO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80,53%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9059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escenarios deportivos multipropósito en los municipios del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00716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2015003050011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Implementación de estrategias de atención integral en salud nutrición a niños, niñas, madres gestantes y lactantes del Departamento de Antioquia.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99,09 %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291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56704" y="568151"/>
            <a:ext cx="7832668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TERMINADOS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554"/>
              </p:ext>
            </p:extLst>
          </p:nvPr>
        </p:nvGraphicFramePr>
        <p:xfrm>
          <a:off x="606829" y="1415751"/>
          <a:ext cx="7880465" cy="3704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2014055430001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del Bloque 1 de la IED los llanos en el municipio de Peque,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y mejoramiento de ambientes de aprendizaje del establecimiento educativo I.E Valdivia en el municipio de Valdivia,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parque educativo El Bagre, Antioquia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parque educativo Liborina,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parque educativo Arboletes,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TERMINADO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291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0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35283" y="325316"/>
            <a:ext cx="7827712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914345">
              <a:defRPr/>
            </a:pPr>
            <a:r>
              <a:rPr lang="es-CO" sz="2400" b="1" dirty="0"/>
              <a:t>CONTRATADO EN EJECUCIÓN 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304610"/>
              </p:ext>
            </p:extLst>
          </p:nvPr>
        </p:nvGraphicFramePr>
        <p:xfrm>
          <a:off x="635283" y="1279693"/>
          <a:ext cx="7880465" cy="4068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2012003050003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financiación a los jóvenes para el acceso y la permanencia en la educación  superior todo el departamento, Antioquia, Occidente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2014003050002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Dotación tecnológica y audiovisual para el desarrollo de las actividades de la programación educativa de los parques educativos del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94,23%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99,72%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2015003050009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Dotación tecnológica y audiovisual para el desarrollo de las actividades de la programación educativa del parque educativo de la Estrella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95,71 %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2015003050012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acceso a la educación superior a través de Instituciones educativas y la red de parques y ciudadelas educativas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EDUCATIVO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78,94 %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2017003050006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de tratamiento superficial para el mantenimiento de vías de la red vial secundaria en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9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9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35283" y="316523"/>
            <a:ext cx="7827712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914345">
              <a:defRPr/>
            </a:pPr>
            <a:r>
              <a:rPr lang="es-CO" sz="2400" b="1" dirty="0"/>
              <a:t>CONTRATADO EN EJECUCIÓN 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429743"/>
              </p:ext>
            </p:extLst>
          </p:nvPr>
        </p:nvGraphicFramePr>
        <p:xfrm>
          <a:off x="635283" y="1279693"/>
          <a:ext cx="7880465" cy="3780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2017003050003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cultural de la población afroantioqueña, municipio de Sopetran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2017050310005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Adecuación y mejoramiento del parque principal del municipio de Amalfi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2018003050021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nutricional con enfoque comunitario para niños y familias gestantes indígenas de las comunidades priorizadas de los municipios de Urrao, Frontino, Dabeiba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Y PROTECCION SOCIAL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2018003050022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TECNOLÓGICO DE -TELEANTIOQUIA- PRIMERA ETAPA EN EL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TECNOLOGIA DE LA INFORMACION Y LAS COMUNICACIONES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2017003050005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cultural de la población afroantioqueña, municipio de Carepa,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CONTRATADO EN EJECUCIÓN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9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68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53083" y="607254"/>
            <a:ext cx="86037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Verificación de quórum.</a:t>
            </a:r>
            <a:endParaRPr lang="es-CO" sz="1600" dirty="0"/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Aprobación del orden del día.</a:t>
            </a:r>
            <a:endParaRPr lang="es-CO" sz="1600" dirty="0"/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Presentación del Reglamento Único del OCAD. </a:t>
            </a:r>
            <a:endParaRPr lang="es-CO" sz="1600" dirty="0"/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Elección del presidente del OCAD. </a:t>
            </a:r>
            <a:endParaRPr lang="es-CO" sz="1600" dirty="0"/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Conformación del Comité Consultivo. </a:t>
            </a:r>
            <a:endParaRPr lang="es-CO" sz="1600" dirty="0"/>
          </a:p>
          <a:p>
            <a:pPr marL="684000" lvl="1" indent="-468000" algn="just">
              <a:buFont typeface="+mj-lt"/>
              <a:buAutoNum type="arabicPeriod"/>
            </a:pPr>
            <a:r>
              <a:rPr lang="es-ES" sz="1600" dirty="0"/>
              <a:t>Presentación del informe sobre comunidades étnicas asentadas en las entidades territoriales que son competencia del OCAD</a:t>
            </a:r>
            <a:r>
              <a:rPr lang="es-ES" sz="1600" dirty="0" smtClean="0"/>
              <a:t>.</a:t>
            </a:r>
          </a:p>
          <a:p>
            <a:pPr marL="684000" lvl="1" indent="-468000" algn="just">
              <a:buFont typeface="+mj-lt"/>
              <a:buAutoNum type="arabicPeriod"/>
            </a:pPr>
            <a:r>
              <a:rPr lang="es-ES" sz="1600" dirty="0" smtClean="0"/>
              <a:t>Presentación </a:t>
            </a:r>
            <a:r>
              <a:rPr lang="es-ES" sz="1600" dirty="0"/>
              <a:t>de los saldos disponibles por fuente de financiación, rendimientos financieros e indicadores de Control de Caja por fuente de financiación. </a:t>
            </a:r>
            <a:endParaRPr lang="es-ES" sz="1600" dirty="0" smtClean="0"/>
          </a:p>
          <a:p>
            <a:pPr marL="684000" lvl="1" indent="-468000" algn="just">
              <a:buFont typeface="+mj-lt"/>
              <a:buAutoNum type="arabicPeriod"/>
            </a:pPr>
            <a:r>
              <a:rPr lang="es-ES" sz="1600" dirty="0" smtClean="0"/>
              <a:t>Presentación </a:t>
            </a:r>
            <a:r>
              <a:rPr lang="es-ES" sz="1600" dirty="0"/>
              <a:t>del informe del estado de los proyectos que se hayan sometido a consideración o se encuentren en trámite del OCAD, en las diferentes etapas del ciclo de los proyectos, y en el grado de cumplimiento de los requisitos establecidos en los acuerdos de la Comisión Rectora. </a:t>
            </a:r>
            <a:endParaRPr lang="es-ES" sz="1600" dirty="0" smtClean="0"/>
          </a:p>
          <a:p>
            <a:pPr marL="684000" lvl="1" indent="-468000" algn="just">
              <a:buFont typeface="+mj-lt"/>
              <a:buAutoNum type="arabicPeriod"/>
            </a:pPr>
            <a:r>
              <a:rPr lang="es-ES" sz="1600" dirty="0" smtClean="0"/>
              <a:t>Presentación </a:t>
            </a:r>
            <a:r>
              <a:rPr lang="es-ES" sz="1600" dirty="0"/>
              <a:t>y aprobación del informe de rendición de cuentas del periodo comprendido entre el 01 de julio y el 31 de diciembre del </a:t>
            </a:r>
            <a:r>
              <a:rPr lang="es-ES" sz="1600" dirty="0" smtClean="0"/>
              <a:t>2018.</a:t>
            </a:r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 smtClean="0"/>
              <a:t>Definición </a:t>
            </a:r>
            <a:r>
              <a:rPr lang="es-ES" sz="1600" dirty="0"/>
              <a:t>estrategia rendición de cuentas. </a:t>
            </a:r>
            <a:endParaRPr lang="es-ES" sz="1600" dirty="0" smtClean="0"/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Definición del cronograma de sesiones. </a:t>
            </a:r>
            <a:endParaRPr lang="es-CO" sz="1600" dirty="0"/>
          </a:p>
          <a:p>
            <a:pPr marL="684000" lvl="1" indent="-46800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Proposiciones y varios. </a:t>
            </a:r>
            <a:endParaRPr lang="es-CO" sz="1600" dirty="0"/>
          </a:p>
          <a:p>
            <a:pPr marL="800100" lvl="1" indent="-342900">
              <a:buFont typeface="+mj-lt"/>
              <a:buAutoNum type="arabicPeriod"/>
            </a:pPr>
            <a:endParaRPr lang="es-CO" dirty="0"/>
          </a:p>
          <a:p>
            <a:pPr lvl="0"/>
            <a:endParaRPr lang="es-CO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899256" y="0"/>
            <a:ext cx="7762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ES" sz="2800" b="1" dirty="0"/>
              <a:t>ORDEN DEL DÍA </a:t>
            </a:r>
            <a:endParaRPr lang="es-CO" sz="2800" b="1" dirty="0">
              <a:solidFill>
                <a:prstClr val="black">
                  <a:lumMod val="65000"/>
                  <a:lumOff val="3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61660" y="463931"/>
            <a:ext cx="7827712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914345">
              <a:defRPr/>
            </a:pPr>
            <a:r>
              <a:rPr lang="es-CO" sz="2400" b="1" dirty="0"/>
              <a:t>SIN CONTRATAR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608347"/>
              </p:ext>
            </p:extLst>
          </p:nvPr>
        </p:nvGraphicFramePr>
        <p:xfrm>
          <a:off x="661660" y="1851193"/>
          <a:ext cx="7880465" cy="2294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2017003050002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Acueducto veredal resguardo Narakizabi, Dabeiba, Occidente.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CIUDAD Y TERRITYORIO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 CONTRATAR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2017003050004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Fortalecimiento cultural de la población afro antioqueña, municipio de Arboletes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INCLUSIÓN SOCIAL Y RECONCILIACION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 CONTRATAR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2018003050071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puente en la zona urbana del municipio de San Pedro de Urabá en el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SIN CONTRATAR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4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61660" y="149469"/>
            <a:ext cx="7827712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FORMULADO PARA REGISTRAR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638033"/>
              </p:ext>
            </p:extLst>
          </p:nvPr>
        </p:nvGraphicFramePr>
        <p:xfrm>
          <a:off x="661660" y="822493"/>
          <a:ext cx="7880465" cy="5424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2018003050007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Ampliación de cobertura del servicio de energía convencional y alternativo en zonas rurales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MINAS Y ENERGIA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2018003050083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y mejoramiento de espacios y escenarios para el desarrollo integral deportivo profesional y recreativo Fase II en el Municipio de Caldas,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2018003050087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la Pista de patinódromo en el Municipio de San Pedro De Uraba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2018003050091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una Cancha En Grama Sintética Para La Práctica de Fútbol en el municipio de Segovia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2018003050110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tejido empresarial en la cabecera municipal de Murindó, Subregión de Urabá en el Departamento de Antioquia, incentivando la creación de nuevas empresas y la permanencia y consolidación de las existentes. Murindó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COMERCIO, INDUSTRIA Y COMERCIO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909734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2018003050109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Cancha Sintética en el Municipio de Concepción,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27839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2018003050104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Construcción , conformación y pavimentación de la Vía Circunvalar etapa 2 en El Carmen De Viboral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9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4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61660" y="149469"/>
            <a:ext cx="7827712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FORMULADO PARA REGISTRAR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580949"/>
              </p:ext>
            </p:extLst>
          </p:nvPr>
        </p:nvGraphicFramePr>
        <p:xfrm>
          <a:off x="661660" y="822493"/>
          <a:ext cx="7880465" cy="49339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2018051010003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Renovación y construcción de la propuesta urbana y arquitectónica del parque municipal del municipio de Ciudad Bolívar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CIUDAD Y TERRITYORIO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2018053760018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Contribución financiera y apoyo social para la adquisición de vivienda en el municipio de La Ceja,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CIUDAD Y TERRITYORIO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2018058930083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Construcción ACUEDUCTO VEREDA LA SOLEDAD, MUNICIPIO DE Yondó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CIUDAD Y TERRITYORIO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2018058930081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los acueductos veredales la soledad y san juan de ité Yondó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 CIUDAD Y TERRITYORIO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2018003050108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Y AMPLIACIÓN DE LA INFRAESTRUCTURA DEPORTIVA DEL MUNICIPIO DE COCORNÁ,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909734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2018003050114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PAVIMENTO FLEXIBLE EN LA VÍA LA CHAPA DEL MUNICIPIO DE EL CARMEN DE VIBORAL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27839"/>
                  </a:ext>
                </a:extLst>
              </a:tr>
              <a:tr h="68320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2018057900014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VIVIENDA NUEVA Y ESCUELA INDÍGENA, RESGUARDO JAIDEZABI TARAZÁ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INCLUSION SOCIAL Y RECONCILIACION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9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6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7127" cy="693073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61660" y="149469"/>
            <a:ext cx="7827712" cy="46166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400" b="1" dirty="0"/>
              <a:t>FORMULADO PARA REGISTRAR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46895"/>
              </p:ext>
            </p:extLst>
          </p:nvPr>
        </p:nvGraphicFramePr>
        <p:xfrm>
          <a:off x="661660" y="822493"/>
          <a:ext cx="7880465" cy="3132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006">
                  <a:extLst>
                    <a:ext uri="{9D8B030D-6E8A-4147-A177-3AD203B41FA5}">
                      <a16:colId xmlns:a16="http://schemas.microsoft.com/office/drawing/2014/main" val="2951848037"/>
                    </a:ext>
                  </a:extLst>
                </a:gridCol>
                <a:gridCol w="2589812">
                  <a:extLst>
                    <a:ext uri="{9D8B030D-6E8A-4147-A177-3AD203B41FA5}">
                      <a16:colId xmlns:a16="http://schemas.microsoft.com/office/drawing/2014/main" val="1800623348"/>
                    </a:ext>
                  </a:extLst>
                </a:gridCol>
                <a:gridCol w="1032593">
                  <a:extLst>
                    <a:ext uri="{9D8B030D-6E8A-4147-A177-3AD203B41FA5}">
                      <a16:colId xmlns:a16="http://schemas.microsoft.com/office/drawing/2014/main" val="3427313171"/>
                    </a:ext>
                  </a:extLst>
                </a:gridCol>
                <a:gridCol w="1357360">
                  <a:extLst>
                    <a:ext uri="{9D8B030D-6E8A-4147-A177-3AD203B41FA5}">
                      <a16:colId xmlns:a16="http://schemas.microsoft.com/office/drawing/2014/main" val="1722298757"/>
                    </a:ext>
                  </a:extLst>
                </a:gridCol>
                <a:gridCol w="999284">
                  <a:extLst>
                    <a:ext uri="{9D8B030D-6E8A-4147-A177-3AD203B41FA5}">
                      <a16:colId xmlns:a16="http://schemas.microsoft.com/office/drawing/2014/main" val="3224715633"/>
                    </a:ext>
                  </a:extLst>
                </a:gridCol>
                <a:gridCol w="824410">
                  <a:extLst>
                    <a:ext uri="{9D8B030D-6E8A-4147-A177-3AD203B41FA5}">
                      <a16:colId xmlns:a16="http://schemas.microsoft.com/office/drawing/2014/main" val="946723669"/>
                    </a:ext>
                  </a:extLst>
                </a:gridCol>
              </a:tblGrid>
              <a:tr h="702724"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CODIGO BPIN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PROYECTO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ESTADO 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FÍSICO</a:t>
                      </a:r>
                      <a:b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CO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45" rtl="0" eaLnBrk="1" fontAlgn="ctr" latinLnBrk="0" hangingPunct="1"/>
                      <a:r>
                        <a:rPr lang="es-CO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AVANCE FINANCIERO</a:t>
                      </a:r>
                    </a:p>
                  </a:txBody>
                  <a:tcPr marL="7007" marR="7007" marT="7007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81549"/>
                  </a:ext>
                </a:extLst>
              </a:tr>
              <a:tr h="5856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2018003050117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puente vehicular sobre el Río Negro -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Nare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ubicado en el municipio de El Peñol en el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429361"/>
                  </a:ext>
                </a:extLst>
              </a:tr>
              <a:tr h="4880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2018003050091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una Cancha En Grama Sintética Para La Práctica de Fútbol en el municipio de Segovia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8137"/>
                  </a:ext>
                </a:extLst>
              </a:tr>
              <a:tr h="4424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2019003050002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Construcción de puente vehicular sobre la quebrada El Herrero, vía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Ituango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La Granja, municipio de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Ituango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en el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59778"/>
                  </a:ext>
                </a:extLst>
              </a:tr>
              <a:tr h="65066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2019003050001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 de puente vehicular El Mango sobre el río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Urama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vía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Dabeiba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Camparrusia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 el municipio de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Dabeiba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departamento de Antioquia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FORMIULADO PARA REGISTRAR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84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9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36922" y="1822741"/>
            <a:ext cx="8753282" cy="206210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eaLnBrk="0" fontAlgn="base" hangingPunct="0">
              <a:spcAft>
                <a:spcPct val="0"/>
              </a:spcAft>
            </a:pPr>
            <a:r>
              <a:rPr lang="es-MX" sz="3200" b="1" dirty="0"/>
              <a:t>PUNTO 9. </a:t>
            </a:r>
            <a:r>
              <a:rPr lang="es-MX" sz="3200" dirty="0"/>
              <a:t>PRESENTACIÓN Y APROBACIÓN DEL INFORME DE RENDICIÓN DE CUENTAS DEL PERIODO COMPRENDIDO ENTRE EL 01 DE JULIO Y EL 31 DE DICIEMBRE DEL 2018.</a:t>
            </a:r>
          </a:p>
        </p:txBody>
      </p:sp>
    </p:spTree>
    <p:extLst>
      <p:ext uri="{BB962C8B-B14F-4D97-AF65-F5344CB8AC3E}">
        <p14:creationId xmlns:p14="http://schemas.microsoft.com/office/powerpoint/2010/main" val="22507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0170" y="2051341"/>
            <a:ext cx="8753282" cy="15696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s-MX" sz="3200" b="1" dirty="0"/>
              <a:t>PUNTO 10. </a:t>
            </a:r>
            <a:r>
              <a:rPr lang="es-MX" sz="3200" dirty="0"/>
              <a:t>DEFINICIÓN ESTRATEGIA RENDICIÓN DE CUENTAS. </a:t>
            </a:r>
          </a:p>
          <a:p>
            <a:pPr algn="ctr" eaLnBrk="0" fontAlgn="base" hangingPunct="0">
              <a:spcAft>
                <a:spcPct val="0"/>
              </a:spcAft>
            </a:pP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34455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77217" y="776613"/>
            <a:ext cx="8386956" cy="155487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2000" b="1" dirty="0"/>
              <a:t>Acciones para la generación y divulgación de </a:t>
            </a:r>
            <a:r>
              <a:rPr lang="es-CO" sz="2000" b="1" dirty="0" smtClean="0"/>
              <a:t>la información:</a:t>
            </a:r>
          </a:p>
          <a:p>
            <a:pPr lvl="0"/>
            <a:r>
              <a:rPr lang="es-CO" sz="1200" b="1" dirty="0" smtClean="0"/>
              <a:t>1. Generación</a:t>
            </a:r>
            <a:r>
              <a:rPr lang="es-CO" sz="1200" dirty="0"/>
              <a:t>: Elaboración del Informe de rendición de cuentas</a:t>
            </a:r>
            <a:r>
              <a:rPr lang="es-CO" sz="1200" dirty="0" smtClean="0"/>
              <a:t>.</a:t>
            </a:r>
            <a:endParaRPr lang="es-CO" sz="1200" dirty="0"/>
          </a:p>
          <a:p>
            <a:pPr lvl="0"/>
            <a:r>
              <a:rPr lang="es-CO" sz="1200" b="1" dirty="0" smtClean="0"/>
              <a:t>2. Divulgación</a:t>
            </a:r>
            <a:r>
              <a:rPr lang="es-CO" sz="1200" b="1" dirty="0"/>
              <a:t>: </a:t>
            </a:r>
            <a:endParaRPr lang="es-CO" sz="1200" dirty="0"/>
          </a:p>
          <a:p>
            <a:pPr lvl="0"/>
            <a:r>
              <a:rPr lang="es-CO" sz="1200" dirty="0" smtClean="0"/>
              <a:t>a) Será </a:t>
            </a:r>
            <a:r>
              <a:rPr lang="es-CO" sz="1200" dirty="0"/>
              <a:t>publicado a través de </a:t>
            </a:r>
            <a:r>
              <a:rPr lang="es-CO" sz="1200" dirty="0" err="1"/>
              <a:t>MapaRegalias</a:t>
            </a:r>
            <a:r>
              <a:rPr lang="es-CO" sz="1200" dirty="0"/>
              <a:t>.</a:t>
            </a:r>
          </a:p>
          <a:p>
            <a:pPr lvl="0"/>
            <a:r>
              <a:rPr lang="es-CO" sz="1200" dirty="0" smtClean="0"/>
              <a:t>b) En </a:t>
            </a:r>
            <a:r>
              <a:rPr lang="es-CO" sz="1200" dirty="0"/>
              <a:t>la página web de la Gobernación de Antioquia: web </a:t>
            </a:r>
            <a:r>
              <a:rPr lang="es-CO" sz="1200" u="sng" dirty="0">
                <a:hlinkClick r:id="rId3"/>
              </a:rPr>
              <a:t>www.antioquia.gov.co</a:t>
            </a:r>
            <a:r>
              <a:rPr lang="es-CO" sz="1200" dirty="0"/>
              <a:t>, </a:t>
            </a:r>
          </a:p>
          <a:p>
            <a:pPr lvl="0"/>
            <a:r>
              <a:rPr lang="es-CO" sz="1200" dirty="0" smtClean="0"/>
              <a:t>c) A </a:t>
            </a:r>
            <a:r>
              <a:rPr lang="es-CO" sz="1200" dirty="0"/>
              <a:t>través del micro sitio del Departamento Administrativo de Planeación </a:t>
            </a:r>
            <a:r>
              <a:rPr lang="es-ES_tradnl" sz="1200" u="sng" dirty="0">
                <a:hlinkClick r:id="rId4"/>
              </a:rPr>
              <a:t>http://</a:t>
            </a:r>
            <a:r>
              <a:rPr lang="es-ES_tradnl" sz="1200" u="sng" dirty="0" smtClean="0">
                <a:hlinkClick r:id="rId4"/>
              </a:rPr>
              <a:t>antioquia.gov.co/index.php/planeacion</a:t>
            </a:r>
            <a:endParaRPr lang="es-CO" sz="1050" dirty="0"/>
          </a:p>
        </p:txBody>
      </p:sp>
      <p:sp>
        <p:nvSpPr>
          <p:cNvPr id="7" name="Rectángulo 6"/>
          <p:cNvSpPr/>
          <p:nvPr/>
        </p:nvSpPr>
        <p:spPr>
          <a:xfrm>
            <a:off x="377217" y="2461721"/>
            <a:ext cx="8386956" cy="10192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sz="2000" b="1" dirty="0"/>
              <a:t>Acciones para el diálogo y la </a:t>
            </a:r>
            <a:r>
              <a:rPr lang="es-CO" sz="2000" b="1" dirty="0" smtClean="0"/>
              <a:t>retroalimentación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200" dirty="0" smtClean="0"/>
              <a:t>Cualquier </a:t>
            </a:r>
            <a:r>
              <a:rPr lang="es-MX" sz="1200" dirty="0"/>
              <a:t>inquietud sobre el presente informe será recibida en el correo electrónico ocadsantioquia@antioquia.gov.co y a la línea telefónica 383 91 71, por un tiempo de 30 días contados a partir de la publicación del mismo</a:t>
            </a:r>
            <a:r>
              <a:rPr lang="es-MX" sz="1200" dirty="0" smtClean="0"/>
              <a:t>.</a:t>
            </a:r>
            <a:endParaRPr lang="es-CO" sz="1200" dirty="0" smtClean="0"/>
          </a:p>
          <a:p>
            <a:endParaRPr lang="es-CO" sz="1200" dirty="0"/>
          </a:p>
        </p:txBody>
      </p:sp>
      <p:sp>
        <p:nvSpPr>
          <p:cNvPr id="8" name="Rectángulo 7"/>
          <p:cNvSpPr/>
          <p:nvPr/>
        </p:nvSpPr>
        <p:spPr>
          <a:xfrm>
            <a:off x="377217" y="3588535"/>
            <a:ext cx="8386956" cy="13231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CO" b="1" dirty="0" smtClean="0"/>
          </a:p>
          <a:p>
            <a:endParaRPr lang="es-CO" b="1" dirty="0" smtClean="0"/>
          </a:p>
          <a:p>
            <a:r>
              <a:rPr lang="es-CO" b="1" dirty="0" smtClean="0"/>
              <a:t>Evaluación </a:t>
            </a:r>
            <a:r>
              <a:rPr lang="es-CO" b="1" dirty="0"/>
              <a:t>de la implementación de la </a:t>
            </a:r>
            <a:r>
              <a:rPr lang="es-CO" b="1" dirty="0" smtClean="0"/>
              <a:t>estrategia</a:t>
            </a:r>
          </a:p>
          <a:p>
            <a:r>
              <a:rPr lang="es-CO" sz="1200" dirty="0"/>
              <a:t>S</a:t>
            </a:r>
            <a:r>
              <a:rPr lang="es-CO" sz="1200" dirty="0" smtClean="0"/>
              <a:t>erá </a:t>
            </a:r>
            <a:r>
              <a:rPr lang="es-CO" sz="1200" dirty="0"/>
              <a:t>evaluada a partir de los comentarios que surjan de la publicación del Informe de Rendición de Cuentas </a:t>
            </a:r>
            <a:r>
              <a:rPr lang="es-ES_tradnl" sz="1200" dirty="0"/>
              <a:t>micro sitio del Departamento Administrativo de Planeación</a:t>
            </a:r>
            <a:r>
              <a:rPr lang="es-ES_tradnl" sz="1200" dirty="0" smtClean="0"/>
              <a:t>.</a:t>
            </a:r>
          </a:p>
          <a:p>
            <a:endParaRPr lang="es-CO" sz="1200" dirty="0"/>
          </a:p>
          <a:p>
            <a:r>
              <a:rPr lang="es-CO" sz="1200" dirty="0"/>
              <a:t>Los resultados serán consolidados y serán la base para mejorar la estrategia de divulgación de los informes de rendición de cuentas en próximos semestres.</a:t>
            </a:r>
          </a:p>
          <a:p>
            <a:endParaRPr lang="es-CO" dirty="0"/>
          </a:p>
          <a:p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27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0" y="363218"/>
            <a:ext cx="8753282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s-MX" sz="3200" b="1" dirty="0"/>
              <a:t>PUNTO 11. DEFINICIÓN DEL CRONOGRAMA DE SESIONES. </a:t>
            </a:r>
          </a:p>
          <a:p>
            <a:pPr algn="just" eaLnBrk="0" fontAlgn="base" hangingPunct="0">
              <a:spcAft>
                <a:spcPct val="0"/>
              </a:spcAft>
            </a:pPr>
            <a:endParaRPr lang="es-MX" sz="24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127049"/>
              </p:ext>
            </p:extLst>
          </p:nvPr>
        </p:nvGraphicFramePr>
        <p:xfrm>
          <a:off x="964275" y="2254286"/>
          <a:ext cx="7157260" cy="3115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738">
                  <a:extLst>
                    <a:ext uri="{9D8B030D-6E8A-4147-A177-3AD203B41FA5}">
                      <a16:colId xmlns:a16="http://schemas.microsoft.com/office/drawing/2014/main" val="3253299628"/>
                    </a:ext>
                  </a:extLst>
                </a:gridCol>
                <a:gridCol w="1971935">
                  <a:extLst>
                    <a:ext uri="{9D8B030D-6E8A-4147-A177-3AD203B41FA5}">
                      <a16:colId xmlns:a16="http://schemas.microsoft.com/office/drawing/2014/main" val="2139290496"/>
                    </a:ext>
                  </a:extLst>
                </a:gridCol>
                <a:gridCol w="2418040">
                  <a:extLst>
                    <a:ext uri="{9D8B030D-6E8A-4147-A177-3AD203B41FA5}">
                      <a16:colId xmlns:a16="http://schemas.microsoft.com/office/drawing/2014/main" val="1358359658"/>
                    </a:ext>
                  </a:extLst>
                </a:gridCol>
                <a:gridCol w="2182547">
                  <a:extLst>
                    <a:ext uri="{9D8B030D-6E8A-4147-A177-3AD203B41FA5}">
                      <a16:colId xmlns:a16="http://schemas.microsoft.com/office/drawing/2014/main" val="1361175882"/>
                    </a:ext>
                  </a:extLst>
                </a:gridCol>
              </a:tblGrid>
              <a:tr h="578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</a:rPr>
                        <a:t>No.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</a:rPr>
                        <a:t>OCAD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</a:rPr>
                        <a:t>Fecha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600" dirty="0">
                          <a:solidFill>
                            <a:schemeClr val="tx1"/>
                          </a:solidFill>
                          <a:effectLst/>
                        </a:rPr>
                        <a:t>Modalidad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864801"/>
                  </a:ext>
                </a:extLst>
              </a:tr>
              <a:tr h="578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Primera </a:t>
                      </a:r>
                      <a:r>
                        <a:rPr lang="es-CO" sz="1400" dirty="0">
                          <a:solidFill>
                            <a:schemeClr val="tx1"/>
                          </a:solidFill>
                          <a:effectLst/>
                        </a:rPr>
                        <a:t>sesión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08 </a:t>
                      </a:r>
                      <a:r>
                        <a:rPr lang="es-CO" sz="1400" dirty="0">
                          <a:solidFill>
                            <a:schemeClr val="tx1"/>
                          </a:solidFill>
                          <a:effectLst/>
                        </a:rPr>
                        <a:t>febrero de </a:t>
                      </a: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Presencial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80382"/>
                  </a:ext>
                </a:extLst>
              </a:tr>
              <a:tr h="578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Segunda </a:t>
                      </a:r>
                      <a:r>
                        <a:rPr lang="es-CO" sz="1400" dirty="0">
                          <a:solidFill>
                            <a:schemeClr val="tx1"/>
                          </a:solidFill>
                          <a:effectLst/>
                        </a:rPr>
                        <a:t>sesión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xxx </a:t>
                      </a:r>
                      <a:r>
                        <a:rPr lang="es-CO" sz="140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Presencial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53276"/>
                  </a:ext>
                </a:extLst>
              </a:tr>
              <a:tr h="578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Tercera </a:t>
                      </a:r>
                      <a:r>
                        <a:rPr lang="es-CO" sz="1400" dirty="0">
                          <a:solidFill>
                            <a:schemeClr val="tx1"/>
                          </a:solidFill>
                          <a:effectLst/>
                        </a:rPr>
                        <a:t>sesión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 de 2019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Presencial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47033"/>
                  </a:ext>
                </a:extLst>
              </a:tr>
              <a:tr h="800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Cuarta </a:t>
                      </a:r>
                      <a:r>
                        <a:rPr lang="es-CO" sz="1400" dirty="0">
                          <a:solidFill>
                            <a:schemeClr val="tx1"/>
                          </a:solidFill>
                          <a:effectLst/>
                        </a:rPr>
                        <a:t>sesión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 de 2019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es-CO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es-CO" sz="1400" dirty="0" smtClean="0">
                          <a:solidFill>
                            <a:schemeClr val="tx1"/>
                          </a:solidFill>
                          <a:effectLst/>
                        </a:rPr>
                        <a:t>Presencial</a:t>
                      </a:r>
                      <a:endParaRPr lang="es-CO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9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56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27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0170" y="2367864"/>
            <a:ext cx="8753282" cy="95410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s-MX" sz="3200" b="1" dirty="0"/>
              <a:t>PUNTO 12. </a:t>
            </a:r>
            <a:r>
              <a:rPr lang="es-ES" sz="3200" dirty="0"/>
              <a:t>PROPOSICIONES Y VARIOS. </a:t>
            </a:r>
          </a:p>
          <a:p>
            <a:pPr algn="just" eaLnBrk="0" fontAlgn="base" hangingPunct="0">
              <a:spcAft>
                <a:spcPct val="0"/>
              </a:spcAft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7345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3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48122" y="2113541"/>
            <a:ext cx="8291947" cy="951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CO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MUCHAS GRACIAS</a:t>
            </a:r>
            <a:endParaRPr lang="es-CO" sz="48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2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02223" y="2435322"/>
            <a:ext cx="8880230" cy="10772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PUNTO 3. </a:t>
            </a:r>
            <a:r>
              <a:rPr lang="es-ES" sz="3200" dirty="0" smtClean="0"/>
              <a:t>PRESENTACIÓN DEL REGLAMENTO ÚNICO DEL OCAD </a:t>
            </a:r>
            <a:endParaRPr lang="es-CO" sz="3200" dirty="0" smtClean="0"/>
          </a:p>
        </p:txBody>
      </p:sp>
    </p:spTree>
    <p:extLst>
      <p:ext uri="{BB962C8B-B14F-4D97-AF65-F5344CB8AC3E}">
        <p14:creationId xmlns:p14="http://schemas.microsoft.com/office/powerpoint/2010/main" val="39420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23092" y="0"/>
            <a:ext cx="8633717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>
              <a:spcAft>
                <a:spcPts val="0"/>
              </a:spcAft>
            </a:pPr>
            <a:r>
              <a:rPr lang="es-ES" b="1" dirty="0" smtClean="0">
                <a:ea typeface="Arial" panose="020B0604020202020204" pitchFamily="34" charset="0"/>
                <a:cs typeface="Arial" panose="020B0604020202020204" pitchFamily="34" charset="0"/>
              </a:rPr>
              <a:t>Artículo </a:t>
            </a:r>
            <a:r>
              <a:rPr lang="es-ES" b="1" dirty="0">
                <a:ea typeface="Arial" panose="020B0604020202020204" pitchFamily="34" charset="0"/>
                <a:cs typeface="Arial" panose="020B0604020202020204" pitchFamily="34" charset="0"/>
              </a:rPr>
              <a:t>3.1.1.2. </a:t>
            </a:r>
            <a:r>
              <a:rPr lang="es-ES" b="1" i="1" dirty="0">
                <a:ea typeface="Arial" panose="020B0604020202020204" pitchFamily="34" charset="0"/>
                <a:cs typeface="Arial" panose="020B0604020202020204" pitchFamily="34" charset="0"/>
              </a:rPr>
              <a:t>Funciones de los OCAD.</a:t>
            </a:r>
            <a:r>
              <a:rPr lang="es-ES" dirty="0"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ea typeface="Arial" panose="020B0604020202020204" pitchFamily="34" charset="0"/>
                <a:cs typeface="Arial" panose="020B0604020202020204" pitchFamily="34" charset="0"/>
              </a:rPr>
              <a:t>De acuerdo con la Ley 1530 de 2012, la ley bienal de presupuesto del SGR y el Decreto 1082 de 2015, son funciones de los OCAD las siguientes</a:t>
            </a:r>
            <a:r>
              <a:rPr lang="es-ES" sz="1400" dirty="0" smtClean="0">
                <a:ea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49580">
              <a:spcAft>
                <a:spcPts val="0"/>
              </a:spcAft>
            </a:pPr>
            <a:endParaRPr lang="es-E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indent="-270510">
              <a:spcAft>
                <a:spcPts val="0"/>
              </a:spcAft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s-ES" sz="1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Para </a:t>
            </a:r>
            <a:r>
              <a:rPr lang="es-ES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su operación: </a:t>
            </a: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Elegir al presidente y la secretaría técnica, cuando corresponda. </a:t>
            </a:r>
            <a:endParaRPr lang="es-E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Conformar los comités </a:t>
            </a:r>
            <a:r>
              <a:rPr lang="es-ES" sz="1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consultivos.</a:t>
            </a:r>
          </a:p>
          <a:p>
            <a:pPr lvl="2"/>
            <a:endParaRPr lang="es-E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Para la definición de los proyectos de inversión : </a:t>
            </a:r>
            <a:r>
              <a:rPr lang="es-ES" sz="1600" b="1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ES" sz="1600" b="1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Evaluar, viabilizar y priorizar los proyectos susceptibles de ser financiados con recursos del SGR.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Viabilizar los proyectos a ser financiados o cofinanciados con recursos con recursos del SGR, excepto aquellos cofinanciados con recursos del Presupuesto General de la Nación (PGN).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Priorizar los proyectos de inversión a ser financiados o cofinanciados con recursos del SGR. 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Aprobar los proyectos de inversión sometidos a su consideración.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Designar la entidad pública ejecutora de los proyectos de inversión.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Designar la instancia encargada de adelantar la contratación de la interventoría.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Aprobar los ajustes y la liberación de recursos.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s-ES" sz="1400" dirty="0">
                <a:ea typeface="Times New Roman" panose="02020603050405020304" pitchFamily="18" charset="0"/>
                <a:cs typeface="Arial" panose="020B0604020202020204" pitchFamily="34" charset="0"/>
              </a:rPr>
              <a:t>Prorrogar el plazo para el cumplimiento de los requisitos previos al inicio de la </a:t>
            </a:r>
            <a:r>
              <a:rPr lang="es-ES" sz="1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ejecución.</a:t>
            </a:r>
            <a:endParaRPr lang="es-E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es-CO" sz="12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61875" y="273147"/>
            <a:ext cx="86037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CO" b="1" dirty="0" smtClean="0"/>
              <a:t>Funciones de la secretaría técnica:</a:t>
            </a:r>
          </a:p>
          <a:p>
            <a:pPr lvl="1"/>
            <a:endParaRPr lang="es-CO" b="1" dirty="0" smtClean="0"/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CO" dirty="0">
                <a:ea typeface="Times New Roman" panose="02020603050405020304" pitchFamily="18" charset="0"/>
                <a:cs typeface="Arial" panose="020B0604020202020204" pitchFamily="34" charset="0"/>
              </a:rPr>
              <a:t>Convocar  a todos sus integrantes antes del 15 de marzo de cada </a:t>
            </a:r>
            <a:r>
              <a:rPr lang="es-CO" dirty="0" smtClean="0">
                <a:ea typeface="Times New Roman" panose="02020603050405020304" pitchFamily="18" charset="0"/>
                <a:cs typeface="Arial" panose="020B0604020202020204" pitchFamily="34" charset="0"/>
              </a:rPr>
              <a:t>año. </a:t>
            </a:r>
            <a:endParaRPr lang="es-CO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CO" dirty="0">
                <a:ea typeface="Times New Roman" panose="02020603050405020304" pitchFamily="18" charset="0"/>
                <a:cs typeface="Arial" panose="020B0604020202020204" pitchFamily="34" charset="0"/>
              </a:rPr>
              <a:t>Hacer pública y mantener actualizada la pagina  principal de la </a:t>
            </a:r>
            <a:r>
              <a:rPr lang="es-CO" dirty="0" smtClean="0">
                <a:ea typeface="Times New Roman" panose="02020603050405020304" pitchFamily="18" charset="0"/>
                <a:cs typeface="Arial" panose="020B0604020202020204" pitchFamily="34" charset="0"/>
              </a:rPr>
              <a:t>entidad. </a:t>
            </a:r>
            <a:endParaRPr lang="es-CO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Proporcionar la infraestructura logística, técnica y humana requerida para el funcionamiento del OCAD.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Realizar la gestión documental, con ocasión de su labor.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Convocar a los comités </a:t>
            </a: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consultivos.</a:t>
            </a:r>
            <a:endParaRPr lang="es-ES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Remitir los proyectos de inversión a los comités consultivos para su </a:t>
            </a: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concepto.</a:t>
            </a:r>
            <a:endParaRPr lang="es-ES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Recibir los proyectos de inversión presentados a consideración del OCAD.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Remitir los proyectos de inversión a la instancia encargada de adelantar la verificación de </a:t>
            </a: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requisitos.</a:t>
            </a:r>
            <a:endParaRPr lang="es-ES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Recibir las solicitudes de ajustes y liberación de </a:t>
            </a: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recursos.</a:t>
            </a:r>
            <a:endParaRPr lang="es-ES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Aplicar el Sistema de Evaluación por Puntajes a los proyectos que se presentan a consideración de los miembros del </a:t>
            </a: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OCAD.</a:t>
            </a:r>
            <a:endParaRPr lang="es-ES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Presentar ante los miembros de los OCAD todos los proyectos que cumplan con la verificación de </a:t>
            </a:r>
            <a:r>
              <a:rPr lang="es-ES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requisitos.</a:t>
            </a:r>
            <a:endParaRPr lang="es-CO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39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7844" y="2714500"/>
            <a:ext cx="8871438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es-ES" sz="3200" b="1" dirty="0"/>
              <a:t>PUNTO 4. </a:t>
            </a:r>
            <a:r>
              <a:rPr lang="es-ES" sz="3200" dirty="0"/>
              <a:t>ELECCIÓN DEL PRESIDENTE DEL OCAD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0928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7844" y="368078"/>
            <a:ext cx="8871438" cy="10772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s-CO"/>
            </a:defPPr>
            <a:lvl2pPr lvl="1" algn="just">
              <a:defRPr sz="3200" b="1"/>
            </a:lvl2pPr>
          </a:lstStyle>
          <a:p>
            <a:pPr lvl="1" algn="ctr"/>
            <a:r>
              <a:rPr lang="es-ES" dirty="0" smtClean="0"/>
              <a:t>PUNTO 5. </a:t>
            </a:r>
            <a:r>
              <a:rPr lang="es-ES" b="0" dirty="0" smtClean="0"/>
              <a:t>CONFORMACIÓN DE LOS COMITÉS CONSULTIVOS</a:t>
            </a:r>
            <a:endParaRPr lang="es-CO" b="0" dirty="0"/>
          </a:p>
        </p:txBody>
      </p:sp>
      <p:sp>
        <p:nvSpPr>
          <p:cNvPr id="5" name="CuadroTexto 4"/>
          <p:cNvSpPr txBox="1"/>
          <p:nvPr/>
        </p:nvSpPr>
        <p:spPr>
          <a:xfrm>
            <a:off x="177844" y="2537426"/>
            <a:ext cx="8563707" cy="255454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s-CO" sz="3200" b="1" dirty="0" smtClean="0"/>
              <a:t>UNIVERSIDAD DE MEDELLÍN</a:t>
            </a:r>
          </a:p>
          <a:p>
            <a:pPr lvl="1"/>
            <a:r>
              <a:rPr lang="es-CO" sz="2400" dirty="0" smtClean="0"/>
              <a:t>FELIPE JARAMILLO VÉLEZ - </a:t>
            </a:r>
            <a:r>
              <a:rPr lang="es-CO" sz="2400" dirty="0"/>
              <a:t>Vicerrector de Extensión</a:t>
            </a:r>
          </a:p>
          <a:p>
            <a:pPr lvl="1"/>
            <a:endParaRPr lang="es-CO" sz="2400" dirty="0" smtClean="0"/>
          </a:p>
          <a:p>
            <a:pPr lvl="1"/>
            <a:r>
              <a:rPr lang="es-CO" sz="3200" b="1" dirty="0" smtClean="0"/>
              <a:t>POLITÉCNICO JAIME ISAZA CADAVID</a:t>
            </a:r>
          </a:p>
          <a:p>
            <a:pPr lvl="1"/>
            <a:r>
              <a:rPr lang="es-CO" sz="2400" dirty="0" smtClean="0"/>
              <a:t>JOHN FREDY RESTREPO ZULUAGA- Jefe oficina asesora de Planeación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8612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5339" y="1901872"/>
            <a:ext cx="8753282" cy="206210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ES" sz="3200" b="1" dirty="0"/>
              <a:t>PUNTO 6. </a:t>
            </a:r>
            <a:r>
              <a:rPr lang="es-ES" sz="3200" dirty="0"/>
              <a:t>PRESENTACIÓN DEL INFORME SOBRE COMUNIDADES ÉTNICAS ASENTADAS EN LAS ENTIDADES TERRITORIALES QUE SON COMPETENCIA DEL OCAD.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1923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735"/>
            <a:ext cx="9227127" cy="69307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6712" y="140677"/>
            <a:ext cx="8915403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COMUNIDADES ÉTNICAS REGISTRADAS EN EL MINISTERIO DEL INTERIOR </a:t>
            </a:r>
            <a:endParaRPr lang="es-CO" sz="2000" dirty="0" smtClean="0"/>
          </a:p>
          <a:p>
            <a:pPr algn="ctr"/>
            <a:r>
              <a:rPr lang="es-CO" sz="2000" dirty="0" smtClean="0"/>
              <a:t>132 </a:t>
            </a:r>
            <a:r>
              <a:rPr lang="es-CO" sz="2000" dirty="0"/>
              <a:t>comunidades en 26 municipios del Departamento de </a:t>
            </a:r>
            <a:r>
              <a:rPr lang="es-CO" sz="2000" dirty="0" smtClean="0"/>
              <a:t>Antioquia</a:t>
            </a:r>
            <a:r>
              <a:rPr lang="es-CO" dirty="0" smtClean="0"/>
              <a:t> </a:t>
            </a:r>
            <a:endParaRPr lang="es-CO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46730"/>
              </p:ext>
            </p:extLst>
          </p:nvPr>
        </p:nvGraphicFramePr>
        <p:xfrm>
          <a:off x="342899" y="1613212"/>
          <a:ext cx="8405446" cy="3539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7149">
                  <a:extLst>
                    <a:ext uri="{9D8B030D-6E8A-4147-A177-3AD203B41FA5}">
                      <a16:colId xmlns:a16="http://schemas.microsoft.com/office/drawing/2014/main" val="3016307474"/>
                    </a:ext>
                  </a:extLst>
                </a:gridCol>
                <a:gridCol w="1113304">
                  <a:extLst>
                    <a:ext uri="{9D8B030D-6E8A-4147-A177-3AD203B41FA5}">
                      <a16:colId xmlns:a16="http://schemas.microsoft.com/office/drawing/2014/main" val="228150850"/>
                    </a:ext>
                  </a:extLst>
                </a:gridCol>
                <a:gridCol w="1113304">
                  <a:extLst>
                    <a:ext uri="{9D8B030D-6E8A-4147-A177-3AD203B41FA5}">
                      <a16:colId xmlns:a16="http://schemas.microsoft.com/office/drawing/2014/main" val="4185507024"/>
                    </a:ext>
                  </a:extLst>
                </a:gridCol>
                <a:gridCol w="1113304">
                  <a:extLst>
                    <a:ext uri="{9D8B030D-6E8A-4147-A177-3AD203B41FA5}">
                      <a16:colId xmlns:a16="http://schemas.microsoft.com/office/drawing/2014/main" val="2715648197"/>
                    </a:ext>
                  </a:extLst>
                </a:gridCol>
                <a:gridCol w="1113304">
                  <a:extLst>
                    <a:ext uri="{9D8B030D-6E8A-4147-A177-3AD203B41FA5}">
                      <a16:colId xmlns:a16="http://schemas.microsoft.com/office/drawing/2014/main" val="2840725691"/>
                    </a:ext>
                  </a:extLst>
                </a:gridCol>
                <a:gridCol w="1113304">
                  <a:extLst>
                    <a:ext uri="{9D8B030D-6E8A-4147-A177-3AD203B41FA5}">
                      <a16:colId xmlns:a16="http://schemas.microsoft.com/office/drawing/2014/main" val="3890055494"/>
                    </a:ext>
                  </a:extLst>
                </a:gridCol>
                <a:gridCol w="901777">
                  <a:extLst>
                    <a:ext uri="{9D8B030D-6E8A-4147-A177-3AD203B41FA5}">
                      <a16:colId xmlns:a16="http://schemas.microsoft.com/office/drawing/2014/main" val="4228511580"/>
                    </a:ext>
                  </a:extLst>
                </a:gridCol>
              </a:tblGrid>
              <a:tr h="55998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</a:rPr>
                        <a:t>COMUNIDADADES CON ENFOQUE DIFERENCIAL</a:t>
                      </a:r>
                      <a:endParaRPr lang="es-CO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693782"/>
                  </a:ext>
                </a:extLst>
              </a:tr>
              <a:tr h="5599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  TIPO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BAJO CAUCA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NORDESTE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OCCIDENTE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SUROESTE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URABA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76181"/>
                  </a:ext>
                </a:extLst>
              </a:tr>
              <a:tr h="5599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  COMUNIDAD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</a:t>
                      </a:r>
                      <a:endParaRPr lang="es-CO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19</a:t>
                      </a:r>
                      <a:endParaRPr lang="es-CO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419111"/>
                  </a:ext>
                </a:extLst>
              </a:tr>
              <a:tr h="73917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  COMUNIDAD/RESGUARDO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 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27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30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65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63945"/>
                  </a:ext>
                </a:extLst>
              </a:tr>
              <a:tr h="5599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  RESGUARDO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</a:t>
                      </a:r>
                      <a:endParaRPr lang="es-CO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16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18</a:t>
                      </a:r>
                      <a:endParaRPr lang="es-CO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48</a:t>
                      </a:r>
                      <a:endParaRPr lang="es-CO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810289"/>
                  </a:ext>
                </a:extLst>
              </a:tr>
              <a:tr h="5599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smtClean="0">
                          <a:effectLst/>
                        </a:rPr>
                        <a:t>  TOTAL 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13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2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45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14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smtClean="0">
                          <a:effectLst/>
                        </a:rPr>
                        <a:t>58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132</a:t>
                      </a:r>
                      <a:endParaRPr lang="es-CO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13" marR="9213" marT="9213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67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1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18026</TotalTime>
  <Words>2208</Words>
  <Application>Microsoft Office PowerPoint</Application>
  <PresentationFormat>Presentación en pantalla (4:3)</PresentationFormat>
  <Paragraphs>529</Paragraphs>
  <Slides>29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8" baseType="lpstr">
      <vt:lpstr>Arial</vt:lpstr>
      <vt:lpstr>Arial Narrow</vt:lpstr>
      <vt:lpstr>Calibri</vt:lpstr>
      <vt:lpstr>Calibri Light</vt:lpstr>
      <vt:lpstr>Century Gothic</vt:lpstr>
      <vt:lpstr>Tahoma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MUNERA BEDOYA</dc:creator>
  <cp:lastModifiedBy>SORANY MENESES MESA</cp:lastModifiedBy>
  <cp:revision>395</cp:revision>
  <cp:lastPrinted>2018-08-03T13:25:14Z</cp:lastPrinted>
  <dcterms:created xsi:type="dcterms:W3CDTF">2016-06-03T21:07:34Z</dcterms:created>
  <dcterms:modified xsi:type="dcterms:W3CDTF">2019-02-11T15:44:41Z</dcterms:modified>
</cp:coreProperties>
</file>