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3"/>
  </p:notesMasterIdLst>
  <p:sldIdLst>
    <p:sldId id="257" r:id="rId4"/>
    <p:sldId id="284" r:id="rId5"/>
    <p:sldId id="294" r:id="rId6"/>
    <p:sldId id="320" r:id="rId7"/>
    <p:sldId id="292" r:id="rId8"/>
    <p:sldId id="321" r:id="rId9"/>
    <p:sldId id="322" r:id="rId10"/>
    <p:sldId id="325" r:id="rId11"/>
    <p:sldId id="326" r:id="rId12"/>
    <p:sldId id="327" r:id="rId13"/>
    <p:sldId id="328" r:id="rId14"/>
    <p:sldId id="329" r:id="rId15"/>
    <p:sldId id="330" r:id="rId16"/>
    <p:sldId id="331" r:id="rId17"/>
    <p:sldId id="332" r:id="rId18"/>
    <p:sldId id="333" r:id="rId19"/>
    <p:sldId id="319" r:id="rId20"/>
    <p:sldId id="314" r:id="rId21"/>
    <p:sldId id="323" r:id="rId22"/>
    <p:sldId id="315" r:id="rId23"/>
    <p:sldId id="324" r:id="rId24"/>
    <p:sldId id="349" r:id="rId25"/>
    <p:sldId id="334" r:id="rId26"/>
    <p:sldId id="336" r:id="rId27"/>
    <p:sldId id="259" r:id="rId28"/>
    <p:sldId id="337" r:id="rId29"/>
    <p:sldId id="338" r:id="rId30"/>
    <p:sldId id="344" r:id="rId31"/>
    <p:sldId id="339" r:id="rId32"/>
    <p:sldId id="340" r:id="rId33"/>
    <p:sldId id="341" r:id="rId34"/>
    <p:sldId id="342" r:id="rId35"/>
    <p:sldId id="343" r:id="rId36"/>
    <p:sldId id="345" r:id="rId37"/>
    <p:sldId id="346" r:id="rId38"/>
    <p:sldId id="260" r:id="rId39"/>
    <p:sldId id="348" r:id="rId40"/>
    <p:sldId id="347" r:id="rId41"/>
    <p:sldId id="25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B933"/>
    <a:srgbClr val="2E682A"/>
    <a:srgbClr val="148A3B"/>
    <a:srgbClr val="214A1E"/>
    <a:srgbClr val="FF3333"/>
    <a:srgbClr val="52A034"/>
    <a:srgbClr val="FFFA00"/>
    <a:srgbClr val="FFFF33"/>
    <a:srgbClr val="FFFFFF"/>
    <a:srgbClr val="169C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25" autoAdjust="0"/>
    <p:restoredTop sz="85875" autoAdjust="0"/>
  </p:normalViewPr>
  <p:slideViewPr>
    <p:cSldViewPr snapToGrid="0">
      <p:cViewPr varScale="1">
        <p:scale>
          <a:sx n="63" d="100"/>
          <a:sy n="63" d="100"/>
        </p:scale>
        <p:origin x="1386" y="6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EE050-1ED8-43FF-A58B-D3E1F759828B}" type="datetimeFigureOut">
              <a:rPr lang="es-CO" smtClean="0"/>
              <a:t>14/06/2021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3B9F8-49B3-4858-9F94-6A2A56C759EE}" type="slidenum">
              <a:rPr lang="es-CO" smtClean="0"/>
              <a:t>‹Nº›</a:t>
            </a:fld>
            <a:endParaRPr lang="es-CO"/>
          </a:p>
        </p:txBody>
      </p:sp>
    </p:spTree>
    <p:extLst>
      <p:ext uri="{BB962C8B-B14F-4D97-AF65-F5344CB8AC3E}">
        <p14:creationId xmlns:p14="http://schemas.microsoft.com/office/powerpoint/2010/main" val="23392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053B9F8-49B3-4858-9F94-6A2A56C759EE}" type="slidenum">
              <a:rPr lang="es-CO" smtClean="0"/>
              <a:t>1</a:t>
            </a:fld>
            <a:endParaRPr lang="es-CO"/>
          </a:p>
        </p:txBody>
      </p:sp>
    </p:spTree>
    <p:extLst>
      <p:ext uri="{BB962C8B-B14F-4D97-AF65-F5344CB8AC3E}">
        <p14:creationId xmlns:p14="http://schemas.microsoft.com/office/powerpoint/2010/main" val="415945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478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557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13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80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520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97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011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846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15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053B9F8-49B3-4858-9F94-6A2A56C759EE}" type="slidenum">
              <a:rPr lang="es-CO" smtClean="0"/>
              <a:t>3</a:t>
            </a:fld>
            <a:endParaRPr lang="es-CO"/>
          </a:p>
        </p:txBody>
      </p:sp>
    </p:spTree>
    <p:extLst>
      <p:ext uri="{BB962C8B-B14F-4D97-AF65-F5344CB8AC3E}">
        <p14:creationId xmlns:p14="http://schemas.microsoft.com/office/powerpoint/2010/main" val="1716325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053B9F8-49B3-4858-9F94-6A2A56C759EE}" type="slidenum">
              <a:rPr lang="es-CO" smtClean="0"/>
              <a:t>4</a:t>
            </a:fld>
            <a:endParaRPr lang="es-CO"/>
          </a:p>
        </p:txBody>
      </p:sp>
    </p:spTree>
    <p:extLst>
      <p:ext uri="{BB962C8B-B14F-4D97-AF65-F5344CB8AC3E}">
        <p14:creationId xmlns:p14="http://schemas.microsoft.com/office/powerpoint/2010/main" val="2586785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053B9F8-49B3-4858-9F94-6A2A56C759EE}" type="slidenum">
              <a:rPr lang="es-CO" smtClean="0"/>
              <a:t>5</a:t>
            </a:fld>
            <a:endParaRPr lang="es-CO"/>
          </a:p>
        </p:txBody>
      </p:sp>
    </p:spTree>
    <p:extLst>
      <p:ext uri="{BB962C8B-B14F-4D97-AF65-F5344CB8AC3E}">
        <p14:creationId xmlns:p14="http://schemas.microsoft.com/office/powerpoint/2010/main" val="2137882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55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332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93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701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3B9F8-49B3-4858-9F94-6A2A56C759E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403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0DB3AB-F139-48CA-A921-78AECA77153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799EA154-B73A-441F-B298-7E54D84B941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2BE8F153-29D9-4956-B030-62320621DF2F}"/>
              </a:ext>
            </a:extLst>
          </p:cNvPr>
          <p:cNvSpPr>
            <a:spLocks noGrp="1"/>
          </p:cNvSpPr>
          <p:nvPr>
            <p:ph type="dt" sz="half" idx="10"/>
          </p:nvPr>
        </p:nvSpPr>
        <p:spPr>
          <a:xfrm>
            <a:off x="838200" y="6356350"/>
            <a:ext cx="2743200" cy="365125"/>
          </a:xfrm>
          <a:prstGeom prst="rect">
            <a:avLst/>
          </a:prstGeom>
        </p:spPr>
        <p:txBody>
          <a:bodyPr/>
          <a:lstStyle/>
          <a:p>
            <a:fld id="{852474D1-9E1E-4467-BB0B-5EF44003BAC4}" type="datetimeFigureOut">
              <a:rPr lang="en-US" smtClean="0"/>
              <a:t>6/14/2021</a:t>
            </a:fld>
            <a:endParaRPr lang="en-US"/>
          </a:p>
        </p:txBody>
      </p:sp>
      <p:sp>
        <p:nvSpPr>
          <p:cNvPr id="5" name="Marcador de pie de página 4">
            <a:extLst>
              <a:ext uri="{FF2B5EF4-FFF2-40B4-BE49-F238E27FC236}">
                <a16:creationId xmlns:a16="http://schemas.microsoft.com/office/drawing/2014/main" id="{360C6D41-7F9E-40C4-B2E8-020531E9D5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a:extLst>
              <a:ext uri="{FF2B5EF4-FFF2-40B4-BE49-F238E27FC236}">
                <a16:creationId xmlns:a16="http://schemas.microsoft.com/office/drawing/2014/main" id="{B5DA4B29-419A-43C4-B1D5-7973304C34AC}"/>
              </a:ext>
            </a:extLst>
          </p:cNvPr>
          <p:cNvSpPr>
            <a:spLocks noGrp="1"/>
          </p:cNvSpPr>
          <p:nvPr>
            <p:ph type="sldNum" sz="quarter" idx="12"/>
          </p:nvPr>
        </p:nvSpPr>
        <p:spPr>
          <a:xfrm>
            <a:off x="8610600" y="6356350"/>
            <a:ext cx="2743200" cy="365125"/>
          </a:xfrm>
          <a:prstGeom prst="rect">
            <a:avLst/>
          </a:prstGeom>
        </p:spPr>
        <p:txBody>
          <a:bodyPr/>
          <a:lstStyle/>
          <a:p>
            <a:fld id="{1C5CAD6F-E1E3-48B8-B5AA-B3CF4AF90890}" type="slidenum">
              <a:rPr lang="en-US" smtClean="0"/>
              <a:t>‹Nº›</a:t>
            </a:fld>
            <a:endParaRPr lang="en-US"/>
          </a:p>
        </p:txBody>
      </p:sp>
    </p:spTree>
    <p:extLst>
      <p:ext uri="{BB962C8B-B14F-4D97-AF65-F5344CB8AC3E}">
        <p14:creationId xmlns:p14="http://schemas.microsoft.com/office/powerpoint/2010/main" val="44963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84134-119E-4D3B-B619-D80CB3505FB9}"/>
              </a:ext>
            </a:extLst>
          </p:cNvPr>
          <p:cNvSpPr>
            <a:spLocks noGrp="1"/>
          </p:cNvSpPr>
          <p:nvPr>
            <p:ph type="title"/>
          </p:nvPr>
        </p:nvSpPr>
        <p:spPr>
          <a:xfrm>
            <a:off x="422048" y="391502"/>
            <a:ext cx="12080630" cy="751498"/>
          </a:xfrm>
          <a:prstGeom prst="rect">
            <a:avLst/>
          </a:prstGeom>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DAA7A4B4-990A-4FBF-B0F3-37018278A012}"/>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0249305F-2FC3-479D-8B48-C7F70C71A413}"/>
              </a:ext>
            </a:extLst>
          </p:cNvPr>
          <p:cNvSpPr>
            <a:spLocks noGrp="1"/>
          </p:cNvSpPr>
          <p:nvPr>
            <p:ph type="dt" sz="half" idx="10"/>
          </p:nvPr>
        </p:nvSpPr>
        <p:spPr>
          <a:xfrm>
            <a:off x="838200" y="6356350"/>
            <a:ext cx="2743200" cy="365125"/>
          </a:xfrm>
          <a:prstGeom prst="rect">
            <a:avLst/>
          </a:prstGeom>
        </p:spPr>
        <p:txBody>
          <a:bodyPr/>
          <a:lstStyle/>
          <a:p>
            <a:fld id="{852474D1-9E1E-4467-BB0B-5EF44003BAC4}" type="datetimeFigureOut">
              <a:rPr lang="en-US" smtClean="0"/>
              <a:t>6/14/2021</a:t>
            </a:fld>
            <a:endParaRPr lang="en-US"/>
          </a:p>
        </p:txBody>
      </p:sp>
      <p:sp>
        <p:nvSpPr>
          <p:cNvPr id="5" name="Marcador de pie de página 4">
            <a:extLst>
              <a:ext uri="{FF2B5EF4-FFF2-40B4-BE49-F238E27FC236}">
                <a16:creationId xmlns:a16="http://schemas.microsoft.com/office/drawing/2014/main" id="{937360F5-EE0B-46DA-8103-FE2A785B88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a:extLst>
              <a:ext uri="{FF2B5EF4-FFF2-40B4-BE49-F238E27FC236}">
                <a16:creationId xmlns:a16="http://schemas.microsoft.com/office/drawing/2014/main" id="{86133BD8-04F2-4D92-89AE-CCD5D9224710}"/>
              </a:ext>
            </a:extLst>
          </p:cNvPr>
          <p:cNvSpPr>
            <a:spLocks noGrp="1"/>
          </p:cNvSpPr>
          <p:nvPr>
            <p:ph type="sldNum" sz="quarter" idx="12"/>
          </p:nvPr>
        </p:nvSpPr>
        <p:spPr>
          <a:xfrm>
            <a:off x="8610600" y="6356350"/>
            <a:ext cx="2743200" cy="365125"/>
          </a:xfrm>
          <a:prstGeom prst="rect">
            <a:avLst/>
          </a:prstGeom>
        </p:spPr>
        <p:txBody>
          <a:bodyPr/>
          <a:lstStyle/>
          <a:p>
            <a:fld id="{1C5CAD6F-E1E3-48B8-B5AA-B3CF4AF90890}" type="slidenum">
              <a:rPr lang="en-US" smtClean="0"/>
              <a:t>‹Nº›</a:t>
            </a:fld>
            <a:endParaRPr lang="en-US"/>
          </a:p>
        </p:txBody>
      </p:sp>
    </p:spTree>
    <p:extLst>
      <p:ext uri="{BB962C8B-B14F-4D97-AF65-F5344CB8AC3E}">
        <p14:creationId xmlns:p14="http://schemas.microsoft.com/office/powerpoint/2010/main" val="1508497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B9C71C-D47B-40FE-86E6-81C61CA5351B}"/>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F70BB3CE-586E-46F4-9F5D-B71862BF2860}"/>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CC2C1D09-06AD-4EE9-8E8F-68293C830033}"/>
              </a:ext>
            </a:extLst>
          </p:cNvPr>
          <p:cNvSpPr>
            <a:spLocks noGrp="1"/>
          </p:cNvSpPr>
          <p:nvPr>
            <p:ph type="dt" sz="half" idx="10"/>
          </p:nvPr>
        </p:nvSpPr>
        <p:spPr>
          <a:xfrm>
            <a:off x="838200" y="6356350"/>
            <a:ext cx="2743200" cy="365125"/>
          </a:xfrm>
          <a:prstGeom prst="rect">
            <a:avLst/>
          </a:prstGeom>
        </p:spPr>
        <p:txBody>
          <a:bodyPr/>
          <a:lstStyle/>
          <a:p>
            <a:fld id="{852474D1-9E1E-4467-BB0B-5EF44003BAC4}" type="datetimeFigureOut">
              <a:rPr lang="en-US" smtClean="0"/>
              <a:t>6/14/2021</a:t>
            </a:fld>
            <a:endParaRPr lang="en-US"/>
          </a:p>
        </p:txBody>
      </p:sp>
      <p:sp>
        <p:nvSpPr>
          <p:cNvPr id="5" name="Marcador de pie de página 4">
            <a:extLst>
              <a:ext uri="{FF2B5EF4-FFF2-40B4-BE49-F238E27FC236}">
                <a16:creationId xmlns:a16="http://schemas.microsoft.com/office/drawing/2014/main" id="{0CFFD651-88BD-4574-9251-E7688B61B5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a:extLst>
              <a:ext uri="{FF2B5EF4-FFF2-40B4-BE49-F238E27FC236}">
                <a16:creationId xmlns:a16="http://schemas.microsoft.com/office/drawing/2014/main" id="{57DAD6C4-929C-4D9B-BFB3-FA41882B1322}"/>
              </a:ext>
            </a:extLst>
          </p:cNvPr>
          <p:cNvSpPr>
            <a:spLocks noGrp="1"/>
          </p:cNvSpPr>
          <p:nvPr>
            <p:ph type="sldNum" sz="quarter" idx="12"/>
          </p:nvPr>
        </p:nvSpPr>
        <p:spPr>
          <a:xfrm>
            <a:off x="8610600" y="6356350"/>
            <a:ext cx="2743200" cy="365125"/>
          </a:xfrm>
          <a:prstGeom prst="rect">
            <a:avLst/>
          </a:prstGeom>
        </p:spPr>
        <p:txBody>
          <a:bodyPr/>
          <a:lstStyle/>
          <a:p>
            <a:fld id="{1C5CAD6F-E1E3-48B8-B5AA-B3CF4AF90890}" type="slidenum">
              <a:rPr lang="en-US" smtClean="0"/>
              <a:t>‹Nº›</a:t>
            </a:fld>
            <a:endParaRPr lang="en-US"/>
          </a:p>
        </p:txBody>
      </p:sp>
    </p:spTree>
    <p:extLst>
      <p:ext uri="{BB962C8B-B14F-4D97-AF65-F5344CB8AC3E}">
        <p14:creationId xmlns:p14="http://schemas.microsoft.com/office/powerpoint/2010/main" val="2679791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EB232D-4467-4C18-B402-F901539043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3258F464-06D1-4512-8C68-FAADD7235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73704856-F1F2-4424-A9BA-DB53FE53F0AA}"/>
              </a:ext>
            </a:extLst>
          </p:cNvPr>
          <p:cNvSpPr>
            <a:spLocks noGrp="1"/>
          </p:cNvSpPr>
          <p:nvPr>
            <p:ph type="dt" sz="half" idx="10"/>
          </p:nvPr>
        </p:nvSpPr>
        <p:spPr/>
        <p:txBody>
          <a:bodyPr/>
          <a:lstStyle/>
          <a:p>
            <a:fld id="{93B8D888-9BD7-4852-A5FA-F415B13167AF}" type="datetimeFigureOut">
              <a:rPr lang="en-US" smtClean="0"/>
              <a:t>6/14/2021</a:t>
            </a:fld>
            <a:endParaRPr lang="en-US"/>
          </a:p>
        </p:txBody>
      </p:sp>
      <p:sp>
        <p:nvSpPr>
          <p:cNvPr id="5" name="Marcador de pie de página 4">
            <a:extLst>
              <a:ext uri="{FF2B5EF4-FFF2-40B4-BE49-F238E27FC236}">
                <a16:creationId xmlns:a16="http://schemas.microsoft.com/office/drawing/2014/main" id="{DA70A2A2-BB2D-4523-8EEE-7C867A30CF71}"/>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8B6421D-BC48-48A2-BBBF-39757E46195E}"/>
              </a:ext>
            </a:extLst>
          </p:cNvPr>
          <p:cNvSpPr>
            <a:spLocks noGrp="1"/>
          </p:cNvSpPr>
          <p:nvPr>
            <p:ph type="sldNum" sz="quarter" idx="12"/>
          </p:nvPr>
        </p:nvSpPr>
        <p:spPr/>
        <p:txBody>
          <a:bodyPr/>
          <a:lstStyle/>
          <a:p>
            <a:fld id="{55681772-3611-4CF9-9142-FF93DBC1F5E5}" type="slidenum">
              <a:rPr lang="en-US" smtClean="0"/>
              <a:t>‹Nº›</a:t>
            </a:fld>
            <a:endParaRPr lang="en-US"/>
          </a:p>
        </p:txBody>
      </p:sp>
    </p:spTree>
    <p:extLst>
      <p:ext uri="{BB962C8B-B14F-4D97-AF65-F5344CB8AC3E}">
        <p14:creationId xmlns:p14="http://schemas.microsoft.com/office/powerpoint/2010/main" val="1699146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D54BDD-D88A-4F7A-B7FE-1CF420E41E57}"/>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BB5AB439-B09D-420F-A779-1971DC12D50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EDB6A72F-80DA-402C-B158-B3512C0EE242}"/>
              </a:ext>
            </a:extLst>
          </p:cNvPr>
          <p:cNvSpPr>
            <a:spLocks noGrp="1"/>
          </p:cNvSpPr>
          <p:nvPr>
            <p:ph type="dt" sz="half" idx="10"/>
          </p:nvPr>
        </p:nvSpPr>
        <p:spPr/>
        <p:txBody>
          <a:bodyPr/>
          <a:lstStyle/>
          <a:p>
            <a:fld id="{93B8D888-9BD7-4852-A5FA-F415B13167AF}" type="datetimeFigureOut">
              <a:rPr lang="en-US" smtClean="0"/>
              <a:t>6/14/2021</a:t>
            </a:fld>
            <a:endParaRPr lang="en-US"/>
          </a:p>
        </p:txBody>
      </p:sp>
      <p:sp>
        <p:nvSpPr>
          <p:cNvPr id="5" name="Marcador de pie de página 4">
            <a:extLst>
              <a:ext uri="{FF2B5EF4-FFF2-40B4-BE49-F238E27FC236}">
                <a16:creationId xmlns:a16="http://schemas.microsoft.com/office/drawing/2014/main" id="{EEC61334-0B8E-498C-99A1-42141AD4195E}"/>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7C0301C2-A755-4DCD-BF69-E6335C888AC8}"/>
              </a:ext>
            </a:extLst>
          </p:cNvPr>
          <p:cNvSpPr>
            <a:spLocks noGrp="1"/>
          </p:cNvSpPr>
          <p:nvPr>
            <p:ph type="sldNum" sz="quarter" idx="12"/>
          </p:nvPr>
        </p:nvSpPr>
        <p:spPr/>
        <p:txBody>
          <a:bodyPr/>
          <a:lstStyle/>
          <a:p>
            <a:fld id="{55681772-3611-4CF9-9142-FF93DBC1F5E5}" type="slidenum">
              <a:rPr lang="en-US" smtClean="0"/>
              <a:t>‹Nº›</a:t>
            </a:fld>
            <a:endParaRPr lang="en-US"/>
          </a:p>
        </p:txBody>
      </p:sp>
    </p:spTree>
    <p:extLst>
      <p:ext uri="{BB962C8B-B14F-4D97-AF65-F5344CB8AC3E}">
        <p14:creationId xmlns:p14="http://schemas.microsoft.com/office/powerpoint/2010/main" val="1166162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2F3AFD-3B82-4369-BCDD-80BD6C70712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D51F02E2-A195-4C16-862B-13B7BD64DC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90BF23-95EA-4895-9817-8EB3E6489357}"/>
              </a:ext>
            </a:extLst>
          </p:cNvPr>
          <p:cNvSpPr>
            <a:spLocks noGrp="1"/>
          </p:cNvSpPr>
          <p:nvPr>
            <p:ph type="dt" sz="half" idx="10"/>
          </p:nvPr>
        </p:nvSpPr>
        <p:spPr/>
        <p:txBody>
          <a:bodyPr/>
          <a:lstStyle/>
          <a:p>
            <a:fld id="{93B8D888-9BD7-4852-A5FA-F415B13167AF}" type="datetimeFigureOut">
              <a:rPr lang="en-US" smtClean="0"/>
              <a:t>6/14/2021</a:t>
            </a:fld>
            <a:endParaRPr lang="en-US"/>
          </a:p>
        </p:txBody>
      </p:sp>
      <p:sp>
        <p:nvSpPr>
          <p:cNvPr id="5" name="Marcador de pie de página 4">
            <a:extLst>
              <a:ext uri="{FF2B5EF4-FFF2-40B4-BE49-F238E27FC236}">
                <a16:creationId xmlns:a16="http://schemas.microsoft.com/office/drawing/2014/main" id="{5C874D70-5211-4F89-A717-55BB8EB12FE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904BB7BB-4BC1-41BC-B71B-AADE6B53050A}"/>
              </a:ext>
            </a:extLst>
          </p:cNvPr>
          <p:cNvSpPr>
            <a:spLocks noGrp="1"/>
          </p:cNvSpPr>
          <p:nvPr>
            <p:ph type="sldNum" sz="quarter" idx="12"/>
          </p:nvPr>
        </p:nvSpPr>
        <p:spPr/>
        <p:txBody>
          <a:bodyPr/>
          <a:lstStyle/>
          <a:p>
            <a:fld id="{55681772-3611-4CF9-9142-FF93DBC1F5E5}" type="slidenum">
              <a:rPr lang="en-US" smtClean="0"/>
              <a:t>‹Nº›</a:t>
            </a:fld>
            <a:endParaRPr lang="en-US"/>
          </a:p>
        </p:txBody>
      </p:sp>
    </p:spTree>
    <p:extLst>
      <p:ext uri="{BB962C8B-B14F-4D97-AF65-F5344CB8AC3E}">
        <p14:creationId xmlns:p14="http://schemas.microsoft.com/office/powerpoint/2010/main" val="3206378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469AD0-F2C0-4316-9A42-129524FD6D5C}"/>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85BA0435-9F93-4D57-BDFC-8D078BBE4FA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F9878157-75DB-4FCB-8D5D-8B2D5B4016F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7DE0C9C2-149F-48E2-BAA0-B28B2C2C0FED}"/>
              </a:ext>
            </a:extLst>
          </p:cNvPr>
          <p:cNvSpPr>
            <a:spLocks noGrp="1"/>
          </p:cNvSpPr>
          <p:nvPr>
            <p:ph type="dt" sz="half" idx="10"/>
          </p:nvPr>
        </p:nvSpPr>
        <p:spPr/>
        <p:txBody>
          <a:bodyPr/>
          <a:lstStyle/>
          <a:p>
            <a:fld id="{93B8D888-9BD7-4852-A5FA-F415B13167AF}" type="datetimeFigureOut">
              <a:rPr lang="en-US" smtClean="0"/>
              <a:t>6/14/2021</a:t>
            </a:fld>
            <a:endParaRPr lang="en-US"/>
          </a:p>
        </p:txBody>
      </p:sp>
      <p:sp>
        <p:nvSpPr>
          <p:cNvPr id="6" name="Marcador de pie de página 5">
            <a:extLst>
              <a:ext uri="{FF2B5EF4-FFF2-40B4-BE49-F238E27FC236}">
                <a16:creationId xmlns:a16="http://schemas.microsoft.com/office/drawing/2014/main" id="{1300318D-1EAC-4676-B462-C59D30B42EA3}"/>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8C7CD635-D760-421D-A028-B13766D58E98}"/>
              </a:ext>
            </a:extLst>
          </p:cNvPr>
          <p:cNvSpPr>
            <a:spLocks noGrp="1"/>
          </p:cNvSpPr>
          <p:nvPr>
            <p:ph type="sldNum" sz="quarter" idx="12"/>
          </p:nvPr>
        </p:nvSpPr>
        <p:spPr/>
        <p:txBody>
          <a:bodyPr/>
          <a:lstStyle/>
          <a:p>
            <a:fld id="{55681772-3611-4CF9-9142-FF93DBC1F5E5}" type="slidenum">
              <a:rPr lang="en-US" smtClean="0"/>
              <a:t>‹Nº›</a:t>
            </a:fld>
            <a:endParaRPr lang="en-US"/>
          </a:p>
        </p:txBody>
      </p:sp>
    </p:spTree>
    <p:extLst>
      <p:ext uri="{BB962C8B-B14F-4D97-AF65-F5344CB8AC3E}">
        <p14:creationId xmlns:p14="http://schemas.microsoft.com/office/powerpoint/2010/main" val="3936582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B6E15D-118E-4F84-986F-1D01017F481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296B4D2C-A119-4342-9E77-99B416704E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B45413C-B4EC-4A7C-8338-33C6C411692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47702DD8-6828-4A4C-859F-D59BD8A924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C770534-71FD-4171-9773-B8E6DF89991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82C18EA4-1411-4670-8B8A-76AFD538C1F1}"/>
              </a:ext>
            </a:extLst>
          </p:cNvPr>
          <p:cNvSpPr>
            <a:spLocks noGrp="1"/>
          </p:cNvSpPr>
          <p:nvPr>
            <p:ph type="dt" sz="half" idx="10"/>
          </p:nvPr>
        </p:nvSpPr>
        <p:spPr/>
        <p:txBody>
          <a:bodyPr/>
          <a:lstStyle/>
          <a:p>
            <a:fld id="{93B8D888-9BD7-4852-A5FA-F415B13167AF}" type="datetimeFigureOut">
              <a:rPr lang="en-US" smtClean="0"/>
              <a:t>6/14/2021</a:t>
            </a:fld>
            <a:endParaRPr lang="en-US"/>
          </a:p>
        </p:txBody>
      </p:sp>
      <p:sp>
        <p:nvSpPr>
          <p:cNvPr id="8" name="Marcador de pie de página 7">
            <a:extLst>
              <a:ext uri="{FF2B5EF4-FFF2-40B4-BE49-F238E27FC236}">
                <a16:creationId xmlns:a16="http://schemas.microsoft.com/office/drawing/2014/main" id="{E7D3CD3E-5ECE-47D4-AB7B-1A20F3066C0F}"/>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D2A58DF8-8BA5-4F88-BC3B-E38A0B82EDEB}"/>
              </a:ext>
            </a:extLst>
          </p:cNvPr>
          <p:cNvSpPr>
            <a:spLocks noGrp="1"/>
          </p:cNvSpPr>
          <p:nvPr>
            <p:ph type="sldNum" sz="quarter" idx="12"/>
          </p:nvPr>
        </p:nvSpPr>
        <p:spPr/>
        <p:txBody>
          <a:bodyPr/>
          <a:lstStyle/>
          <a:p>
            <a:fld id="{55681772-3611-4CF9-9142-FF93DBC1F5E5}" type="slidenum">
              <a:rPr lang="en-US" smtClean="0"/>
              <a:t>‹Nº›</a:t>
            </a:fld>
            <a:endParaRPr lang="en-US"/>
          </a:p>
        </p:txBody>
      </p:sp>
    </p:spTree>
    <p:extLst>
      <p:ext uri="{BB962C8B-B14F-4D97-AF65-F5344CB8AC3E}">
        <p14:creationId xmlns:p14="http://schemas.microsoft.com/office/powerpoint/2010/main" val="248213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D2EC17-E323-4497-BA87-912B29AC3C6C}"/>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E75B2D2A-F005-428F-853D-5F16159E28A5}"/>
              </a:ext>
            </a:extLst>
          </p:cNvPr>
          <p:cNvSpPr>
            <a:spLocks noGrp="1"/>
          </p:cNvSpPr>
          <p:nvPr>
            <p:ph type="dt" sz="half" idx="10"/>
          </p:nvPr>
        </p:nvSpPr>
        <p:spPr/>
        <p:txBody>
          <a:bodyPr/>
          <a:lstStyle/>
          <a:p>
            <a:fld id="{93B8D888-9BD7-4852-A5FA-F415B13167AF}" type="datetimeFigureOut">
              <a:rPr lang="en-US" smtClean="0"/>
              <a:t>6/14/2021</a:t>
            </a:fld>
            <a:endParaRPr lang="en-US"/>
          </a:p>
        </p:txBody>
      </p:sp>
      <p:sp>
        <p:nvSpPr>
          <p:cNvPr id="4" name="Marcador de pie de página 3">
            <a:extLst>
              <a:ext uri="{FF2B5EF4-FFF2-40B4-BE49-F238E27FC236}">
                <a16:creationId xmlns:a16="http://schemas.microsoft.com/office/drawing/2014/main" id="{BFF3D1DB-F01E-40EA-920A-DBB5C89084A2}"/>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34DD95E0-A202-434E-B34F-0E95AFAAC2E5}"/>
              </a:ext>
            </a:extLst>
          </p:cNvPr>
          <p:cNvSpPr>
            <a:spLocks noGrp="1"/>
          </p:cNvSpPr>
          <p:nvPr>
            <p:ph type="sldNum" sz="quarter" idx="12"/>
          </p:nvPr>
        </p:nvSpPr>
        <p:spPr/>
        <p:txBody>
          <a:bodyPr/>
          <a:lstStyle/>
          <a:p>
            <a:fld id="{55681772-3611-4CF9-9142-FF93DBC1F5E5}" type="slidenum">
              <a:rPr lang="en-US" smtClean="0"/>
              <a:t>‹Nº›</a:t>
            </a:fld>
            <a:endParaRPr lang="en-US"/>
          </a:p>
        </p:txBody>
      </p:sp>
    </p:spTree>
    <p:extLst>
      <p:ext uri="{BB962C8B-B14F-4D97-AF65-F5344CB8AC3E}">
        <p14:creationId xmlns:p14="http://schemas.microsoft.com/office/powerpoint/2010/main" val="1258413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9DDDD2-C49D-4DE2-9C64-41034EECB019}"/>
              </a:ext>
            </a:extLst>
          </p:cNvPr>
          <p:cNvSpPr>
            <a:spLocks noGrp="1"/>
          </p:cNvSpPr>
          <p:nvPr>
            <p:ph type="dt" sz="half" idx="10"/>
          </p:nvPr>
        </p:nvSpPr>
        <p:spPr/>
        <p:txBody>
          <a:bodyPr/>
          <a:lstStyle/>
          <a:p>
            <a:fld id="{93B8D888-9BD7-4852-A5FA-F415B13167AF}" type="datetimeFigureOut">
              <a:rPr lang="en-US" smtClean="0"/>
              <a:t>6/14/2021</a:t>
            </a:fld>
            <a:endParaRPr lang="en-US"/>
          </a:p>
        </p:txBody>
      </p:sp>
      <p:sp>
        <p:nvSpPr>
          <p:cNvPr id="3" name="Marcador de pie de página 2">
            <a:extLst>
              <a:ext uri="{FF2B5EF4-FFF2-40B4-BE49-F238E27FC236}">
                <a16:creationId xmlns:a16="http://schemas.microsoft.com/office/drawing/2014/main" id="{CF41C2A8-B771-42C3-99B4-047CD4A5DFDC}"/>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FD696F5E-1164-4E72-94AF-D7188B8014AD}"/>
              </a:ext>
            </a:extLst>
          </p:cNvPr>
          <p:cNvSpPr>
            <a:spLocks noGrp="1"/>
          </p:cNvSpPr>
          <p:nvPr>
            <p:ph type="sldNum" sz="quarter" idx="12"/>
          </p:nvPr>
        </p:nvSpPr>
        <p:spPr/>
        <p:txBody>
          <a:bodyPr/>
          <a:lstStyle/>
          <a:p>
            <a:fld id="{55681772-3611-4CF9-9142-FF93DBC1F5E5}" type="slidenum">
              <a:rPr lang="en-US" smtClean="0"/>
              <a:t>‹Nº›</a:t>
            </a:fld>
            <a:endParaRPr lang="en-US"/>
          </a:p>
        </p:txBody>
      </p:sp>
    </p:spTree>
    <p:extLst>
      <p:ext uri="{BB962C8B-B14F-4D97-AF65-F5344CB8AC3E}">
        <p14:creationId xmlns:p14="http://schemas.microsoft.com/office/powerpoint/2010/main" val="908784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194EAB-DE2F-40B6-B79B-18D7B63C239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04ACD1D8-9F43-44C5-AFAB-8F4C821876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19123BB3-3B25-4EB1-9234-93A9168AD7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D6EDE13-FB30-4E11-AC08-AD012801D397}"/>
              </a:ext>
            </a:extLst>
          </p:cNvPr>
          <p:cNvSpPr>
            <a:spLocks noGrp="1"/>
          </p:cNvSpPr>
          <p:nvPr>
            <p:ph type="dt" sz="half" idx="10"/>
          </p:nvPr>
        </p:nvSpPr>
        <p:spPr/>
        <p:txBody>
          <a:bodyPr/>
          <a:lstStyle/>
          <a:p>
            <a:fld id="{93B8D888-9BD7-4852-A5FA-F415B13167AF}" type="datetimeFigureOut">
              <a:rPr lang="en-US" smtClean="0"/>
              <a:t>6/14/2021</a:t>
            </a:fld>
            <a:endParaRPr lang="en-US"/>
          </a:p>
        </p:txBody>
      </p:sp>
      <p:sp>
        <p:nvSpPr>
          <p:cNvPr id="6" name="Marcador de pie de página 5">
            <a:extLst>
              <a:ext uri="{FF2B5EF4-FFF2-40B4-BE49-F238E27FC236}">
                <a16:creationId xmlns:a16="http://schemas.microsoft.com/office/drawing/2014/main" id="{E664C2E9-13E4-4C95-ADE5-337C91FEF11C}"/>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732310D0-4680-43C1-B789-5917AF4149C8}"/>
              </a:ext>
            </a:extLst>
          </p:cNvPr>
          <p:cNvSpPr>
            <a:spLocks noGrp="1"/>
          </p:cNvSpPr>
          <p:nvPr>
            <p:ph type="sldNum" sz="quarter" idx="12"/>
          </p:nvPr>
        </p:nvSpPr>
        <p:spPr/>
        <p:txBody>
          <a:bodyPr/>
          <a:lstStyle/>
          <a:p>
            <a:fld id="{55681772-3611-4CF9-9142-FF93DBC1F5E5}" type="slidenum">
              <a:rPr lang="en-US" smtClean="0"/>
              <a:t>‹Nº›</a:t>
            </a:fld>
            <a:endParaRPr lang="en-US"/>
          </a:p>
        </p:txBody>
      </p:sp>
    </p:spTree>
    <p:extLst>
      <p:ext uri="{BB962C8B-B14F-4D97-AF65-F5344CB8AC3E}">
        <p14:creationId xmlns:p14="http://schemas.microsoft.com/office/powerpoint/2010/main" val="231308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19ECCD-FB53-41A3-83BF-F44E8C00864C}"/>
              </a:ext>
            </a:extLst>
          </p:cNvPr>
          <p:cNvSpPr>
            <a:spLocks noGrp="1"/>
          </p:cNvSpPr>
          <p:nvPr>
            <p:ph type="title"/>
          </p:nvPr>
        </p:nvSpPr>
        <p:spPr>
          <a:xfrm>
            <a:off x="422048" y="391502"/>
            <a:ext cx="12080630" cy="751498"/>
          </a:xfrm>
          <a:prstGeom prst="rect">
            <a:avLst/>
          </a:prstGeom>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7F5B32D3-E8C0-4603-915C-0F1F3727CD1D}"/>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0337CB09-1ED7-4A65-9F34-C94986320D9E}"/>
              </a:ext>
            </a:extLst>
          </p:cNvPr>
          <p:cNvSpPr>
            <a:spLocks noGrp="1"/>
          </p:cNvSpPr>
          <p:nvPr>
            <p:ph type="dt" sz="half" idx="10"/>
          </p:nvPr>
        </p:nvSpPr>
        <p:spPr>
          <a:xfrm>
            <a:off x="838200" y="6356350"/>
            <a:ext cx="2743200" cy="365125"/>
          </a:xfrm>
          <a:prstGeom prst="rect">
            <a:avLst/>
          </a:prstGeom>
        </p:spPr>
        <p:txBody>
          <a:bodyPr/>
          <a:lstStyle/>
          <a:p>
            <a:fld id="{852474D1-9E1E-4467-BB0B-5EF44003BAC4}" type="datetimeFigureOut">
              <a:rPr lang="en-US" smtClean="0"/>
              <a:t>6/14/2021</a:t>
            </a:fld>
            <a:endParaRPr lang="en-US"/>
          </a:p>
        </p:txBody>
      </p:sp>
      <p:sp>
        <p:nvSpPr>
          <p:cNvPr id="5" name="Marcador de pie de página 4">
            <a:extLst>
              <a:ext uri="{FF2B5EF4-FFF2-40B4-BE49-F238E27FC236}">
                <a16:creationId xmlns:a16="http://schemas.microsoft.com/office/drawing/2014/main" id="{F05A4AE1-FE2C-48DE-988F-B78A67EC1D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a:extLst>
              <a:ext uri="{FF2B5EF4-FFF2-40B4-BE49-F238E27FC236}">
                <a16:creationId xmlns:a16="http://schemas.microsoft.com/office/drawing/2014/main" id="{530D823E-D7BD-417A-B8A7-B9915B3E8079}"/>
              </a:ext>
            </a:extLst>
          </p:cNvPr>
          <p:cNvSpPr>
            <a:spLocks noGrp="1"/>
          </p:cNvSpPr>
          <p:nvPr>
            <p:ph type="sldNum" sz="quarter" idx="12"/>
          </p:nvPr>
        </p:nvSpPr>
        <p:spPr>
          <a:xfrm>
            <a:off x="8610600" y="6356350"/>
            <a:ext cx="2743200" cy="365125"/>
          </a:xfrm>
          <a:prstGeom prst="rect">
            <a:avLst/>
          </a:prstGeom>
        </p:spPr>
        <p:txBody>
          <a:bodyPr/>
          <a:lstStyle/>
          <a:p>
            <a:fld id="{1C5CAD6F-E1E3-48B8-B5AA-B3CF4AF90890}" type="slidenum">
              <a:rPr lang="en-US" smtClean="0"/>
              <a:t>‹Nº›</a:t>
            </a:fld>
            <a:endParaRPr lang="en-US"/>
          </a:p>
        </p:txBody>
      </p:sp>
    </p:spTree>
    <p:extLst>
      <p:ext uri="{BB962C8B-B14F-4D97-AF65-F5344CB8AC3E}">
        <p14:creationId xmlns:p14="http://schemas.microsoft.com/office/powerpoint/2010/main" val="910608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9A405-F2BF-45E6-8FF2-5457ABD9A1C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6E7B06A1-F3A8-40FE-BD92-FD5FC55B7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21C0B54F-9DBB-4B9B-8BE2-5F65304DA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5D22726-7FB1-4292-8ABF-95E5FA183332}"/>
              </a:ext>
            </a:extLst>
          </p:cNvPr>
          <p:cNvSpPr>
            <a:spLocks noGrp="1"/>
          </p:cNvSpPr>
          <p:nvPr>
            <p:ph type="dt" sz="half" idx="10"/>
          </p:nvPr>
        </p:nvSpPr>
        <p:spPr/>
        <p:txBody>
          <a:bodyPr/>
          <a:lstStyle/>
          <a:p>
            <a:fld id="{93B8D888-9BD7-4852-A5FA-F415B13167AF}" type="datetimeFigureOut">
              <a:rPr lang="en-US" smtClean="0"/>
              <a:t>6/14/2021</a:t>
            </a:fld>
            <a:endParaRPr lang="en-US"/>
          </a:p>
        </p:txBody>
      </p:sp>
      <p:sp>
        <p:nvSpPr>
          <p:cNvPr id="6" name="Marcador de pie de página 5">
            <a:extLst>
              <a:ext uri="{FF2B5EF4-FFF2-40B4-BE49-F238E27FC236}">
                <a16:creationId xmlns:a16="http://schemas.microsoft.com/office/drawing/2014/main" id="{8FF3E1BD-F157-4596-B370-F3AB25FB5E9C}"/>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812E7286-46AF-4428-89F9-273168B732DD}"/>
              </a:ext>
            </a:extLst>
          </p:cNvPr>
          <p:cNvSpPr>
            <a:spLocks noGrp="1"/>
          </p:cNvSpPr>
          <p:nvPr>
            <p:ph type="sldNum" sz="quarter" idx="12"/>
          </p:nvPr>
        </p:nvSpPr>
        <p:spPr/>
        <p:txBody>
          <a:bodyPr/>
          <a:lstStyle/>
          <a:p>
            <a:fld id="{55681772-3611-4CF9-9142-FF93DBC1F5E5}" type="slidenum">
              <a:rPr lang="en-US" smtClean="0"/>
              <a:t>‹Nº›</a:t>
            </a:fld>
            <a:endParaRPr lang="en-US"/>
          </a:p>
        </p:txBody>
      </p:sp>
    </p:spTree>
    <p:extLst>
      <p:ext uri="{BB962C8B-B14F-4D97-AF65-F5344CB8AC3E}">
        <p14:creationId xmlns:p14="http://schemas.microsoft.com/office/powerpoint/2010/main" val="110696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35A470-E30F-4E49-B559-EDCA7E81C148}"/>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D9C75BFD-83A8-41CD-BBEE-1AB6AC2F4A2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084AC8A5-E840-4234-8CE4-C16890EC1CA6}"/>
              </a:ext>
            </a:extLst>
          </p:cNvPr>
          <p:cNvSpPr>
            <a:spLocks noGrp="1"/>
          </p:cNvSpPr>
          <p:nvPr>
            <p:ph type="dt" sz="half" idx="10"/>
          </p:nvPr>
        </p:nvSpPr>
        <p:spPr/>
        <p:txBody>
          <a:bodyPr/>
          <a:lstStyle/>
          <a:p>
            <a:fld id="{93B8D888-9BD7-4852-A5FA-F415B13167AF}" type="datetimeFigureOut">
              <a:rPr lang="en-US" smtClean="0"/>
              <a:t>6/14/2021</a:t>
            </a:fld>
            <a:endParaRPr lang="en-US"/>
          </a:p>
        </p:txBody>
      </p:sp>
      <p:sp>
        <p:nvSpPr>
          <p:cNvPr id="5" name="Marcador de pie de página 4">
            <a:extLst>
              <a:ext uri="{FF2B5EF4-FFF2-40B4-BE49-F238E27FC236}">
                <a16:creationId xmlns:a16="http://schemas.microsoft.com/office/drawing/2014/main" id="{B996E7F9-26CA-47DD-8C2F-E4562963F72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7E960CA-D2FF-4F7C-8F95-4861A43E9AAD}"/>
              </a:ext>
            </a:extLst>
          </p:cNvPr>
          <p:cNvSpPr>
            <a:spLocks noGrp="1"/>
          </p:cNvSpPr>
          <p:nvPr>
            <p:ph type="sldNum" sz="quarter" idx="12"/>
          </p:nvPr>
        </p:nvSpPr>
        <p:spPr/>
        <p:txBody>
          <a:bodyPr/>
          <a:lstStyle/>
          <a:p>
            <a:fld id="{55681772-3611-4CF9-9142-FF93DBC1F5E5}" type="slidenum">
              <a:rPr lang="en-US" smtClean="0"/>
              <a:t>‹Nº›</a:t>
            </a:fld>
            <a:endParaRPr lang="en-US"/>
          </a:p>
        </p:txBody>
      </p:sp>
    </p:spTree>
    <p:extLst>
      <p:ext uri="{BB962C8B-B14F-4D97-AF65-F5344CB8AC3E}">
        <p14:creationId xmlns:p14="http://schemas.microsoft.com/office/powerpoint/2010/main" val="1161662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691B91-4E59-44AC-8102-1B4E0DF1498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A8ABDFF3-98AE-4765-97CD-2A0495B0E4C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50F1D523-0599-4E7D-9EF7-F88ADEC96AE4}"/>
              </a:ext>
            </a:extLst>
          </p:cNvPr>
          <p:cNvSpPr>
            <a:spLocks noGrp="1"/>
          </p:cNvSpPr>
          <p:nvPr>
            <p:ph type="dt" sz="half" idx="10"/>
          </p:nvPr>
        </p:nvSpPr>
        <p:spPr/>
        <p:txBody>
          <a:bodyPr/>
          <a:lstStyle/>
          <a:p>
            <a:fld id="{93B8D888-9BD7-4852-A5FA-F415B13167AF}" type="datetimeFigureOut">
              <a:rPr lang="en-US" smtClean="0"/>
              <a:t>6/14/2021</a:t>
            </a:fld>
            <a:endParaRPr lang="en-US"/>
          </a:p>
        </p:txBody>
      </p:sp>
      <p:sp>
        <p:nvSpPr>
          <p:cNvPr id="5" name="Marcador de pie de página 4">
            <a:extLst>
              <a:ext uri="{FF2B5EF4-FFF2-40B4-BE49-F238E27FC236}">
                <a16:creationId xmlns:a16="http://schemas.microsoft.com/office/drawing/2014/main" id="{42100BF9-2EA9-411F-A5EC-A383D134EBFE}"/>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4E01BFA4-2610-4991-9539-48B77B190368}"/>
              </a:ext>
            </a:extLst>
          </p:cNvPr>
          <p:cNvSpPr>
            <a:spLocks noGrp="1"/>
          </p:cNvSpPr>
          <p:nvPr>
            <p:ph type="sldNum" sz="quarter" idx="12"/>
          </p:nvPr>
        </p:nvSpPr>
        <p:spPr/>
        <p:txBody>
          <a:bodyPr/>
          <a:lstStyle/>
          <a:p>
            <a:fld id="{55681772-3611-4CF9-9142-FF93DBC1F5E5}" type="slidenum">
              <a:rPr lang="en-US" smtClean="0"/>
              <a:t>‹Nº›</a:t>
            </a:fld>
            <a:endParaRPr lang="en-US"/>
          </a:p>
        </p:txBody>
      </p:sp>
    </p:spTree>
    <p:extLst>
      <p:ext uri="{BB962C8B-B14F-4D97-AF65-F5344CB8AC3E}">
        <p14:creationId xmlns:p14="http://schemas.microsoft.com/office/powerpoint/2010/main" val="2270125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C44574-D0C9-495C-9823-5A42C73EA7B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EBA207E2-7327-41B9-9425-B19BF9FFC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A79DA14F-C044-47C1-8FFD-5F9439E1396D}"/>
              </a:ext>
            </a:extLst>
          </p:cNvPr>
          <p:cNvSpPr>
            <a:spLocks noGrp="1"/>
          </p:cNvSpPr>
          <p:nvPr>
            <p:ph type="dt" sz="half" idx="10"/>
          </p:nvPr>
        </p:nvSpPr>
        <p:spPr/>
        <p:txBody>
          <a:bodyPr/>
          <a:lstStyle/>
          <a:p>
            <a:fld id="{A68BC897-234F-40AE-83E6-E204DB7979BA}" type="datetimeFigureOut">
              <a:rPr lang="en-US" smtClean="0"/>
              <a:t>6/14/2021</a:t>
            </a:fld>
            <a:endParaRPr lang="en-US"/>
          </a:p>
        </p:txBody>
      </p:sp>
      <p:sp>
        <p:nvSpPr>
          <p:cNvPr id="5" name="Marcador de pie de página 4">
            <a:extLst>
              <a:ext uri="{FF2B5EF4-FFF2-40B4-BE49-F238E27FC236}">
                <a16:creationId xmlns:a16="http://schemas.microsoft.com/office/drawing/2014/main" id="{42382DCC-7E98-4EE1-A558-66D43392606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F82D0A90-72C2-4DE2-A0DC-1C5F85A7B79E}"/>
              </a:ext>
            </a:extLst>
          </p:cNvPr>
          <p:cNvSpPr>
            <a:spLocks noGrp="1"/>
          </p:cNvSpPr>
          <p:nvPr>
            <p:ph type="sldNum" sz="quarter" idx="12"/>
          </p:nvPr>
        </p:nvSpPr>
        <p:spPr/>
        <p:txBody>
          <a:bodyPr/>
          <a:lstStyle/>
          <a:p>
            <a:fld id="{36CAEA75-054A-4EFF-8B7E-17EADCAE556D}" type="slidenum">
              <a:rPr lang="en-US" smtClean="0"/>
              <a:t>‹Nº›</a:t>
            </a:fld>
            <a:endParaRPr lang="en-US"/>
          </a:p>
        </p:txBody>
      </p:sp>
    </p:spTree>
    <p:extLst>
      <p:ext uri="{BB962C8B-B14F-4D97-AF65-F5344CB8AC3E}">
        <p14:creationId xmlns:p14="http://schemas.microsoft.com/office/powerpoint/2010/main" val="789965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48CA08-1691-4ED1-AD1E-E51BEF6362DA}"/>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AA04B5C4-147C-4A74-AEBD-9180D220C40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5A928FF4-8F4D-4A0B-B012-4943ED97EC48}"/>
              </a:ext>
            </a:extLst>
          </p:cNvPr>
          <p:cNvSpPr>
            <a:spLocks noGrp="1"/>
          </p:cNvSpPr>
          <p:nvPr>
            <p:ph type="dt" sz="half" idx="10"/>
          </p:nvPr>
        </p:nvSpPr>
        <p:spPr/>
        <p:txBody>
          <a:bodyPr/>
          <a:lstStyle/>
          <a:p>
            <a:fld id="{A68BC897-234F-40AE-83E6-E204DB7979BA}" type="datetimeFigureOut">
              <a:rPr lang="en-US" smtClean="0"/>
              <a:t>6/14/2021</a:t>
            </a:fld>
            <a:endParaRPr lang="en-US"/>
          </a:p>
        </p:txBody>
      </p:sp>
      <p:sp>
        <p:nvSpPr>
          <p:cNvPr id="5" name="Marcador de pie de página 4">
            <a:extLst>
              <a:ext uri="{FF2B5EF4-FFF2-40B4-BE49-F238E27FC236}">
                <a16:creationId xmlns:a16="http://schemas.microsoft.com/office/drawing/2014/main" id="{513C981C-BF80-4799-A12E-3DB5629A0B3A}"/>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C59BB558-8E45-4FE2-A4D1-71B9551C6DA7}"/>
              </a:ext>
            </a:extLst>
          </p:cNvPr>
          <p:cNvSpPr>
            <a:spLocks noGrp="1"/>
          </p:cNvSpPr>
          <p:nvPr>
            <p:ph type="sldNum" sz="quarter" idx="12"/>
          </p:nvPr>
        </p:nvSpPr>
        <p:spPr/>
        <p:txBody>
          <a:bodyPr/>
          <a:lstStyle/>
          <a:p>
            <a:fld id="{36CAEA75-054A-4EFF-8B7E-17EADCAE556D}" type="slidenum">
              <a:rPr lang="en-US" smtClean="0"/>
              <a:t>‹Nº›</a:t>
            </a:fld>
            <a:endParaRPr lang="en-US"/>
          </a:p>
        </p:txBody>
      </p:sp>
    </p:spTree>
    <p:extLst>
      <p:ext uri="{BB962C8B-B14F-4D97-AF65-F5344CB8AC3E}">
        <p14:creationId xmlns:p14="http://schemas.microsoft.com/office/powerpoint/2010/main" val="3034205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8A801-C3B5-4D0B-A1EB-11E9E7F0C05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6FBD7F6C-913B-4D62-B88F-A252EA9BAD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B57EAFE-FE7F-4250-B712-394E03AC3E2E}"/>
              </a:ext>
            </a:extLst>
          </p:cNvPr>
          <p:cNvSpPr>
            <a:spLocks noGrp="1"/>
          </p:cNvSpPr>
          <p:nvPr>
            <p:ph type="dt" sz="half" idx="10"/>
          </p:nvPr>
        </p:nvSpPr>
        <p:spPr/>
        <p:txBody>
          <a:bodyPr/>
          <a:lstStyle/>
          <a:p>
            <a:fld id="{A68BC897-234F-40AE-83E6-E204DB7979BA}" type="datetimeFigureOut">
              <a:rPr lang="en-US" smtClean="0"/>
              <a:t>6/14/2021</a:t>
            </a:fld>
            <a:endParaRPr lang="en-US"/>
          </a:p>
        </p:txBody>
      </p:sp>
      <p:sp>
        <p:nvSpPr>
          <p:cNvPr id="5" name="Marcador de pie de página 4">
            <a:extLst>
              <a:ext uri="{FF2B5EF4-FFF2-40B4-BE49-F238E27FC236}">
                <a16:creationId xmlns:a16="http://schemas.microsoft.com/office/drawing/2014/main" id="{94443E5B-2057-4914-9E4D-444C190325F7}"/>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B7ACB657-BFB6-4F83-AE64-8FCA8B7428CB}"/>
              </a:ext>
            </a:extLst>
          </p:cNvPr>
          <p:cNvSpPr>
            <a:spLocks noGrp="1"/>
          </p:cNvSpPr>
          <p:nvPr>
            <p:ph type="sldNum" sz="quarter" idx="12"/>
          </p:nvPr>
        </p:nvSpPr>
        <p:spPr/>
        <p:txBody>
          <a:bodyPr/>
          <a:lstStyle/>
          <a:p>
            <a:fld id="{36CAEA75-054A-4EFF-8B7E-17EADCAE556D}" type="slidenum">
              <a:rPr lang="en-US" smtClean="0"/>
              <a:t>‹Nº›</a:t>
            </a:fld>
            <a:endParaRPr lang="en-US"/>
          </a:p>
        </p:txBody>
      </p:sp>
    </p:spTree>
    <p:extLst>
      <p:ext uri="{BB962C8B-B14F-4D97-AF65-F5344CB8AC3E}">
        <p14:creationId xmlns:p14="http://schemas.microsoft.com/office/powerpoint/2010/main" val="3280014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C087CA-5133-482E-8127-BF7ABDAF987F}"/>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3C98DBFB-3E06-40C5-90B7-26105B730F0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DCBCD41F-DA45-4F08-A0A5-13D07A0809A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46C81ED3-6687-42EF-B642-9F27BA7244E0}"/>
              </a:ext>
            </a:extLst>
          </p:cNvPr>
          <p:cNvSpPr>
            <a:spLocks noGrp="1"/>
          </p:cNvSpPr>
          <p:nvPr>
            <p:ph type="dt" sz="half" idx="10"/>
          </p:nvPr>
        </p:nvSpPr>
        <p:spPr/>
        <p:txBody>
          <a:bodyPr/>
          <a:lstStyle/>
          <a:p>
            <a:fld id="{A68BC897-234F-40AE-83E6-E204DB7979BA}" type="datetimeFigureOut">
              <a:rPr lang="en-US" smtClean="0"/>
              <a:t>6/14/2021</a:t>
            </a:fld>
            <a:endParaRPr lang="en-US"/>
          </a:p>
        </p:txBody>
      </p:sp>
      <p:sp>
        <p:nvSpPr>
          <p:cNvPr id="6" name="Marcador de pie de página 5">
            <a:extLst>
              <a:ext uri="{FF2B5EF4-FFF2-40B4-BE49-F238E27FC236}">
                <a16:creationId xmlns:a16="http://schemas.microsoft.com/office/drawing/2014/main" id="{C16E8DC8-A16D-4FA8-AE77-CAEFA1A30A6A}"/>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8D36E503-05DD-4FF7-BB96-9F7EAD21700A}"/>
              </a:ext>
            </a:extLst>
          </p:cNvPr>
          <p:cNvSpPr>
            <a:spLocks noGrp="1"/>
          </p:cNvSpPr>
          <p:nvPr>
            <p:ph type="sldNum" sz="quarter" idx="12"/>
          </p:nvPr>
        </p:nvSpPr>
        <p:spPr/>
        <p:txBody>
          <a:bodyPr/>
          <a:lstStyle/>
          <a:p>
            <a:fld id="{36CAEA75-054A-4EFF-8B7E-17EADCAE556D}" type="slidenum">
              <a:rPr lang="en-US" smtClean="0"/>
              <a:t>‹Nº›</a:t>
            </a:fld>
            <a:endParaRPr lang="en-US"/>
          </a:p>
        </p:txBody>
      </p:sp>
    </p:spTree>
    <p:extLst>
      <p:ext uri="{BB962C8B-B14F-4D97-AF65-F5344CB8AC3E}">
        <p14:creationId xmlns:p14="http://schemas.microsoft.com/office/powerpoint/2010/main" val="4035606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D23CAF-49ED-41D5-B02D-A897D343744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35082F31-D0EA-49C9-8130-5A5C007865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24F9135-4A49-4E3F-BE03-AD12AA5079D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079D3245-F7DB-44FA-BA14-D5FF131BEE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49A810F-2FFA-4800-9031-89C3623DD3A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7D616C5A-AE8B-48FA-985B-576A8D160CDB}"/>
              </a:ext>
            </a:extLst>
          </p:cNvPr>
          <p:cNvSpPr>
            <a:spLocks noGrp="1"/>
          </p:cNvSpPr>
          <p:nvPr>
            <p:ph type="dt" sz="half" idx="10"/>
          </p:nvPr>
        </p:nvSpPr>
        <p:spPr/>
        <p:txBody>
          <a:bodyPr/>
          <a:lstStyle/>
          <a:p>
            <a:fld id="{A68BC897-234F-40AE-83E6-E204DB7979BA}" type="datetimeFigureOut">
              <a:rPr lang="en-US" smtClean="0"/>
              <a:t>6/14/2021</a:t>
            </a:fld>
            <a:endParaRPr lang="en-US"/>
          </a:p>
        </p:txBody>
      </p:sp>
      <p:sp>
        <p:nvSpPr>
          <p:cNvPr id="8" name="Marcador de pie de página 7">
            <a:extLst>
              <a:ext uri="{FF2B5EF4-FFF2-40B4-BE49-F238E27FC236}">
                <a16:creationId xmlns:a16="http://schemas.microsoft.com/office/drawing/2014/main" id="{86E61687-2CE8-434B-8DD6-91075FC314AE}"/>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D811DF7A-62CF-404A-9780-18840CC7E850}"/>
              </a:ext>
            </a:extLst>
          </p:cNvPr>
          <p:cNvSpPr>
            <a:spLocks noGrp="1"/>
          </p:cNvSpPr>
          <p:nvPr>
            <p:ph type="sldNum" sz="quarter" idx="12"/>
          </p:nvPr>
        </p:nvSpPr>
        <p:spPr/>
        <p:txBody>
          <a:bodyPr/>
          <a:lstStyle/>
          <a:p>
            <a:fld id="{36CAEA75-054A-4EFF-8B7E-17EADCAE556D}" type="slidenum">
              <a:rPr lang="en-US" smtClean="0"/>
              <a:t>‹Nº›</a:t>
            </a:fld>
            <a:endParaRPr lang="en-US"/>
          </a:p>
        </p:txBody>
      </p:sp>
    </p:spTree>
    <p:extLst>
      <p:ext uri="{BB962C8B-B14F-4D97-AF65-F5344CB8AC3E}">
        <p14:creationId xmlns:p14="http://schemas.microsoft.com/office/powerpoint/2010/main" val="93305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5A128A-B589-450A-9381-77A85C2D149C}"/>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526B5109-A1E8-432F-93E1-C668635FD220}"/>
              </a:ext>
            </a:extLst>
          </p:cNvPr>
          <p:cNvSpPr>
            <a:spLocks noGrp="1"/>
          </p:cNvSpPr>
          <p:nvPr>
            <p:ph type="dt" sz="half" idx="10"/>
          </p:nvPr>
        </p:nvSpPr>
        <p:spPr/>
        <p:txBody>
          <a:bodyPr/>
          <a:lstStyle/>
          <a:p>
            <a:fld id="{A68BC897-234F-40AE-83E6-E204DB7979BA}" type="datetimeFigureOut">
              <a:rPr lang="en-US" smtClean="0"/>
              <a:t>6/14/2021</a:t>
            </a:fld>
            <a:endParaRPr lang="en-US"/>
          </a:p>
        </p:txBody>
      </p:sp>
      <p:sp>
        <p:nvSpPr>
          <p:cNvPr id="4" name="Marcador de pie de página 3">
            <a:extLst>
              <a:ext uri="{FF2B5EF4-FFF2-40B4-BE49-F238E27FC236}">
                <a16:creationId xmlns:a16="http://schemas.microsoft.com/office/drawing/2014/main" id="{51F54C93-8ED3-4EAE-9DFE-875330D1CE74}"/>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F2375727-D092-480A-B3D8-1D221F71767B}"/>
              </a:ext>
            </a:extLst>
          </p:cNvPr>
          <p:cNvSpPr>
            <a:spLocks noGrp="1"/>
          </p:cNvSpPr>
          <p:nvPr>
            <p:ph type="sldNum" sz="quarter" idx="12"/>
          </p:nvPr>
        </p:nvSpPr>
        <p:spPr/>
        <p:txBody>
          <a:bodyPr/>
          <a:lstStyle/>
          <a:p>
            <a:fld id="{36CAEA75-054A-4EFF-8B7E-17EADCAE556D}" type="slidenum">
              <a:rPr lang="en-US" smtClean="0"/>
              <a:t>‹Nº›</a:t>
            </a:fld>
            <a:endParaRPr lang="en-US"/>
          </a:p>
        </p:txBody>
      </p:sp>
    </p:spTree>
    <p:extLst>
      <p:ext uri="{BB962C8B-B14F-4D97-AF65-F5344CB8AC3E}">
        <p14:creationId xmlns:p14="http://schemas.microsoft.com/office/powerpoint/2010/main" val="2236899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4D76DC6-2A08-4FE4-B05C-5AF2D1F84136}"/>
              </a:ext>
            </a:extLst>
          </p:cNvPr>
          <p:cNvSpPr>
            <a:spLocks noGrp="1"/>
          </p:cNvSpPr>
          <p:nvPr>
            <p:ph type="dt" sz="half" idx="10"/>
          </p:nvPr>
        </p:nvSpPr>
        <p:spPr/>
        <p:txBody>
          <a:bodyPr/>
          <a:lstStyle/>
          <a:p>
            <a:fld id="{A68BC897-234F-40AE-83E6-E204DB7979BA}" type="datetimeFigureOut">
              <a:rPr lang="en-US" smtClean="0"/>
              <a:t>6/14/2021</a:t>
            </a:fld>
            <a:endParaRPr lang="en-US"/>
          </a:p>
        </p:txBody>
      </p:sp>
      <p:sp>
        <p:nvSpPr>
          <p:cNvPr id="3" name="Marcador de pie de página 2">
            <a:extLst>
              <a:ext uri="{FF2B5EF4-FFF2-40B4-BE49-F238E27FC236}">
                <a16:creationId xmlns:a16="http://schemas.microsoft.com/office/drawing/2014/main" id="{83EA713B-D98A-4EF6-AE85-D215FC4C013C}"/>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2683E806-054B-4C8C-A7A6-315F6529F6F2}"/>
              </a:ext>
            </a:extLst>
          </p:cNvPr>
          <p:cNvSpPr>
            <a:spLocks noGrp="1"/>
          </p:cNvSpPr>
          <p:nvPr>
            <p:ph type="sldNum" sz="quarter" idx="12"/>
          </p:nvPr>
        </p:nvSpPr>
        <p:spPr/>
        <p:txBody>
          <a:bodyPr/>
          <a:lstStyle/>
          <a:p>
            <a:fld id="{36CAEA75-054A-4EFF-8B7E-17EADCAE556D}" type="slidenum">
              <a:rPr lang="en-US" smtClean="0"/>
              <a:t>‹Nº›</a:t>
            </a:fld>
            <a:endParaRPr lang="en-US"/>
          </a:p>
        </p:txBody>
      </p:sp>
    </p:spTree>
    <p:extLst>
      <p:ext uri="{BB962C8B-B14F-4D97-AF65-F5344CB8AC3E}">
        <p14:creationId xmlns:p14="http://schemas.microsoft.com/office/powerpoint/2010/main" val="2421340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1F3F26-B50D-4F70-9A94-B11533F7048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0E77AAB5-44F3-4B32-A01B-93EAB703D0A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69C886F-1E05-4F52-85D9-EECF7929941B}"/>
              </a:ext>
            </a:extLst>
          </p:cNvPr>
          <p:cNvSpPr>
            <a:spLocks noGrp="1"/>
          </p:cNvSpPr>
          <p:nvPr>
            <p:ph type="dt" sz="half" idx="10"/>
          </p:nvPr>
        </p:nvSpPr>
        <p:spPr>
          <a:xfrm>
            <a:off x="838200" y="6356350"/>
            <a:ext cx="2743200" cy="365125"/>
          </a:xfrm>
          <a:prstGeom prst="rect">
            <a:avLst/>
          </a:prstGeom>
        </p:spPr>
        <p:txBody>
          <a:bodyPr/>
          <a:lstStyle/>
          <a:p>
            <a:fld id="{852474D1-9E1E-4467-BB0B-5EF44003BAC4}" type="datetimeFigureOut">
              <a:rPr lang="en-US" smtClean="0"/>
              <a:t>6/14/2021</a:t>
            </a:fld>
            <a:endParaRPr lang="en-US"/>
          </a:p>
        </p:txBody>
      </p:sp>
      <p:sp>
        <p:nvSpPr>
          <p:cNvPr id="5" name="Marcador de pie de página 4">
            <a:extLst>
              <a:ext uri="{FF2B5EF4-FFF2-40B4-BE49-F238E27FC236}">
                <a16:creationId xmlns:a16="http://schemas.microsoft.com/office/drawing/2014/main" id="{6E2F4AF6-5161-4092-9FBE-E666887F9D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a:extLst>
              <a:ext uri="{FF2B5EF4-FFF2-40B4-BE49-F238E27FC236}">
                <a16:creationId xmlns:a16="http://schemas.microsoft.com/office/drawing/2014/main" id="{2FBC7592-338A-4077-A936-CAD315DB4E0B}"/>
              </a:ext>
            </a:extLst>
          </p:cNvPr>
          <p:cNvSpPr>
            <a:spLocks noGrp="1"/>
          </p:cNvSpPr>
          <p:nvPr>
            <p:ph type="sldNum" sz="quarter" idx="12"/>
          </p:nvPr>
        </p:nvSpPr>
        <p:spPr>
          <a:xfrm>
            <a:off x="8610600" y="6356350"/>
            <a:ext cx="2743200" cy="365125"/>
          </a:xfrm>
          <a:prstGeom prst="rect">
            <a:avLst/>
          </a:prstGeom>
        </p:spPr>
        <p:txBody>
          <a:bodyPr/>
          <a:lstStyle/>
          <a:p>
            <a:fld id="{1C5CAD6F-E1E3-48B8-B5AA-B3CF4AF90890}" type="slidenum">
              <a:rPr lang="en-US" smtClean="0"/>
              <a:t>‹Nº›</a:t>
            </a:fld>
            <a:endParaRPr lang="en-US"/>
          </a:p>
        </p:txBody>
      </p:sp>
    </p:spTree>
    <p:extLst>
      <p:ext uri="{BB962C8B-B14F-4D97-AF65-F5344CB8AC3E}">
        <p14:creationId xmlns:p14="http://schemas.microsoft.com/office/powerpoint/2010/main" val="3661785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AA2B95-6F25-4F65-8039-D4C594E8F0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6B4CF2E7-12A0-4452-82DE-4E74C748B1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57D4419B-FCA4-42A2-B20C-BCF5C48AA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8EF116-5BC6-41DC-B3D1-47FFA295F13D}"/>
              </a:ext>
            </a:extLst>
          </p:cNvPr>
          <p:cNvSpPr>
            <a:spLocks noGrp="1"/>
          </p:cNvSpPr>
          <p:nvPr>
            <p:ph type="dt" sz="half" idx="10"/>
          </p:nvPr>
        </p:nvSpPr>
        <p:spPr/>
        <p:txBody>
          <a:bodyPr/>
          <a:lstStyle/>
          <a:p>
            <a:fld id="{A68BC897-234F-40AE-83E6-E204DB7979BA}" type="datetimeFigureOut">
              <a:rPr lang="en-US" smtClean="0"/>
              <a:t>6/14/2021</a:t>
            </a:fld>
            <a:endParaRPr lang="en-US"/>
          </a:p>
        </p:txBody>
      </p:sp>
      <p:sp>
        <p:nvSpPr>
          <p:cNvPr id="6" name="Marcador de pie de página 5">
            <a:extLst>
              <a:ext uri="{FF2B5EF4-FFF2-40B4-BE49-F238E27FC236}">
                <a16:creationId xmlns:a16="http://schemas.microsoft.com/office/drawing/2014/main" id="{B0B0C3C4-3DC6-4E80-96F9-1DE6D2D9FF1C}"/>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9FF9ECFE-92B0-4F07-85C8-161FC7A89CDA}"/>
              </a:ext>
            </a:extLst>
          </p:cNvPr>
          <p:cNvSpPr>
            <a:spLocks noGrp="1"/>
          </p:cNvSpPr>
          <p:nvPr>
            <p:ph type="sldNum" sz="quarter" idx="12"/>
          </p:nvPr>
        </p:nvSpPr>
        <p:spPr/>
        <p:txBody>
          <a:bodyPr/>
          <a:lstStyle/>
          <a:p>
            <a:fld id="{36CAEA75-054A-4EFF-8B7E-17EADCAE556D}" type="slidenum">
              <a:rPr lang="en-US" smtClean="0"/>
              <a:t>‹Nº›</a:t>
            </a:fld>
            <a:endParaRPr lang="en-US"/>
          </a:p>
        </p:txBody>
      </p:sp>
    </p:spTree>
    <p:extLst>
      <p:ext uri="{BB962C8B-B14F-4D97-AF65-F5344CB8AC3E}">
        <p14:creationId xmlns:p14="http://schemas.microsoft.com/office/powerpoint/2010/main" val="2571205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812D9D-5123-4785-A97B-1021ABA7FE0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109EB072-AAA3-4FE1-90BC-46D4EFA06A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FB968044-F090-4C68-8C6C-CB1A8D1FA8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B4EED9-CFFF-4535-8A04-AB35D408B361}"/>
              </a:ext>
            </a:extLst>
          </p:cNvPr>
          <p:cNvSpPr>
            <a:spLocks noGrp="1"/>
          </p:cNvSpPr>
          <p:nvPr>
            <p:ph type="dt" sz="half" idx="10"/>
          </p:nvPr>
        </p:nvSpPr>
        <p:spPr/>
        <p:txBody>
          <a:bodyPr/>
          <a:lstStyle/>
          <a:p>
            <a:fld id="{A68BC897-234F-40AE-83E6-E204DB7979BA}" type="datetimeFigureOut">
              <a:rPr lang="en-US" smtClean="0"/>
              <a:t>6/14/2021</a:t>
            </a:fld>
            <a:endParaRPr lang="en-US"/>
          </a:p>
        </p:txBody>
      </p:sp>
      <p:sp>
        <p:nvSpPr>
          <p:cNvPr id="6" name="Marcador de pie de página 5">
            <a:extLst>
              <a:ext uri="{FF2B5EF4-FFF2-40B4-BE49-F238E27FC236}">
                <a16:creationId xmlns:a16="http://schemas.microsoft.com/office/drawing/2014/main" id="{075E8E07-C521-4AB6-AB23-13916DB11FF1}"/>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0A908AC5-D8F9-4DDC-A1B5-F3EEA485DCCC}"/>
              </a:ext>
            </a:extLst>
          </p:cNvPr>
          <p:cNvSpPr>
            <a:spLocks noGrp="1"/>
          </p:cNvSpPr>
          <p:nvPr>
            <p:ph type="sldNum" sz="quarter" idx="12"/>
          </p:nvPr>
        </p:nvSpPr>
        <p:spPr/>
        <p:txBody>
          <a:bodyPr/>
          <a:lstStyle/>
          <a:p>
            <a:fld id="{36CAEA75-054A-4EFF-8B7E-17EADCAE556D}" type="slidenum">
              <a:rPr lang="en-US" smtClean="0"/>
              <a:t>‹Nº›</a:t>
            </a:fld>
            <a:endParaRPr lang="en-US"/>
          </a:p>
        </p:txBody>
      </p:sp>
    </p:spTree>
    <p:extLst>
      <p:ext uri="{BB962C8B-B14F-4D97-AF65-F5344CB8AC3E}">
        <p14:creationId xmlns:p14="http://schemas.microsoft.com/office/powerpoint/2010/main" val="1760807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B1D29C-1EA6-4A6C-8FCD-AB29BFC22BDA}"/>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7D3F6970-35A5-4D07-8A81-B6970803008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19B27A24-5F7D-438F-817A-45E411A6DDCF}"/>
              </a:ext>
            </a:extLst>
          </p:cNvPr>
          <p:cNvSpPr>
            <a:spLocks noGrp="1"/>
          </p:cNvSpPr>
          <p:nvPr>
            <p:ph type="dt" sz="half" idx="10"/>
          </p:nvPr>
        </p:nvSpPr>
        <p:spPr/>
        <p:txBody>
          <a:bodyPr/>
          <a:lstStyle/>
          <a:p>
            <a:fld id="{A68BC897-234F-40AE-83E6-E204DB7979BA}" type="datetimeFigureOut">
              <a:rPr lang="en-US" smtClean="0"/>
              <a:t>6/14/2021</a:t>
            </a:fld>
            <a:endParaRPr lang="en-US"/>
          </a:p>
        </p:txBody>
      </p:sp>
      <p:sp>
        <p:nvSpPr>
          <p:cNvPr id="5" name="Marcador de pie de página 4">
            <a:extLst>
              <a:ext uri="{FF2B5EF4-FFF2-40B4-BE49-F238E27FC236}">
                <a16:creationId xmlns:a16="http://schemas.microsoft.com/office/drawing/2014/main" id="{FEC48BD0-FD2B-4CAD-A17C-FFAC33D36FD0}"/>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F0536165-0EA7-43BB-9D77-A63C03921F88}"/>
              </a:ext>
            </a:extLst>
          </p:cNvPr>
          <p:cNvSpPr>
            <a:spLocks noGrp="1"/>
          </p:cNvSpPr>
          <p:nvPr>
            <p:ph type="sldNum" sz="quarter" idx="12"/>
          </p:nvPr>
        </p:nvSpPr>
        <p:spPr/>
        <p:txBody>
          <a:bodyPr/>
          <a:lstStyle/>
          <a:p>
            <a:fld id="{36CAEA75-054A-4EFF-8B7E-17EADCAE556D}" type="slidenum">
              <a:rPr lang="en-US" smtClean="0"/>
              <a:t>‹Nº›</a:t>
            </a:fld>
            <a:endParaRPr lang="en-US"/>
          </a:p>
        </p:txBody>
      </p:sp>
    </p:spTree>
    <p:extLst>
      <p:ext uri="{BB962C8B-B14F-4D97-AF65-F5344CB8AC3E}">
        <p14:creationId xmlns:p14="http://schemas.microsoft.com/office/powerpoint/2010/main" val="1965642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B84F014-16A7-421C-9470-9E4944E0DD8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242D4395-910D-492A-ADF2-7749FE23585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16A61DC0-8D01-4863-B7C8-9E79A8B4EF91}"/>
              </a:ext>
            </a:extLst>
          </p:cNvPr>
          <p:cNvSpPr>
            <a:spLocks noGrp="1"/>
          </p:cNvSpPr>
          <p:nvPr>
            <p:ph type="dt" sz="half" idx="10"/>
          </p:nvPr>
        </p:nvSpPr>
        <p:spPr/>
        <p:txBody>
          <a:bodyPr/>
          <a:lstStyle/>
          <a:p>
            <a:fld id="{A68BC897-234F-40AE-83E6-E204DB7979BA}" type="datetimeFigureOut">
              <a:rPr lang="en-US" smtClean="0"/>
              <a:t>6/14/2021</a:t>
            </a:fld>
            <a:endParaRPr lang="en-US"/>
          </a:p>
        </p:txBody>
      </p:sp>
      <p:sp>
        <p:nvSpPr>
          <p:cNvPr id="5" name="Marcador de pie de página 4">
            <a:extLst>
              <a:ext uri="{FF2B5EF4-FFF2-40B4-BE49-F238E27FC236}">
                <a16:creationId xmlns:a16="http://schemas.microsoft.com/office/drawing/2014/main" id="{77A564F3-4C9A-49A4-AF25-1263DCE7233A}"/>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5408E38C-3457-45DB-A251-DEA108341946}"/>
              </a:ext>
            </a:extLst>
          </p:cNvPr>
          <p:cNvSpPr>
            <a:spLocks noGrp="1"/>
          </p:cNvSpPr>
          <p:nvPr>
            <p:ph type="sldNum" sz="quarter" idx="12"/>
          </p:nvPr>
        </p:nvSpPr>
        <p:spPr/>
        <p:txBody>
          <a:bodyPr/>
          <a:lstStyle/>
          <a:p>
            <a:fld id="{36CAEA75-054A-4EFF-8B7E-17EADCAE556D}" type="slidenum">
              <a:rPr lang="en-US" smtClean="0"/>
              <a:t>‹Nº›</a:t>
            </a:fld>
            <a:endParaRPr lang="en-US"/>
          </a:p>
        </p:txBody>
      </p:sp>
    </p:spTree>
    <p:extLst>
      <p:ext uri="{BB962C8B-B14F-4D97-AF65-F5344CB8AC3E}">
        <p14:creationId xmlns:p14="http://schemas.microsoft.com/office/powerpoint/2010/main" val="706980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B06214-38DD-4E9D-8EC9-0EA55FE0C9AC}"/>
              </a:ext>
            </a:extLst>
          </p:cNvPr>
          <p:cNvSpPr>
            <a:spLocks noGrp="1"/>
          </p:cNvSpPr>
          <p:nvPr>
            <p:ph type="title"/>
          </p:nvPr>
        </p:nvSpPr>
        <p:spPr>
          <a:xfrm>
            <a:off x="422048" y="391502"/>
            <a:ext cx="12080630" cy="751498"/>
          </a:xfrm>
          <a:prstGeom prst="rect">
            <a:avLst/>
          </a:prstGeom>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B62734A1-C0B5-4B64-B8CC-382F77481E48}"/>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0B75EF88-8030-40EF-BEFD-CADA2A597763}"/>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548CC641-DB5D-48ED-90C3-A671948F07B4}"/>
              </a:ext>
            </a:extLst>
          </p:cNvPr>
          <p:cNvSpPr>
            <a:spLocks noGrp="1"/>
          </p:cNvSpPr>
          <p:nvPr>
            <p:ph type="dt" sz="half" idx="10"/>
          </p:nvPr>
        </p:nvSpPr>
        <p:spPr>
          <a:xfrm>
            <a:off x="838200" y="6356350"/>
            <a:ext cx="2743200" cy="365125"/>
          </a:xfrm>
          <a:prstGeom prst="rect">
            <a:avLst/>
          </a:prstGeom>
        </p:spPr>
        <p:txBody>
          <a:bodyPr/>
          <a:lstStyle/>
          <a:p>
            <a:fld id="{852474D1-9E1E-4467-BB0B-5EF44003BAC4}" type="datetimeFigureOut">
              <a:rPr lang="en-US" smtClean="0"/>
              <a:t>6/14/2021</a:t>
            </a:fld>
            <a:endParaRPr lang="en-US"/>
          </a:p>
        </p:txBody>
      </p:sp>
      <p:sp>
        <p:nvSpPr>
          <p:cNvPr id="6" name="Marcador de pie de página 5">
            <a:extLst>
              <a:ext uri="{FF2B5EF4-FFF2-40B4-BE49-F238E27FC236}">
                <a16:creationId xmlns:a16="http://schemas.microsoft.com/office/drawing/2014/main" id="{B3E37DAD-B2A8-48F3-A17A-296B359BA9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2DC3BEDC-D9A8-4204-8862-253B7DDB4CB0}"/>
              </a:ext>
            </a:extLst>
          </p:cNvPr>
          <p:cNvSpPr>
            <a:spLocks noGrp="1"/>
          </p:cNvSpPr>
          <p:nvPr>
            <p:ph type="sldNum" sz="quarter" idx="12"/>
          </p:nvPr>
        </p:nvSpPr>
        <p:spPr>
          <a:xfrm>
            <a:off x="8610600" y="6356350"/>
            <a:ext cx="2743200" cy="365125"/>
          </a:xfrm>
          <a:prstGeom prst="rect">
            <a:avLst/>
          </a:prstGeom>
        </p:spPr>
        <p:txBody>
          <a:bodyPr/>
          <a:lstStyle/>
          <a:p>
            <a:fld id="{1C5CAD6F-E1E3-48B8-B5AA-B3CF4AF90890}" type="slidenum">
              <a:rPr lang="en-US" smtClean="0"/>
              <a:t>‹Nº›</a:t>
            </a:fld>
            <a:endParaRPr lang="en-US"/>
          </a:p>
        </p:txBody>
      </p:sp>
    </p:spTree>
    <p:extLst>
      <p:ext uri="{BB962C8B-B14F-4D97-AF65-F5344CB8AC3E}">
        <p14:creationId xmlns:p14="http://schemas.microsoft.com/office/powerpoint/2010/main" val="151065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2CBBB-C84C-4071-AE20-38B5E5E5E833}"/>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132F1DC2-0103-414A-A0EF-78575A81920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5579AEC-63A1-47FE-B780-1A285752D13E}"/>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84D3F135-196A-4163-8202-97153D0ED52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0389CDD-69B4-4F0D-85C2-57ECACCAA10A}"/>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1482D511-D136-4BD5-B055-B0D98A2FA965}"/>
              </a:ext>
            </a:extLst>
          </p:cNvPr>
          <p:cNvSpPr>
            <a:spLocks noGrp="1"/>
          </p:cNvSpPr>
          <p:nvPr>
            <p:ph type="dt" sz="half" idx="10"/>
          </p:nvPr>
        </p:nvSpPr>
        <p:spPr>
          <a:xfrm>
            <a:off x="838200" y="6356350"/>
            <a:ext cx="2743200" cy="365125"/>
          </a:xfrm>
          <a:prstGeom prst="rect">
            <a:avLst/>
          </a:prstGeom>
        </p:spPr>
        <p:txBody>
          <a:bodyPr/>
          <a:lstStyle/>
          <a:p>
            <a:fld id="{852474D1-9E1E-4467-BB0B-5EF44003BAC4}" type="datetimeFigureOut">
              <a:rPr lang="en-US" smtClean="0"/>
              <a:t>6/14/2021</a:t>
            </a:fld>
            <a:endParaRPr lang="en-US"/>
          </a:p>
        </p:txBody>
      </p:sp>
      <p:sp>
        <p:nvSpPr>
          <p:cNvPr id="8" name="Marcador de pie de página 7">
            <a:extLst>
              <a:ext uri="{FF2B5EF4-FFF2-40B4-BE49-F238E27FC236}">
                <a16:creationId xmlns:a16="http://schemas.microsoft.com/office/drawing/2014/main" id="{DBCE6DBD-92B2-47EA-9EDC-19034B4FC6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Marcador de número de diapositiva 8">
            <a:extLst>
              <a:ext uri="{FF2B5EF4-FFF2-40B4-BE49-F238E27FC236}">
                <a16:creationId xmlns:a16="http://schemas.microsoft.com/office/drawing/2014/main" id="{8AF5F28C-3243-4744-8316-F6D5490A338C}"/>
              </a:ext>
            </a:extLst>
          </p:cNvPr>
          <p:cNvSpPr>
            <a:spLocks noGrp="1"/>
          </p:cNvSpPr>
          <p:nvPr>
            <p:ph type="sldNum" sz="quarter" idx="12"/>
          </p:nvPr>
        </p:nvSpPr>
        <p:spPr>
          <a:xfrm>
            <a:off x="8610600" y="6356350"/>
            <a:ext cx="2743200" cy="365125"/>
          </a:xfrm>
          <a:prstGeom prst="rect">
            <a:avLst/>
          </a:prstGeom>
        </p:spPr>
        <p:txBody>
          <a:bodyPr/>
          <a:lstStyle/>
          <a:p>
            <a:fld id="{1C5CAD6F-E1E3-48B8-B5AA-B3CF4AF90890}" type="slidenum">
              <a:rPr lang="en-US" smtClean="0"/>
              <a:t>‹Nº›</a:t>
            </a:fld>
            <a:endParaRPr lang="en-US"/>
          </a:p>
        </p:txBody>
      </p:sp>
    </p:spTree>
    <p:extLst>
      <p:ext uri="{BB962C8B-B14F-4D97-AF65-F5344CB8AC3E}">
        <p14:creationId xmlns:p14="http://schemas.microsoft.com/office/powerpoint/2010/main" val="2108083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526A81-3647-4E60-B243-9266875866E1}"/>
              </a:ext>
            </a:extLst>
          </p:cNvPr>
          <p:cNvSpPr>
            <a:spLocks noGrp="1"/>
          </p:cNvSpPr>
          <p:nvPr>
            <p:ph type="title"/>
          </p:nvPr>
        </p:nvSpPr>
        <p:spPr>
          <a:xfrm>
            <a:off x="422048" y="391502"/>
            <a:ext cx="12080630" cy="751498"/>
          </a:xfrm>
          <a:prstGeom prst="rect">
            <a:avLst/>
          </a:prstGeom>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C887EB40-84A0-4C29-8B6D-D329EDDA0D73}"/>
              </a:ext>
            </a:extLst>
          </p:cNvPr>
          <p:cNvSpPr>
            <a:spLocks noGrp="1"/>
          </p:cNvSpPr>
          <p:nvPr>
            <p:ph type="dt" sz="half" idx="10"/>
          </p:nvPr>
        </p:nvSpPr>
        <p:spPr>
          <a:xfrm>
            <a:off x="838200" y="6356350"/>
            <a:ext cx="2743200" cy="365125"/>
          </a:xfrm>
          <a:prstGeom prst="rect">
            <a:avLst/>
          </a:prstGeom>
        </p:spPr>
        <p:txBody>
          <a:bodyPr/>
          <a:lstStyle/>
          <a:p>
            <a:fld id="{852474D1-9E1E-4467-BB0B-5EF44003BAC4}" type="datetimeFigureOut">
              <a:rPr lang="en-US" smtClean="0"/>
              <a:t>6/14/2021</a:t>
            </a:fld>
            <a:endParaRPr lang="en-US"/>
          </a:p>
        </p:txBody>
      </p:sp>
      <p:sp>
        <p:nvSpPr>
          <p:cNvPr id="4" name="Marcador de pie de página 3">
            <a:extLst>
              <a:ext uri="{FF2B5EF4-FFF2-40B4-BE49-F238E27FC236}">
                <a16:creationId xmlns:a16="http://schemas.microsoft.com/office/drawing/2014/main" id="{B83F150B-60D5-4136-AEF6-076943BCDE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Marcador de número de diapositiva 4">
            <a:extLst>
              <a:ext uri="{FF2B5EF4-FFF2-40B4-BE49-F238E27FC236}">
                <a16:creationId xmlns:a16="http://schemas.microsoft.com/office/drawing/2014/main" id="{CF5CD37B-AA30-4F17-BFBB-E23481CD26FD}"/>
              </a:ext>
            </a:extLst>
          </p:cNvPr>
          <p:cNvSpPr>
            <a:spLocks noGrp="1"/>
          </p:cNvSpPr>
          <p:nvPr>
            <p:ph type="sldNum" sz="quarter" idx="12"/>
          </p:nvPr>
        </p:nvSpPr>
        <p:spPr>
          <a:xfrm>
            <a:off x="8610600" y="6356350"/>
            <a:ext cx="2743200" cy="365125"/>
          </a:xfrm>
          <a:prstGeom prst="rect">
            <a:avLst/>
          </a:prstGeom>
        </p:spPr>
        <p:txBody>
          <a:bodyPr/>
          <a:lstStyle/>
          <a:p>
            <a:fld id="{1C5CAD6F-E1E3-48B8-B5AA-B3CF4AF90890}" type="slidenum">
              <a:rPr lang="en-US" smtClean="0"/>
              <a:t>‹Nº›</a:t>
            </a:fld>
            <a:endParaRPr lang="en-US"/>
          </a:p>
        </p:txBody>
      </p:sp>
    </p:spTree>
    <p:extLst>
      <p:ext uri="{BB962C8B-B14F-4D97-AF65-F5344CB8AC3E}">
        <p14:creationId xmlns:p14="http://schemas.microsoft.com/office/powerpoint/2010/main" val="1474564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8C2CFF-D98B-49E6-BECC-BCF02772D25D}"/>
              </a:ext>
            </a:extLst>
          </p:cNvPr>
          <p:cNvSpPr>
            <a:spLocks noGrp="1"/>
          </p:cNvSpPr>
          <p:nvPr>
            <p:ph type="dt" sz="half" idx="10"/>
          </p:nvPr>
        </p:nvSpPr>
        <p:spPr>
          <a:xfrm>
            <a:off x="838200" y="6356350"/>
            <a:ext cx="2743200" cy="365125"/>
          </a:xfrm>
          <a:prstGeom prst="rect">
            <a:avLst/>
          </a:prstGeom>
        </p:spPr>
        <p:txBody>
          <a:bodyPr/>
          <a:lstStyle/>
          <a:p>
            <a:fld id="{852474D1-9E1E-4467-BB0B-5EF44003BAC4}" type="datetimeFigureOut">
              <a:rPr lang="en-US" smtClean="0"/>
              <a:t>6/14/2021</a:t>
            </a:fld>
            <a:endParaRPr lang="en-US"/>
          </a:p>
        </p:txBody>
      </p:sp>
      <p:sp>
        <p:nvSpPr>
          <p:cNvPr id="3" name="Marcador de pie de página 2">
            <a:extLst>
              <a:ext uri="{FF2B5EF4-FFF2-40B4-BE49-F238E27FC236}">
                <a16:creationId xmlns:a16="http://schemas.microsoft.com/office/drawing/2014/main" id="{6F69D271-3ED5-45F5-ACCB-AEE51779D5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Marcador de número de diapositiva 3">
            <a:extLst>
              <a:ext uri="{FF2B5EF4-FFF2-40B4-BE49-F238E27FC236}">
                <a16:creationId xmlns:a16="http://schemas.microsoft.com/office/drawing/2014/main" id="{224386D7-0083-4E24-B176-2C284553EF99}"/>
              </a:ext>
            </a:extLst>
          </p:cNvPr>
          <p:cNvSpPr>
            <a:spLocks noGrp="1"/>
          </p:cNvSpPr>
          <p:nvPr>
            <p:ph type="sldNum" sz="quarter" idx="12"/>
          </p:nvPr>
        </p:nvSpPr>
        <p:spPr>
          <a:xfrm>
            <a:off x="8610600" y="6356350"/>
            <a:ext cx="2743200" cy="365125"/>
          </a:xfrm>
          <a:prstGeom prst="rect">
            <a:avLst/>
          </a:prstGeom>
        </p:spPr>
        <p:txBody>
          <a:bodyPr/>
          <a:lstStyle/>
          <a:p>
            <a:fld id="{1C5CAD6F-E1E3-48B8-B5AA-B3CF4AF90890}" type="slidenum">
              <a:rPr lang="en-US" smtClean="0"/>
              <a:t>‹Nº›</a:t>
            </a:fld>
            <a:endParaRPr lang="en-US"/>
          </a:p>
        </p:txBody>
      </p:sp>
    </p:spTree>
    <p:extLst>
      <p:ext uri="{BB962C8B-B14F-4D97-AF65-F5344CB8AC3E}">
        <p14:creationId xmlns:p14="http://schemas.microsoft.com/office/powerpoint/2010/main" val="3010256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1B15A-5E41-433F-BD00-AA6014FEBF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E8F875F7-DB31-4964-AC1A-2D6E2BC24C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DC5FC204-CC30-4503-8E33-67E70CCD2A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916F48F-066A-4D5E-83EB-F8633A920DC8}"/>
              </a:ext>
            </a:extLst>
          </p:cNvPr>
          <p:cNvSpPr>
            <a:spLocks noGrp="1"/>
          </p:cNvSpPr>
          <p:nvPr>
            <p:ph type="dt" sz="half" idx="10"/>
          </p:nvPr>
        </p:nvSpPr>
        <p:spPr>
          <a:xfrm>
            <a:off x="838200" y="6356350"/>
            <a:ext cx="2743200" cy="365125"/>
          </a:xfrm>
          <a:prstGeom prst="rect">
            <a:avLst/>
          </a:prstGeom>
        </p:spPr>
        <p:txBody>
          <a:bodyPr/>
          <a:lstStyle/>
          <a:p>
            <a:fld id="{852474D1-9E1E-4467-BB0B-5EF44003BAC4}" type="datetimeFigureOut">
              <a:rPr lang="en-US" smtClean="0"/>
              <a:t>6/14/2021</a:t>
            </a:fld>
            <a:endParaRPr lang="en-US"/>
          </a:p>
        </p:txBody>
      </p:sp>
      <p:sp>
        <p:nvSpPr>
          <p:cNvPr id="6" name="Marcador de pie de página 5">
            <a:extLst>
              <a:ext uri="{FF2B5EF4-FFF2-40B4-BE49-F238E27FC236}">
                <a16:creationId xmlns:a16="http://schemas.microsoft.com/office/drawing/2014/main" id="{F373D3E4-F9BA-4E95-B32A-F46216A087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0054FFDE-EBD1-40FB-B561-4019F1D8336A}"/>
              </a:ext>
            </a:extLst>
          </p:cNvPr>
          <p:cNvSpPr>
            <a:spLocks noGrp="1"/>
          </p:cNvSpPr>
          <p:nvPr>
            <p:ph type="sldNum" sz="quarter" idx="12"/>
          </p:nvPr>
        </p:nvSpPr>
        <p:spPr>
          <a:xfrm>
            <a:off x="8610600" y="6356350"/>
            <a:ext cx="2743200" cy="365125"/>
          </a:xfrm>
          <a:prstGeom prst="rect">
            <a:avLst/>
          </a:prstGeom>
        </p:spPr>
        <p:txBody>
          <a:bodyPr/>
          <a:lstStyle/>
          <a:p>
            <a:fld id="{1C5CAD6F-E1E3-48B8-B5AA-B3CF4AF90890}" type="slidenum">
              <a:rPr lang="en-US" smtClean="0"/>
              <a:t>‹Nº›</a:t>
            </a:fld>
            <a:endParaRPr lang="en-US"/>
          </a:p>
        </p:txBody>
      </p:sp>
    </p:spTree>
    <p:extLst>
      <p:ext uri="{BB962C8B-B14F-4D97-AF65-F5344CB8AC3E}">
        <p14:creationId xmlns:p14="http://schemas.microsoft.com/office/powerpoint/2010/main" val="72233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0A0DBB-914E-42FF-B68D-37E9C9C8C0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18DEE013-E4ED-4000-8995-C8981DD3E3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4836DBC9-FBDC-48C5-9DB3-279B347CC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41744CB-13C1-4237-B6FF-D06C3E477FAF}"/>
              </a:ext>
            </a:extLst>
          </p:cNvPr>
          <p:cNvSpPr>
            <a:spLocks noGrp="1"/>
          </p:cNvSpPr>
          <p:nvPr>
            <p:ph type="dt" sz="half" idx="10"/>
          </p:nvPr>
        </p:nvSpPr>
        <p:spPr>
          <a:xfrm>
            <a:off x="838200" y="6356350"/>
            <a:ext cx="2743200" cy="365125"/>
          </a:xfrm>
          <a:prstGeom prst="rect">
            <a:avLst/>
          </a:prstGeom>
        </p:spPr>
        <p:txBody>
          <a:bodyPr/>
          <a:lstStyle/>
          <a:p>
            <a:fld id="{852474D1-9E1E-4467-BB0B-5EF44003BAC4}" type="datetimeFigureOut">
              <a:rPr lang="en-US" smtClean="0"/>
              <a:t>6/14/2021</a:t>
            </a:fld>
            <a:endParaRPr lang="en-US"/>
          </a:p>
        </p:txBody>
      </p:sp>
      <p:sp>
        <p:nvSpPr>
          <p:cNvPr id="6" name="Marcador de pie de página 5">
            <a:extLst>
              <a:ext uri="{FF2B5EF4-FFF2-40B4-BE49-F238E27FC236}">
                <a16:creationId xmlns:a16="http://schemas.microsoft.com/office/drawing/2014/main" id="{537D102C-5BD8-4675-A908-82F8F1303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906D39FE-E750-4079-A574-DD947B5EF322}"/>
              </a:ext>
            </a:extLst>
          </p:cNvPr>
          <p:cNvSpPr>
            <a:spLocks noGrp="1"/>
          </p:cNvSpPr>
          <p:nvPr>
            <p:ph type="sldNum" sz="quarter" idx="12"/>
          </p:nvPr>
        </p:nvSpPr>
        <p:spPr>
          <a:xfrm>
            <a:off x="8610600" y="6356350"/>
            <a:ext cx="2743200" cy="365125"/>
          </a:xfrm>
          <a:prstGeom prst="rect">
            <a:avLst/>
          </a:prstGeom>
        </p:spPr>
        <p:txBody>
          <a:bodyPr/>
          <a:lstStyle/>
          <a:p>
            <a:fld id="{1C5CAD6F-E1E3-48B8-B5AA-B3CF4AF90890}" type="slidenum">
              <a:rPr lang="en-US" smtClean="0"/>
              <a:t>‹Nº›</a:t>
            </a:fld>
            <a:endParaRPr lang="en-US"/>
          </a:p>
        </p:txBody>
      </p:sp>
    </p:spTree>
    <p:extLst>
      <p:ext uri="{BB962C8B-B14F-4D97-AF65-F5344CB8AC3E}">
        <p14:creationId xmlns:p14="http://schemas.microsoft.com/office/powerpoint/2010/main" val="1396195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F3BBCD3-40D7-4FC3-9553-22CCF91855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551016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100" kern="1200">
          <a:solidFill>
            <a:srgbClr val="235020"/>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6">
            <a:lumMod val="75000"/>
          </a:schemeClr>
        </a:buClr>
        <a:buFont typeface="Arial" panose="020B0604020202020204" pitchFamily="34" charset="0"/>
        <a:buChar char="•"/>
        <a:defRPr sz="2800" kern="1200">
          <a:solidFill>
            <a:schemeClr val="tx1">
              <a:lumMod val="75000"/>
              <a:lumOff val="25000"/>
            </a:schemeClr>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Clr>
          <a:schemeClr val="accent6">
            <a:lumMod val="75000"/>
          </a:schemeClr>
        </a:buClr>
        <a:buFont typeface="Arial" panose="020B0604020202020204" pitchFamily="34" charset="0"/>
        <a:buChar char="•"/>
        <a:defRPr sz="2400" kern="1200">
          <a:solidFill>
            <a:schemeClr val="tx1">
              <a:lumMod val="75000"/>
              <a:lumOff val="25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Arial" panose="020B0604020202020204" pitchFamily="34" charset="0"/>
        <a:buChar char="•"/>
        <a:defRPr sz="2000" kern="1200">
          <a:solidFill>
            <a:schemeClr val="tx1">
              <a:lumMod val="75000"/>
              <a:lumOff val="25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Clr>
          <a:schemeClr val="accent6">
            <a:lumMod val="75000"/>
          </a:schemeClr>
        </a:buClr>
        <a:buFont typeface="Arial" panose="020B0604020202020204" pitchFamily="34" charset="0"/>
        <a:buChar char="•"/>
        <a:defRPr sz="1800" kern="1200">
          <a:solidFill>
            <a:schemeClr val="tx1">
              <a:lumMod val="75000"/>
              <a:lumOff val="25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Clr>
          <a:schemeClr val="accent6">
            <a:lumMod val="75000"/>
          </a:schemeClr>
        </a:buClr>
        <a:buFont typeface="Arial" panose="020B0604020202020204" pitchFamily="34" charset="0"/>
        <a:buChar char="•"/>
        <a:defRPr sz="1800" kern="1200">
          <a:solidFill>
            <a:schemeClr val="tx1">
              <a:lumMod val="75000"/>
              <a:lumOff val="2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13C8BA-90D8-438F-88F5-44B4AECC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45661A12-03B9-4704-8590-990B015272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29B44F48-F9C7-4ECD-AB5D-75534C67E5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8D888-9BD7-4852-A5FA-F415B13167AF}" type="datetimeFigureOut">
              <a:rPr lang="en-US" smtClean="0"/>
              <a:t>6/14/2021</a:t>
            </a:fld>
            <a:endParaRPr lang="en-US"/>
          </a:p>
        </p:txBody>
      </p:sp>
      <p:sp>
        <p:nvSpPr>
          <p:cNvPr id="5" name="Marcador de pie de página 4">
            <a:extLst>
              <a:ext uri="{FF2B5EF4-FFF2-40B4-BE49-F238E27FC236}">
                <a16:creationId xmlns:a16="http://schemas.microsoft.com/office/drawing/2014/main" id="{8A9B61F7-D39E-4820-8D6C-59DE0772C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83E64EFE-B291-47AD-AB93-4B61ACDD7C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81772-3611-4CF9-9142-FF93DBC1F5E5}" type="slidenum">
              <a:rPr lang="en-US" smtClean="0"/>
              <a:t>‹Nº›</a:t>
            </a:fld>
            <a:endParaRPr lang="en-US"/>
          </a:p>
        </p:txBody>
      </p:sp>
    </p:spTree>
    <p:extLst>
      <p:ext uri="{BB962C8B-B14F-4D97-AF65-F5344CB8AC3E}">
        <p14:creationId xmlns:p14="http://schemas.microsoft.com/office/powerpoint/2010/main" val="2593141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5AFCADA-FC82-4F2D-958D-20D84B852E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751AC1FD-7A04-43EC-B9AE-5C1EFE5E28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CBAFB2D3-1BAF-4C18-A4EF-9639DB4B39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BC897-234F-40AE-83E6-E204DB7979BA}" type="datetimeFigureOut">
              <a:rPr lang="en-US" smtClean="0"/>
              <a:t>6/14/2021</a:t>
            </a:fld>
            <a:endParaRPr lang="en-US"/>
          </a:p>
        </p:txBody>
      </p:sp>
      <p:sp>
        <p:nvSpPr>
          <p:cNvPr id="5" name="Marcador de pie de página 4">
            <a:extLst>
              <a:ext uri="{FF2B5EF4-FFF2-40B4-BE49-F238E27FC236}">
                <a16:creationId xmlns:a16="http://schemas.microsoft.com/office/drawing/2014/main" id="{D6D4DA93-E5AB-4D25-A39F-0D5209B212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31FAF6BF-1697-495E-9E0D-5D9F98CA55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AEA75-054A-4EFF-8B7E-17EADCAE556D}" type="slidenum">
              <a:rPr lang="en-US" smtClean="0"/>
              <a:t>‹Nº›</a:t>
            </a:fld>
            <a:endParaRPr lang="en-US"/>
          </a:p>
        </p:txBody>
      </p:sp>
      <p:pic>
        <p:nvPicPr>
          <p:cNvPr id="7" name="Imagen 6">
            <a:extLst>
              <a:ext uri="{FF2B5EF4-FFF2-40B4-BE49-F238E27FC236}">
                <a16:creationId xmlns:a16="http://schemas.microsoft.com/office/drawing/2014/main" id="{A99FB515-233D-4202-BE61-A2E7CB458E6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85641"/>
          <a:stretch/>
        </p:blipFill>
        <p:spPr>
          <a:xfrm>
            <a:off x="0" y="1"/>
            <a:ext cx="12192000" cy="984738"/>
          </a:xfrm>
          <a:prstGeom prst="rect">
            <a:avLst/>
          </a:prstGeom>
        </p:spPr>
      </p:pic>
    </p:spTree>
    <p:extLst>
      <p:ext uri="{BB962C8B-B14F-4D97-AF65-F5344CB8AC3E}">
        <p14:creationId xmlns:p14="http://schemas.microsoft.com/office/powerpoint/2010/main" val="32221987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44.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60.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sv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6" Type="http://schemas.openxmlformats.org/officeDocument/2006/relationships/image" Target="../media/image55.png"/><Relationship Id="rId1" Type="http://schemas.openxmlformats.org/officeDocument/2006/relationships/slideLayout" Target="../slideLayouts/slideLayout7.xml"/><Relationship Id="rId15" Type="http://schemas.openxmlformats.org/officeDocument/2006/relationships/image" Target="../media/image54.png"/><Relationship Id="rId14" Type="http://schemas.openxmlformats.org/officeDocument/2006/relationships/image" Target="../media/image79.sv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6" Type="http://schemas.openxmlformats.org/officeDocument/2006/relationships/image" Target="../media/image55.png"/><Relationship Id="rId1" Type="http://schemas.openxmlformats.org/officeDocument/2006/relationships/slideLayout" Target="../slideLayouts/slideLayout7.xml"/><Relationship Id="rId15" Type="http://schemas.openxmlformats.org/officeDocument/2006/relationships/image" Target="../media/image54.png"/><Relationship Id="rId14" Type="http://schemas.openxmlformats.org/officeDocument/2006/relationships/image" Target="../media/image79.svg"/></Relationships>
</file>

<file path=ppt/slides/_rels/slide38.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53.png"/><Relationship Id="rId1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77.svg"/><Relationship Id="rId17" Type="http://schemas.openxmlformats.org/officeDocument/2006/relationships/image" Target="../media/image55.png"/><Relationship Id="rId2" Type="http://schemas.openxmlformats.org/officeDocument/2006/relationships/notesSlide" Target="../notesSlides/notesSlide18.xml"/><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60.png"/><Relationship Id="rId5" Type="http://schemas.openxmlformats.org/officeDocument/2006/relationships/image" Target="../media/image57.png"/><Relationship Id="rId15" Type="http://schemas.openxmlformats.org/officeDocument/2006/relationships/image" Target="../media/image54.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59.png"/><Relationship Id="rId14" Type="http://schemas.openxmlformats.org/officeDocument/2006/relationships/image" Target="../media/image79.svg"/></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15.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3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2EAFC8C-72CE-4665-865F-C8D37CEE8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
            <a:ext cx="12192000" cy="6854572"/>
          </a:xfrm>
          <a:prstGeom prst="rect">
            <a:avLst/>
          </a:prstGeom>
        </p:spPr>
      </p:pic>
    </p:spTree>
    <p:extLst>
      <p:ext uri="{BB962C8B-B14F-4D97-AF65-F5344CB8AC3E}">
        <p14:creationId xmlns:p14="http://schemas.microsoft.com/office/powerpoint/2010/main" val="96420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D1F8E-6DFA-43A7-B7E3-577923CE9B9F}"/>
              </a:ext>
            </a:extLst>
          </p:cNvPr>
          <p:cNvSpPr txBox="1"/>
          <p:nvPr/>
        </p:nvSpPr>
        <p:spPr>
          <a:xfrm>
            <a:off x="228600" y="1181917"/>
            <a:ext cx="3518912" cy="369332"/>
          </a:xfrm>
          <a:prstGeom prst="rect">
            <a:avLst/>
          </a:prstGeom>
          <a:noFill/>
        </p:spPr>
        <p:txBody>
          <a:bodyPr wrap="none" rtlCol="0">
            <a:spAutoFit/>
          </a:bodyPr>
          <a:lstStyle/>
          <a:p>
            <a:r>
              <a:rPr lang="es-CO" sz="1800" dirty="0">
                <a:solidFill>
                  <a:srgbClr val="214A1E"/>
                </a:solidFill>
                <a:effectLst/>
                <a:latin typeface="Arial Black" panose="020B0A04020102020204" pitchFamily="34" charset="0"/>
                <a:ea typeface="Times New Roman" panose="02020603050405020304" pitchFamily="18" charset="0"/>
              </a:rPr>
              <a:t>Indicador Ley 617 de 2000</a:t>
            </a:r>
            <a:endParaRPr lang="en-US" dirty="0">
              <a:solidFill>
                <a:srgbClr val="214A1E"/>
              </a:solidFill>
              <a:latin typeface="Arial Black" panose="020B0A04020102020204" pitchFamily="34" charset="0"/>
            </a:endParaRPr>
          </a:p>
        </p:txBody>
      </p:sp>
      <p:graphicFrame>
        <p:nvGraphicFramePr>
          <p:cNvPr id="5" name="Tabla 4">
            <a:extLst>
              <a:ext uri="{FF2B5EF4-FFF2-40B4-BE49-F238E27FC236}">
                <a16:creationId xmlns:a16="http://schemas.microsoft.com/office/drawing/2014/main" id="{067584F9-9045-4849-BE3D-0A1316F6EF08}"/>
              </a:ext>
            </a:extLst>
          </p:cNvPr>
          <p:cNvGraphicFramePr>
            <a:graphicFrameLocks noGrp="1"/>
          </p:cNvGraphicFramePr>
          <p:nvPr>
            <p:extLst>
              <p:ext uri="{D42A27DB-BD31-4B8C-83A1-F6EECF244321}">
                <p14:modId xmlns:p14="http://schemas.microsoft.com/office/powerpoint/2010/main" val="94876218"/>
              </p:ext>
            </p:extLst>
          </p:nvPr>
        </p:nvGraphicFramePr>
        <p:xfrm>
          <a:off x="228600" y="1632383"/>
          <a:ext cx="3314700" cy="880055"/>
        </p:xfrm>
        <a:graphic>
          <a:graphicData uri="http://schemas.openxmlformats.org/drawingml/2006/table">
            <a:tbl>
              <a:tblPr firstRow="1" firstCol="1" bandRow="1">
                <a:tableStyleId>{93296810-A885-4BE3-A3E7-6D5BEEA58F35}</a:tableStyleId>
              </a:tblPr>
              <a:tblGrid>
                <a:gridCol w="1934062">
                  <a:extLst>
                    <a:ext uri="{9D8B030D-6E8A-4147-A177-3AD203B41FA5}">
                      <a16:colId xmlns:a16="http://schemas.microsoft.com/office/drawing/2014/main" val="24721239"/>
                    </a:ext>
                  </a:extLst>
                </a:gridCol>
                <a:gridCol w="1380638">
                  <a:extLst>
                    <a:ext uri="{9D8B030D-6E8A-4147-A177-3AD203B41FA5}">
                      <a16:colId xmlns:a16="http://schemas.microsoft.com/office/drawing/2014/main" val="3273211238"/>
                    </a:ext>
                  </a:extLst>
                </a:gridCol>
              </a:tblGrid>
              <a:tr h="177241">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 </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Resultado</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extLst>
                  <a:ext uri="{0D108BD9-81ED-4DB2-BD59-A6C34878D82A}">
                    <a16:rowId xmlns:a16="http://schemas.microsoft.com/office/drawing/2014/main" val="1156106820"/>
                  </a:ext>
                </a:extLst>
              </a:tr>
              <a:tr h="293948">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2019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80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79,13%</a:t>
                      </a:r>
                      <a:endParaRPr lang="en-US" sz="2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81005803"/>
                  </a:ext>
                </a:extLst>
              </a:tr>
              <a:tr h="325185">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2020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96,46%</a:t>
                      </a:r>
                      <a:endParaRPr lang="en-US" sz="2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471624641"/>
                  </a:ext>
                </a:extLst>
              </a:tr>
            </a:tbl>
          </a:graphicData>
        </a:graphic>
      </p:graphicFrame>
      <p:sp>
        <p:nvSpPr>
          <p:cNvPr id="6" name="Rectángulo: esquinas redondeadas 5">
            <a:extLst>
              <a:ext uri="{FF2B5EF4-FFF2-40B4-BE49-F238E27FC236}">
                <a16:creationId xmlns:a16="http://schemas.microsoft.com/office/drawing/2014/main" id="{4001C3E2-B734-4D1B-AA3A-0F29FA82C781}"/>
              </a:ext>
            </a:extLst>
          </p:cNvPr>
          <p:cNvSpPr/>
          <p:nvPr/>
        </p:nvSpPr>
        <p:spPr>
          <a:xfrm>
            <a:off x="3865418" y="1776845"/>
            <a:ext cx="1610591" cy="50915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ángulo isósceles 6">
            <a:extLst>
              <a:ext uri="{FF2B5EF4-FFF2-40B4-BE49-F238E27FC236}">
                <a16:creationId xmlns:a16="http://schemas.microsoft.com/office/drawing/2014/main" id="{B8904F62-CF9D-421D-B799-38F8B82AC4BA}"/>
              </a:ext>
            </a:extLst>
          </p:cNvPr>
          <p:cNvSpPr/>
          <p:nvPr/>
        </p:nvSpPr>
        <p:spPr>
          <a:xfrm rot="16200000">
            <a:off x="3654767" y="1886201"/>
            <a:ext cx="268618" cy="29044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2378FCA9-258D-418C-A9C2-E6FFD74F8006}"/>
              </a:ext>
            </a:extLst>
          </p:cNvPr>
          <p:cNvSpPr txBox="1"/>
          <p:nvPr/>
        </p:nvSpPr>
        <p:spPr>
          <a:xfrm>
            <a:off x="4077356" y="1383276"/>
            <a:ext cx="1398653" cy="369332"/>
          </a:xfrm>
          <a:prstGeom prst="rect">
            <a:avLst/>
          </a:prstGeom>
          <a:noFill/>
        </p:spPr>
        <p:txBody>
          <a:bodyPr wrap="none" rtlCol="0">
            <a:spAutoFit/>
          </a:bodyPr>
          <a:lstStyle/>
          <a:p>
            <a:r>
              <a:rPr lang="es-ES" dirty="0">
                <a:solidFill>
                  <a:srgbClr val="214A1E"/>
                </a:solidFill>
                <a:latin typeface="Arial" panose="020B0604020202020204" pitchFamily="34" charset="0"/>
                <a:cs typeface="Arial" panose="020B0604020202020204" pitchFamily="34" charset="0"/>
              </a:rPr>
              <a:t>Variación %</a:t>
            </a:r>
            <a:endParaRPr lang="en-US" dirty="0">
              <a:solidFill>
                <a:srgbClr val="214A1E"/>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DEF09996-C833-4DC2-8772-BD2D5B8233E8}"/>
              </a:ext>
            </a:extLst>
          </p:cNvPr>
          <p:cNvSpPr txBox="1"/>
          <p:nvPr/>
        </p:nvSpPr>
        <p:spPr>
          <a:xfrm>
            <a:off x="4112683" y="1846755"/>
            <a:ext cx="1184940" cy="369332"/>
          </a:xfrm>
          <a:prstGeom prst="rect">
            <a:avLst/>
          </a:prstGeom>
          <a:noFill/>
        </p:spPr>
        <p:txBody>
          <a:bodyPr wrap="none" rtlCol="0">
            <a:spAutoFit/>
          </a:bodyPr>
          <a:lstStyle/>
          <a:p>
            <a:r>
              <a:rPr lang="es-CO" sz="1800" dirty="0">
                <a:solidFill>
                  <a:schemeClr val="bg1"/>
                </a:solidFill>
                <a:effectLst/>
                <a:latin typeface="Arial Black" panose="020B0A04020102020204" pitchFamily="34" charset="0"/>
                <a:ea typeface="Times New Roman" panose="02020603050405020304" pitchFamily="18" charset="0"/>
              </a:rPr>
              <a:t>-17.33%</a:t>
            </a:r>
            <a:endParaRPr lang="en-US" dirty="0">
              <a:solidFill>
                <a:schemeClr val="bg1"/>
              </a:solidFill>
              <a:latin typeface="Arial Black" panose="020B0A04020102020204" pitchFamily="34" charset="0"/>
            </a:endParaRPr>
          </a:p>
        </p:txBody>
      </p:sp>
      <p:sp>
        <p:nvSpPr>
          <p:cNvPr id="10" name="CuadroTexto 9">
            <a:extLst>
              <a:ext uri="{FF2B5EF4-FFF2-40B4-BE49-F238E27FC236}">
                <a16:creationId xmlns:a16="http://schemas.microsoft.com/office/drawing/2014/main" id="{3A57684F-E84A-4C36-B02E-C2784C6E3053}"/>
              </a:ext>
            </a:extLst>
          </p:cNvPr>
          <p:cNvSpPr txBox="1"/>
          <p:nvPr/>
        </p:nvSpPr>
        <p:spPr>
          <a:xfrm>
            <a:off x="4186421" y="2310237"/>
            <a:ext cx="1111202" cy="307777"/>
          </a:xfrm>
          <a:prstGeom prst="rect">
            <a:avLst/>
          </a:prstGeom>
          <a:noFill/>
        </p:spPr>
        <p:txBody>
          <a:bodyPr wrap="none" rtlCol="0">
            <a:spAutoFit/>
          </a:bodyPr>
          <a:lstStyle/>
          <a:p>
            <a:r>
              <a:rPr lang="es-ES" sz="1400" b="1" dirty="0">
                <a:solidFill>
                  <a:srgbClr val="FF3333"/>
                </a:solidFill>
                <a:latin typeface="Arial" panose="020B0604020202020204" pitchFamily="34" charset="0"/>
                <a:cs typeface="Arial" panose="020B0604020202020204" pitchFamily="34" charset="0"/>
              </a:rPr>
              <a:t>Desmejoró</a:t>
            </a:r>
            <a:endParaRPr lang="en-US" sz="1400" b="1" dirty="0">
              <a:solidFill>
                <a:srgbClr val="FF3333"/>
              </a:solidFill>
              <a:latin typeface="Arial" panose="020B0604020202020204" pitchFamily="34" charset="0"/>
              <a:cs typeface="Arial" panose="020B0604020202020204" pitchFamily="34" charset="0"/>
            </a:endParaRPr>
          </a:p>
        </p:txBody>
      </p:sp>
      <p:graphicFrame>
        <p:nvGraphicFramePr>
          <p:cNvPr id="11" name="Tabla 10">
            <a:extLst>
              <a:ext uri="{FF2B5EF4-FFF2-40B4-BE49-F238E27FC236}">
                <a16:creationId xmlns:a16="http://schemas.microsoft.com/office/drawing/2014/main" id="{3101F3C6-9A9F-456A-BB04-46C2B701CA9D}"/>
              </a:ext>
            </a:extLst>
          </p:cNvPr>
          <p:cNvGraphicFramePr>
            <a:graphicFrameLocks noGrp="1"/>
          </p:cNvGraphicFramePr>
          <p:nvPr>
            <p:extLst>
              <p:ext uri="{D42A27DB-BD31-4B8C-83A1-F6EECF244321}">
                <p14:modId xmlns:p14="http://schemas.microsoft.com/office/powerpoint/2010/main" val="317703215"/>
              </p:ext>
            </p:extLst>
          </p:nvPr>
        </p:nvGraphicFramePr>
        <p:xfrm>
          <a:off x="5805852" y="1475859"/>
          <a:ext cx="6157547" cy="1108837"/>
        </p:xfrm>
        <a:graphic>
          <a:graphicData uri="http://schemas.openxmlformats.org/drawingml/2006/table">
            <a:tbl>
              <a:tblPr firstRow="1" firstCol="1" bandRow="1">
                <a:tableStyleId>{93296810-A885-4BE3-A3E7-6D5BEEA58F35}</a:tableStyleId>
              </a:tblPr>
              <a:tblGrid>
                <a:gridCol w="1381054">
                  <a:extLst>
                    <a:ext uri="{9D8B030D-6E8A-4147-A177-3AD203B41FA5}">
                      <a16:colId xmlns:a16="http://schemas.microsoft.com/office/drawing/2014/main" val="3548221712"/>
                    </a:ext>
                  </a:extLst>
                </a:gridCol>
                <a:gridCol w="2723745">
                  <a:extLst>
                    <a:ext uri="{9D8B030D-6E8A-4147-A177-3AD203B41FA5}">
                      <a16:colId xmlns:a16="http://schemas.microsoft.com/office/drawing/2014/main" val="2845174001"/>
                    </a:ext>
                  </a:extLst>
                </a:gridCol>
                <a:gridCol w="2052748">
                  <a:extLst>
                    <a:ext uri="{9D8B030D-6E8A-4147-A177-3AD203B41FA5}">
                      <a16:colId xmlns:a16="http://schemas.microsoft.com/office/drawing/2014/main" val="2486112895"/>
                    </a:ext>
                  </a:extLst>
                </a:gridCol>
              </a:tblGrid>
              <a:tr h="0">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ICLD</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Gastos de Funcionamiento </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extLst>
                  <a:ext uri="{0D108BD9-81ED-4DB2-BD59-A6C34878D82A}">
                    <a16:rowId xmlns:a16="http://schemas.microsoft.com/office/drawing/2014/main" val="217475770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2019</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$1.973.270.423</a:t>
                      </a:r>
                      <a:endParaRPr lang="en-US" sz="2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$1.561.501.317</a:t>
                      </a:r>
                      <a:endParaRPr lang="en-US" sz="2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8760694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2020</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$2.146.505.595</a:t>
                      </a:r>
                      <a:endParaRPr lang="en-US" sz="2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$2.070.576.825</a:t>
                      </a:r>
                      <a:endParaRPr lang="en-US" sz="2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444975975"/>
                  </a:ext>
                </a:extLst>
              </a:tr>
            </a:tbl>
          </a:graphicData>
        </a:graphic>
      </p:graphicFrame>
      <p:sp>
        <p:nvSpPr>
          <p:cNvPr id="12" name="CuadroTexto 11">
            <a:extLst>
              <a:ext uri="{FF2B5EF4-FFF2-40B4-BE49-F238E27FC236}">
                <a16:creationId xmlns:a16="http://schemas.microsoft.com/office/drawing/2014/main" id="{2D639A32-B7DD-4C89-8692-FC12D0BBE744}"/>
              </a:ext>
            </a:extLst>
          </p:cNvPr>
          <p:cNvSpPr txBox="1"/>
          <p:nvPr/>
        </p:nvSpPr>
        <p:spPr>
          <a:xfrm>
            <a:off x="6050368" y="3281092"/>
            <a:ext cx="5668513" cy="2308324"/>
          </a:xfrm>
          <a:prstGeom prst="rect">
            <a:avLst/>
          </a:prstGeom>
          <a:noFill/>
        </p:spPr>
        <p:txBody>
          <a:bodyPr wrap="square" rtlCol="0">
            <a:spAutoFit/>
          </a:bodyPr>
          <a:lstStyle/>
          <a:p>
            <a:pPr algn="just"/>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Carolina del Príncipe obtuvo el indicador más desfavorable dentro de la subregión: 96,46%. El municipio obtuvo en el año 2019 un indicador de 79,13%, lo que implica un aumento de 17,33%, el más alto de la subregión. </a:t>
            </a:r>
            <a:endPar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s-E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algn="just"/>
            <a:r>
              <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Se </a:t>
            </a:r>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evidencia al comparar la vigencia 2019 y 2020 que los ICLD aumentaron 8,78% y 7,05% en términos nominales y reales respectivamente. Por su parte, los gastos de funcionamiento lo hicieron en 32,6% y 30,49%. </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3" name="Grupo 12">
            <a:extLst>
              <a:ext uri="{FF2B5EF4-FFF2-40B4-BE49-F238E27FC236}">
                <a16:creationId xmlns:a16="http://schemas.microsoft.com/office/drawing/2014/main" id="{A0A2814C-69BA-4CB7-ADF4-10ADC5245F88}"/>
              </a:ext>
            </a:extLst>
          </p:cNvPr>
          <p:cNvGrpSpPr/>
          <p:nvPr/>
        </p:nvGrpSpPr>
        <p:grpSpPr>
          <a:xfrm>
            <a:off x="5677199" y="3322899"/>
            <a:ext cx="257306" cy="257306"/>
            <a:chOff x="558329" y="2435940"/>
            <a:chExt cx="405246" cy="405246"/>
          </a:xfrm>
        </p:grpSpPr>
        <p:sp>
          <p:nvSpPr>
            <p:cNvPr id="14" name="Elipse 13">
              <a:extLst>
                <a:ext uri="{FF2B5EF4-FFF2-40B4-BE49-F238E27FC236}">
                  <a16:creationId xmlns:a16="http://schemas.microsoft.com/office/drawing/2014/main" id="{C7E53407-B10B-4E41-AF66-FECB2B7088FD}"/>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DBE5D160-C702-4A4B-8ED4-8039E6AFF0B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pic>
        <p:nvPicPr>
          <p:cNvPr id="16" name="Imagen 15">
            <a:extLst>
              <a:ext uri="{FF2B5EF4-FFF2-40B4-BE49-F238E27FC236}">
                <a16:creationId xmlns:a16="http://schemas.microsoft.com/office/drawing/2014/main" id="{DCE2E375-DBC0-41A1-829B-90DD00D93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56" y="2631863"/>
            <a:ext cx="4422417" cy="4676423"/>
          </a:xfrm>
          <a:prstGeom prst="rect">
            <a:avLst/>
          </a:prstGeom>
        </p:spPr>
      </p:pic>
      <p:pic>
        <p:nvPicPr>
          <p:cNvPr id="18" name="Imagen 17">
            <a:extLst>
              <a:ext uri="{FF2B5EF4-FFF2-40B4-BE49-F238E27FC236}">
                <a16:creationId xmlns:a16="http://schemas.microsoft.com/office/drawing/2014/main" id="{D4B53A45-B5EC-4A59-843B-1D01DF254EBD}"/>
              </a:ext>
            </a:extLst>
          </p:cNvPr>
          <p:cNvPicPr>
            <a:picLocks noChangeAspect="1"/>
          </p:cNvPicPr>
          <p:nvPr/>
        </p:nvPicPr>
        <p:blipFill>
          <a:blip r:embed="rId4"/>
          <a:stretch>
            <a:fillRect/>
          </a:stretch>
        </p:blipFill>
        <p:spPr>
          <a:xfrm>
            <a:off x="-15692" y="-29125"/>
            <a:ext cx="5938019" cy="1572904"/>
          </a:xfrm>
          <a:prstGeom prst="rect">
            <a:avLst/>
          </a:prstGeom>
        </p:spPr>
      </p:pic>
    </p:spTree>
    <p:extLst>
      <p:ext uri="{BB962C8B-B14F-4D97-AF65-F5344CB8AC3E}">
        <p14:creationId xmlns:p14="http://schemas.microsoft.com/office/powerpoint/2010/main" val="1504492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D1F8E-6DFA-43A7-B7E3-577923CE9B9F}"/>
              </a:ext>
            </a:extLst>
          </p:cNvPr>
          <p:cNvSpPr txBox="1"/>
          <p:nvPr/>
        </p:nvSpPr>
        <p:spPr>
          <a:xfrm>
            <a:off x="228600" y="1181917"/>
            <a:ext cx="3518912" cy="369332"/>
          </a:xfrm>
          <a:prstGeom prst="rect">
            <a:avLst/>
          </a:prstGeom>
          <a:noFill/>
        </p:spPr>
        <p:txBody>
          <a:bodyPr wrap="none" rtlCol="0">
            <a:spAutoFit/>
          </a:bodyPr>
          <a:lstStyle/>
          <a:p>
            <a:r>
              <a:rPr lang="es-CO" sz="1800" dirty="0">
                <a:solidFill>
                  <a:srgbClr val="214A1E"/>
                </a:solidFill>
                <a:effectLst/>
                <a:latin typeface="Arial Black" panose="020B0A04020102020204" pitchFamily="34" charset="0"/>
                <a:ea typeface="Times New Roman" panose="02020603050405020304" pitchFamily="18" charset="0"/>
              </a:rPr>
              <a:t>Indicador Ley 617 de 2000</a:t>
            </a:r>
            <a:endParaRPr lang="en-US" dirty="0">
              <a:solidFill>
                <a:srgbClr val="214A1E"/>
              </a:solidFill>
              <a:latin typeface="Arial Black" panose="020B0A04020102020204" pitchFamily="34" charset="0"/>
            </a:endParaRPr>
          </a:p>
        </p:txBody>
      </p:sp>
      <p:graphicFrame>
        <p:nvGraphicFramePr>
          <p:cNvPr id="5" name="Tabla 4">
            <a:extLst>
              <a:ext uri="{FF2B5EF4-FFF2-40B4-BE49-F238E27FC236}">
                <a16:creationId xmlns:a16="http://schemas.microsoft.com/office/drawing/2014/main" id="{067584F9-9045-4849-BE3D-0A1316F6EF08}"/>
              </a:ext>
            </a:extLst>
          </p:cNvPr>
          <p:cNvGraphicFramePr>
            <a:graphicFrameLocks noGrp="1"/>
          </p:cNvGraphicFramePr>
          <p:nvPr>
            <p:extLst>
              <p:ext uri="{D42A27DB-BD31-4B8C-83A1-F6EECF244321}">
                <p14:modId xmlns:p14="http://schemas.microsoft.com/office/powerpoint/2010/main" val="2122285885"/>
              </p:ext>
            </p:extLst>
          </p:nvPr>
        </p:nvGraphicFramePr>
        <p:xfrm>
          <a:off x="228600" y="1632383"/>
          <a:ext cx="3314700" cy="880055"/>
        </p:xfrm>
        <a:graphic>
          <a:graphicData uri="http://schemas.openxmlformats.org/drawingml/2006/table">
            <a:tbl>
              <a:tblPr firstRow="1" firstCol="1" bandRow="1">
                <a:tableStyleId>{93296810-A885-4BE3-A3E7-6D5BEEA58F35}</a:tableStyleId>
              </a:tblPr>
              <a:tblGrid>
                <a:gridCol w="1934062">
                  <a:extLst>
                    <a:ext uri="{9D8B030D-6E8A-4147-A177-3AD203B41FA5}">
                      <a16:colId xmlns:a16="http://schemas.microsoft.com/office/drawing/2014/main" val="24721239"/>
                    </a:ext>
                  </a:extLst>
                </a:gridCol>
                <a:gridCol w="1380638">
                  <a:extLst>
                    <a:ext uri="{9D8B030D-6E8A-4147-A177-3AD203B41FA5}">
                      <a16:colId xmlns:a16="http://schemas.microsoft.com/office/drawing/2014/main" val="3273211238"/>
                    </a:ext>
                  </a:extLst>
                </a:gridCol>
              </a:tblGrid>
              <a:tr h="177241">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 </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Resultado</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extLst>
                  <a:ext uri="{0D108BD9-81ED-4DB2-BD59-A6C34878D82A}">
                    <a16:rowId xmlns:a16="http://schemas.microsoft.com/office/drawing/2014/main" val="1156106820"/>
                  </a:ext>
                </a:extLst>
              </a:tr>
              <a:tr h="293948">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2019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80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81,53%</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81005803"/>
                  </a:ext>
                </a:extLst>
              </a:tr>
              <a:tr h="325185">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2020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85,74%</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471624641"/>
                  </a:ext>
                </a:extLst>
              </a:tr>
            </a:tbl>
          </a:graphicData>
        </a:graphic>
      </p:graphicFrame>
      <p:sp>
        <p:nvSpPr>
          <p:cNvPr id="6" name="Rectángulo: esquinas redondeadas 5">
            <a:extLst>
              <a:ext uri="{FF2B5EF4-FFF2-40B4-BE49-F238E27FC236}">
                <a16:creationId xmlns:a16="http://schemas.microsoft.com/office/drawing/2014/main" id="{4001C3E2-B734-4D1B-AA3A-0F29FA82C781}"/>
              </a:ext>
            </a:extLst>
          </p:cNvPr>
          <p:cNvSpPr/>
          <p:nvPr/>
        </p:nvSpPr>
        <p:spPr>
          <a:xfrm>
            <a:off x="3865418" y="1776845"/>
            <a:ext cx="1610591" cy="50915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ángulo isósceles 6">
            <a:extLst>
              <a:ext uri="{FF2B5EF4-FFF2-40B4-BE49-F238E27FC236}">
                <a16:creationId xmlns:a16="http://schemas.microsoft.com/office/drawing/2014/main" id="{B8904F62-CF9D-421D-B799-38F8B82AC4BA}"/>
              </a:ext>
            </a:extLst>
          </p:cNvPr>
          <p:cNvSpPr/>
          <p:nvPr/>
        </p:nvSpPr>
        <p:spPr>
          <a:xfrm rot="16200000">
            <a:off x="3654767" y="1886201"/>
            <a:ext cx="268618" cy="29044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2378FCA9-258D-418C-A9C2-E6FFD74F8006}"/>
              </a:ext>
            </a:extLst>
          </p:cNvPr>
          <p:cNvSpPr txBox="1"/>
          <p:nvPr/>
        </p:nvSpPr>
        <p:spPr>
          <a:xfrm>
            <a:off x="4077356" y="1383276"/>
            <a:ext cx="1398653" cy="369332"/>
          </a:xfrm>
          <a:prstGeom prst="rect">
            <a:avLst/>
          </a:prstGeom>
          <a:noFill/>
        </p:spPr>
        <p:txBody>
          <a:bodyPr wrap="none" rtlCol="0">
            <a:spAutoFit/>
          </a:bodyPr>
          <a:lstStyle/>
          <a:p>
            <a:r>
              <a:rPr lang="es-ES" dirty="0">
                <a:solidFill>
                  <a:srgbClr val="214A1E"/>
                </a:solidFill>
                <a:latin typeface="Arial" panose="020B0604020202020204" pitchFamily="34" charset="0"/>
                <a:cs typeface="Arial" panose="020B0604020202020204" pitchFamily="34" charset="0"/>
              </a:rPr>
              <a:t>Variación %</a:t>
            </a:r>
            <a:endParaRPr lang="en-US" dirty="0">
              <a:solidFill>
                <a:srgbClr val="214A1E"/>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DEF09996-C833-4DC2-8772-BD2D5B8233E8}"/>
              </a:ext>
            </a:extLst>
          </p:cNvPr>
          <p:cNvSpPr txBox="1"/>
          <p:nvPr/>
        </p:nvSpPr>
        <p:spPr>
          <a:xfrm>
            <a:off x="4112683" y="1846755"/>
            <a:ext cx="1031051" cy="369332"/>
          </a:xfrm>
          <a:prstGeom prst="rect">
            <a:avLst/>
          </a:prstGeom>
          <a:noFill/>
        </p:spPr>
        <p:txBody>
          <a:bodyPr wrap="none" rtlCol="0">
            <a:spAutoFit/>
          </a:bodyPr>
          <a:lstStyle/>
          <a:p>
            <a:r>
              <a:rPr lang="es-CO" sz="1800" dirty="0">
                <a:solidFill>
                  <a:schemeClr val="bg1"/>
                </a:solidFill>
                <a:effectLst/>
                <a:latin typeface="Arial Black" panose="020B0A04020102020204" pitchFamily="34" charset="0"/>
                <a:ea typeface="Times New Roman" panose="02020603050405020304" pitchFamily="18" charset="0"/>
              </a:rPr>
              <a:t>-4,21%</a:t>
            </a:r>
            <a:endParaRPr lang="en-US" dirty="0">
              <a:solidFill>
                <a:schemeClr val="bg1"/>
              </a:solidFill>
              <a:latin typeface="Arial Black" panose="020B0A04020102020204" pitchFamily="34" charset="0"/>
            </a:endParaRPr>
          </a:p>
        </p:txBody>
      </p:sp>
      <p:sp>
        <p:nvSpPr>
          <p:cNvPr id="10" name="CuadroTexto 9">
            <a:extLst>
              <a:ext uri="{FF2B5EF4-FFF2-40B4-BE49-F238E27FC236}">
                <a16:creationId xmlns:a16="http://schemas.microsoft.com/office/drawing/2014/main" id="{3A57684F-E84A-4C36-B02E-C2784C6E3053}"/>
              </a:ext>
            </a:extLst>
          </p:cNvPr>
          <p:cNvSpPr txBox="1"/>
          <p:nvPr/>
        </p:nvSpPr>
        <p:spPr>
          <a:xfrm>
            <a:off x="4186421" y="2310237"/>
            <a:ext cx="1111202" cy="307777"/>
          </a:xfrm>
          <a:prstGeom prst="rect">
            <a:avLst/>
          </a:prstGeom>
          <a:noFill/>
        </p:spPr>
        <p:txBody>
          <a:bodyPr wrap="none" rtlCol="0">
            <a:spAutoFit/>
          </a:bodyPr>
          <a:lstStyle/>
          <a:p>
            <a:r>
              <a:rPr lang="es-ES" sz="1400" b="1" dirty="0">
                <a:solidFill>
                  <a:srgbClr val="FF3333"/>
                </a:solidFill>
                <a:latin typeface="Arial" panose="020B0604020202020204" pitchFamily="34" charset="0"/>
                <a:cs typeface="Arial" panose="020B0604020202020204" pitchFamily="34" charset="0"/>
              </a:rPr>
              <a:t>Desmejoró</a:t>
            </a:r>
            <a:endParaRPr lang="en-US" sz="1400" b="1" dirty="0">
              <a:solidFill>
                <a:srgbClr val="FF3333"/>
              </a:solidFill>
              <a:latin typeface="Arial" panose="020B0604020202020204" pitchFamily="34" charset="0"/>
              <a:cs typeface="Arial" panose="020B0604020202020204" pitchFamily="34" charset="0"/>
            </a:endParaRPr>
          </a:p>
        </p:txBody>
      </p:sp>
      <p:graphicFrame>
        <p:nvGraphicFramePr>
          <p:cNvPr id="11" name="Tabla 10">
            <a:extLst>
              <a:ext uri="{FF2B5EF4-FFF2-40B4-BE49-F238E27FC236}">
                <a16:creationId xmlns:a16="http://schemas.microsoft.com/office/drawing/2014/main" id="{3101F3C6-9A9F-456A-BB04-46C2B701CA9D}"/>
              </a:ext>
            </a:extLst>
          </p:cNvPr>
          <p:cNvGraphicFramePr>
            <a:graphicFrameLocks noGrp="1"/>
          </p:cNvGraphicFramePr>
          <p:nvPr>
            <p:extLst>
              <p:ext uri="{D42A27DB-BD31-4B8C-83A1-F6EECF244321}">
                <p14:modId xmlns:p14="http://schemas.microsoft.com/office/powerpoint/2010/main" val="97002397"/>
              </p:ext>
            </p:extLst>
          </p:nvPr>
        </p:nvGraphicFramePr>
        <p:xfrm>
          <a:off x="5805852" y="1475859"/>
          <a:ext cx="6157547" cy="1108837"/>
        </p:xfrm>
        <a:graphic>
          <a:graphicData uri="http://schemas.openxmlformats.org/drawingml/2006/table">
            <a:tbl>
              <a:tblPr firstRow="1" firstCol="1" bandRow="1">
                <a:tableStyleId>{93296810-A885-4BE3-A3E7-6D5BEEA58F35}</a:tableStyleId>
              </a:tblPr>
              <a:tblGrid>
                <a:gridCol w="1381054">
                  <a:extLst>
                    <a:ext uri="{9D8B030D-6E8A-4147-A177-3AD203B41FA5}">
                      <a16:colId xmlns:a16="http://schemas.microsoft.com/office/drawing/2014/main" val="3548221712"/>
                    </a:ext>
                  </a:extLst>
                </a:gridCol>
                <a:gridCol w="2723745">
                  <a:extLst>
                    <a:ext uri="{9D8B030D-6E8A-4147-A177-3AD203B41FA5}">
                      <a16:colId xmlns:a16="http://schemas.microsoft.com/office/drawing/2014/main" val="2845174001"/>
                    </a:ext>
                  </a:extLst>
                </a:gridCol>
                <a:gridCol w="2052748">
                  <a:extLst>
                    <a:ext uri="{9D8B030D-6E8A-4147-A177-3AD203B41FA5}">
                      <a16:colId xmlns:a16="http://schemas.microsoft.com/office/drawing/2014/main" val="2486112895"/>
                    </a:ext>
                  </a:extLst>
                </a:gridCol>
              </a:tblGrid>
              <a:tr h="0">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ICLD</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Gastos de Funcionamiento </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extLst>
                  <a:ext uri="{0D108BD9-81ED-4DB2-BD59-A6C34878D82A}">
                    <a16:rowId xmlns:a16="http://schemas.microsoft.com/office/drawing/2014/main" val="217475770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2019</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$2.895.454.037</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$2.360.568.882</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8760694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2020</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$2.977.194.602</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$2.552.721.146</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444975975"/>
                  </a:ext>
                </a:extLst>
              </a:tr>
            </a:tbl>
          </a:graphicData>
        </a:graphic>
      </p:graphicFrame>
      <p:sp>
        <p:nvSpPr>
          <p:cNvPr id="12" name="CuadroTexto 11">
            <a:extLst>
              <a:ext uri="{FF2B5EF4-FFF2-40B4-BE49-F238E27FC236}">
                <a16:creationId xmlns:a16="http://schemas.microsoft.com/office/drawing/2014/main" id="{2D639A32-B7DD-4C89-8692-FC12D0BBE744}"/>
              </a:ext>
            </a:extLst>
          </p:cNvPr>
          <p:cNvSpPr txBox="1"/>
          <p:nvPr/>
        </p:nvSpPr>
        <p:spPr>
          <a:xfrm>
            <a:off x="6050368" y="3281092"/>
            <a:ext cx="5668513" cy="1815882"/>
          </a:xfrm>
          <a:prstGeom prst="rect">
            <a:avLst/>
          </a:prstGeom>
          <a:noFill/>
        </p:spPr>
        <p:txBody>
          <a:bodyPr wrap="square" rtlCol="0">
            <a:spAutoFit/>
          </a:bodyPr>
          <a:lstStyle/>
          <a:p>
            <a:pPr algn="just"/>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Toledo Incumple por segunda vigencia consecutiva. El municipio pasó de 81,53% en 2019 a 85,74% en 2020. </a:t>
            </a:r>
            <a:endPar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s-E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algn="just"/>
            <a:r>
              <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Se </a:t>
            </a:r>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evidencia </a:t>
            </a:r>
            <a:r>
              <a:rPr lang="es-E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al comparar la vigencia 2019 y 2020 que los ICLD </a:t>
            </a:r>
            <a:r>
              <a:rPr lang="es-ES" sz="1600" dirty="0" smtClean="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aumentaron, obteniendo una </a:t>
            </a:r>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variación nominal y real de los ICLD de 2,82% y 1,19% respectivamente y de los gastos de funcionamiento de 8,14% y 6,42%. </a:t>
            </a:r>
          </a:p>
        </p:txBody>
      </p:sp>
      <p:grpSp>
        <p:nvGrpSpPr>
          <p:cNvPr id="13" name="Grupo 12">
            <a:extLst>
              <a:ext uri="{FF2B5EF4-FFF2-40B4-BE49-F238E27FC236}">
                <a16:creationId xmlns:a16="http://schemas.microsoft.com/office/drawing/2014/main" id="{A0A2814C-69BA-4CB7-ADF4-10ADC5245F88}"/>
              </a:ext>
            </a:extLst>
          </p:cNvPr>
          <p:cNvGrpSpPr/>
          <p:nvPr/>
        </p:nvGrpSpPr>
        <p:grpSpPr>
          <a:xfrm>
            <a:off x="5677199" y="3322899"/>
            <a:ext cx="257306" cy="257306"/>
            <a:chOff x="558329" y="2435940"/>
            <a:chExt cx="405246" cy="405246"/>
          </a:xfrm>
        </p:grpSpPr>
        <p:sp>
          <p:nvSpPr>
            <p:cNvPr id="14" name="Elipse 13">
              <a:extLst>
                <a:ext uri="{FF2B5EF4-FFF2-40B4-BE49-F238E27FC236}">
                  <a16:creationId xmlns:a16="http://schemas.microsoft.com/office/drawing/2014/main" id="{C7E53407-B10B-4E41-AF66-FECB2B7088FD}"/>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DBE5D160-C702-4A4B-8ED4-8039E6AFF0B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pic>
        <p:nvPicPr>
          <p:cNvPr id="17" name="Imagen 16">
            <a:extLst>
              <a:ext uri="{FF2B5EF4-FFF2-40B4-BE49-F238E27FC236}">
                <a16:creationId xmlns:a16="http://schemas.microsoft.com/office/drawing/2014/main" id="{B1E06134-CAA3-4C69-88CD-B87E11A64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19" y="2500754"/>
            <a:ext cx="4384399" cy="4626977"/>
          </a:xfrm>
          <a:prstGeom prst="rect">
            <a:avLst/>
          </a:prstGeom>
        </p:spPr>
      </p:pic>
      <p:pic>
        <p:nvPicPr>
          <p:cNvPr id="4" name="Imagen 3">
            <a:extLst>
              <a:ext uri="{FF2B5EF4-FFF2-40B4-BE49-F238E27FC236}">
                <a16:creationId xmlns:a16="http://schemas.microsoft.com/office/drawing/2014/main" id="{0ADBB1E3-52A4-4CDC-82D6-65E22956BC0B}"/>
              </a:ext>
            </a:extLst>
          </p:cNvPr>
          <p:cNvPicPr>
            <a:picLocks noChangeAspect="1"/>
          </p:cNvPicPr>
          <p:nvPr/>
        </p:nvPicPr>
        <p:blipFill>
          <a:blip r:embed="rId4"/>
          <a:stretch>
            <a:fillRect/>
          </a:stretch>
        </p:blipFill>
        <p:spPr>
          <a:xfrm>
            <a:off x="13328" y="-26113"/>
            <a:ext cx="2651990" cy="1572904"/>
          </a:xfrm>
          <a:prstGeom prst="rect">
            <a:avLst/>
          </a:prstGeom>
        </p:spPr>
      </p:pic>
    </p:spTree>
    <p:extLst>
      <p:ext uri="{BB962C8B-B14F-4D97-AF65-F5344CB8AC3E}">
        <p14:creationId xmlns:p14="http://schemas.microsoft.com/office/powerpoint/2010/main" val="525365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D1F8E-6DFA-43A7-B7E3-577923CE9B9F}"/>
              </a:ext>
            </a:extLst>
          </p:cNvPr>
          <p:cNvSpPr txBox="1"/>
          <p:nvPr/>
        </p:nvSpPr>
        <p:spPr>
          <a:xfrm>
            <a:off x="228600" y="1181917"/>
            <a:ext cx="3518912" cy="369332"/>
          </a:xfrm>
          <a:prstGeom prst="rect">
            <a:avLst/>
          </a:prstGeom>
          <a:noFill/>
        </p:spPr>
        <p:txBody>
          <a:bodyPr wrap="none" rtlCol="0">
            <a:spAutoFit/>
          </a:bodyPr>
          <a:lstStyle/>
          <a:p>
            <a:r>
              <a:rPr lang="es-CO" sz="1800" dirty="0">
                <a:solidFill>
                  <a:srgbClr val="214A1E"/>
                </a:solidFill>
                <a:effectLst/>
                <a:latin typeface="Arial Black" panose="020B0A04020102020204" pitchFamily="34" charset="0"/>
                <a:ea typeface="Times New Roman" panose="02020603050405020304" pitchFamily="18" charset="0"/>
              </a:rPr>
              <a:t>Indicador Ley 617 de 2000</a:t>
            </a:r>
            <a:endParaRPr lang="en-US" dirty="0">
              <a:solidFill>
                <a:srgbClr val="214A1E"/>
              </a:solidFill>
              <a:latin typeface="Arial Black" panose="020B0A04020102020204" pitchFamily="34" charset="0"/>
            </a:endParaRPr>
          </a:p>
        </p:txBody>
      </p:sp>
      <p:graphicFrame>
        <p:nvGraphicFramePr>
          <p:cNvPr id="5" name="Tabla 4">
            <a:extLst>
              <a:ext uri="{FF2B5EF4-FFF2-40B4-BE49-F238E27FC236}">
                <a16:creationId xmlns:a16="http://schemas.microsoft.com/office/drawing/2014/main" id="{067584F9-9045-4849-BE3D-0A1316F6EF08}"/>
              </a:ext>
            </a:extLst>
          </p:cNvPr>
          <p:cNvGraphicFramePr>
            <a:graphicFrameLocks noGrp="1"/>
          </p:cNvGraphicFramePr>
          <p:nvPr>
            <p:extLst>
              <p:ext uri="{D42A27DB-BD31-4B8C-83A1-F6EECF244321}">
                <p14:modId xmlns:p14="http://schemas.microsoft.com/office/powerpoint/2010/main" val="2026469511"/>
              </p:ext>
            </p:extLst>
          </p:nvPr>
        </p:nvGraphicFramePr>
        <p:xfrm>
          <a:off x="228600" y="1632383"/>
          <a:ext cx="3314700" cy="880055"/>
        </p:xfrm>
        <a:graphic>
          <a:graphicData uri="http://schemas.openxmlformats.org/drawingml/2006/table">
            <a:tbl>
              <a:tblPr firstRow="1" firstCol="1" bandRow="1">
                <a:tableStyleId>{93296810-A885-4BE3-A3E7-6D5BEEA58F35}</a:tableStyleId>
              </a:tblPr>
              <a:tblGrid>
                <a:gridCol w="1934062">
                  <a:extLst>
                    <a:ext uri="{9D8B030D-6E8A-4147-A177-3AD203B41FA5}">
                      <a16:colId xmlns:a16="http://schemas.microsoft.com/office/drawing/2014/main" val="24721239"/>
                    </a:ext>
                  </a:extLst>
                </a:gridCol>
                <a:gridCol w="1380638">
                  <a:extLst>
                    <a:ext uri="{9D8B030D-6E8A-4147-A177-3AD203B41FA5}">
                      <a16:colId xmlns:a16="http://schemas.microsoft.com/office/drawing/2014/main" val="3273211238"/>
                    </a:ext>
                  </a:extLst>
                </a:gridCol>
              </a:tblGrid>
              <a:tr h="177241">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 </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Resultado</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extLst>
                  <a:ext uri="{0D108BD9-81ED-4DB2-BD59-A6C34878D82A}">
                    <a16:rowId xmlns:a16="http://schemas.microsoft.com/office/drawing/2014/main" val="1156106820"/>
                  </a:ext>
                </a:extLst>
              </a:tr>
              <a:tr h="293948">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2019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80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74,77%</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81005803"/>
                  </a:ext>
                </a:extLst>
              </a:tr>
              <a:tr h="325185">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2020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87,85%</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471624641"/>
                  </a:ext>
                </a:extLst>
              </a:tr>
            </a:tbl>
          </a:graphicData>
        </a:graphic>
      </p:graphicFrame>
      <p:sp>
        <p:nvSpPr>
          <p:cNvPr id="6" name="Rectángulo: esquinas redondeadas 5">
            <a:extLst>
              <a:ext uri="{FF2B5EF4-FFF2-40B4-BE49-F238E27FC236}">
                <a16:creationId xmlns:a16="http://schemas.microsoft.com/office/drawing/2014/main" id="{4001C3E2-B734-4D1B-AA3A-0F29FA82C781}"/>
              </a:ext>
            </a:extLst>
          </p:cNvPr>
          <p:cNvSpPr/>
          <p:nvPr/>
        </p:nvSpPr>
        <p:spPr>
          <a:xfrm>
            <a:off x="3865418" y="1776845"/>
            <a:ext cx="1610591" cy="50915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ángulo isósceles 6">
            <a:extLst>
              <a:ext uri="{FF2B5EF4-FFF2-40B4-BE49-F238E27FC236}">
                <a16:creationId xmlns:a16="http://schemas.microsoft.com/office/drawing/2014/main" id="{B8904F62-CF9D-421D-B799-38F8B82AC4BA}"/>
              </a:ext>
            </a:extLst>
          </p:cNvPr>
          <p:cNvSpPr/>
          <p:nvPr/>
        </p:nvSpPr>
        <p:spPr>
          <a:xfrm rot="16200000">
            <a:off x="3654767" y="1886201"/>
            <a:ext cx="268618" cy="29044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2378FCA9-258D-418C-A9C2-E6FFD74F8006}"/>
              </a:ext>
            </a:extLst>
          </p:cNvPr>
          <p:cNvSpPr txBox="1"/>
          <p:nvPr/>
        </p:nvSpPr>
        <p:spPr>
          <a:xfrm>
            <a:off x="4077356" y="1383276"/>
            <a:ext cx="1398653" cy="369332"/>
          </a:xfrm>
          <a:prstGeom prst="rect">
            <a:avLst/>
          </a:prstGeom>
          <a:noFill/>
        </p:spPr>
        <p:txBody>
          <a:bodyPr wrap="none" rtlCol="0">
            <a:spAutoFit/>
          </a:bodyPr>
          <a:lstStyle/>
          <a:p>
            <a:r>
              <a:rPr lang="es-ES" dirty="0">
                <a:solidFill>
                  <a:srgbClr val="214A1E"/>
                </a:solidFill>
                <a:latin typeface="Arial" panose="020B0604020202020204" pitchFamily="34" charset="0"/>
                <a:cs typeface="Arial" panose="020B0604020202020204" pitchFamily="34" charset="0"/>
              </a:rPr>
              <a:t>Variación %</a:t>
            </a:r>
            <a:endParaRPr lang="en-US" dirty="0">
              <a:solidFill>
                <a:srgbClr val="214A1E"/>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DEF09996-C833-4DC2-8772-BD2D5B8233E8}"/>
              </a:ext>
            </a:extLst>
          </p:cNvPr>
          <p:cNvSpPr txBox="1"/>
          <p:nvPr/>
        </p:nvSpPr>
        <p:spPr>
          <a:xfrm>
            <a:off x="4112683" y="1846755"/>
            <a:ext cx="1184940" cy="369332"/>
          </a:xfrm>
          <a:prstGeom prst="rect">
            <a:avLst/>
          </a:prstGeom>
          <a:noFill/>
        </p:spPr>
        <p:txBody>
          <a:bodyPr wrap="none" rtlCol="0">
            <a:spAutoFit/>
          </a:bodyPr>
          <a:lstStyle/>
          <a:p>
            <a:r>
              <a:rPr lang="es-CO" sz="1800" dirty="0">
                <a:solidFill>
                  <a:schemeClr val="bg1"/>
                </a:solidFill>
                <a:effectLst/>
                <a:latin typeface="Arial Black" panose="020B0A04020102020204" pitchFamily="34" charset="0"/>
                <a:ea typeface="Times New Roman" panose="02020603050405020304" pitchFamily="18" charset="0"/>
              </a:rPr>
              <a:t>-13,08%</a:t>
            </a:r>
            <a:endParaRPr lang="en-US" dirty="0">
              <a:solidFill>
                <a:schemeClr val="bg1"/>
              </a:solidFill>
              <a:latin typeface="Arial Black" panose="020B0A04020102020204" pitchFamily="34" charset="0"/>
            </a:endParaRPr>
          </a:p>
        </p:txBody>
      </p:sp>
      <p:sp>
        <p:nvSpPr>
          <p:cNvPr id="10" name="CuadroTexto 9">
            <a:extLst>
              <a:ext uri="{FF2B5EF4-FFF2-40B4-BE49-F238E27FC236}">
                <a16:creationId xmlns:a16="http://schemas.microsoft.com/office/drawing/2014/main" id="{3A57684F-E84A-4C36-B02E-C2784C6E3053}"/>
              </a:ext>
            </a:extLst>
          </p:cNvPr>
          <p:cNvSpPr txBox="1"/>
          <p:nvPr/>
        </p:nvSpPr>
        <p:spPr>
          <a:xfrm>
            <a:off x="4186421" y="2310237"/>
            <a:ext cx="1111202" cy="307777"/>
          </a:xfrm>
          <a:prstGeom prst="rect">
            <a:avLst/>
          </a:prstGeom>
          <a:noFill/>
        </p:spPr>
        <p:txBody>
          <a:bodyPr wrap="none" rtlCol="0">
            <a:spAutoFit/>
          </a:bodyPr>
          <a:lstStyle/>
          <a:p>
            <a:r>
              <a:rPr lang="es-ES" sz="1400" b="1" dirty="0">
                <a:solidFill>
                  <a:srgbClr val="FF3333"/>
                </a:solidFill>
                <a:latin typeface="Arial" panose="020B0604020202020204" pitchFamily="34" charset="0"/>
                <a:cs typeface="Arial" panose="020B0604020202020204" pitchFamily="34" charset="0"/>
              </a:rPr>
              <a:t>Desmejoró</a:t>
            </a:r>
            <a:endParaRPr lang="en-US" sz="1400" b="1" dirty="0">
              <a:solidFill>
                <a:srgbClr val="FF3333"/>
              </a:solidFill>
              <a:latin typeface="Arial" panose="020B0604020202020204" pitchFamily="34" charset="0"/>
              <a:cs typeface="Arial" panose="020B0604020202020204" pitchFamily="34" charset="0"/>
            </a:endParaRPr>
          </a:p>
        </p:txBody>
      </p:sp>
      <p:graphicFrame>
        <p:nvGraphicFramePr>
          <p:cNvPr id="11" name="Tabla 10">
            <a:extLst>
              <a:ext uri="{FF2B5EF4-FFF2-40B4-BE49-F238E27FC236}">
                <a16:creationId xmlns:a16="http://schemas.microsoft.com/office/drawing/2014/main" id="{3101F3C6-9A9F-456A-BB04-46C2B701CA9D}"/>
              </a:ext>
            </a:extLst>
          </p:cNvPr>
          <p:cNvGraphicFramePr>
            <a:graphicFrameLocks noGrp="1"/>
          </p:cNvGraphicFramePr>
          <p:nvPr>
            <p:extLst>
              <p:ext uri="{D42A27DB-BD31-4B8C-83A1-F6EECF244321}">
                <p14:modId xmlns:p14="http://schemas.microsoft.com/office/powerpoint/2010/main" val="3824736052"/>
              </p:ext>
            </p:extLst>
          </p:nvPr>
        </p:nvGraphicFramePr>
        <p:xfrm>
          <a:off x="5805852" y="1475859"/>
          <a:ext cx="6157547" cy="1108837"/>
        </p:xfrm>
        <a:graphic>
          <a:graphicData uri="http://schemas.openxmlformats.org/drawingml/2006/table">
            <a:tbl>
              <a:tblPr firstRow="1" firstCol="1" bandRow="1">
                <a:tableStyleId>{93296810-A885-4BE3-A3E7-6D5BEEA58F35}</a:tableStyleId>
              </a:tblPr>
              <a:tblGrid>
                <a:gridCol w="1381054">
                  <a:extLst>
                    <a:ext uri="{9D8B030D-6E8A-4147-A177-3AD203B41FA5}">
                      <a16:colId xmlns:a16="http://schemas.microsoft.com/office/drawing/2014/main" val="3548221712"/>
                    </a:ext>
                  </a:extLst>
                </a:gridCol>
                <a:gridCol w="2723745">
                  <a:extLst>
                    <a:ext uri="{9D8B030D-6E8A-4147-A177-3AD203B41FA5}">
                      <a16:colId xmlns:a16="http://schemas.microsoft.com/office/drawing/2014/main" val="2845174001"/>
                    </a:ext>
                  </a:extLst>
                </a:gridCol>
                <a:gridCol w="2052748">
                  <a:extLst>
                    <a:ext uri="{9D8B030D-6E8A-4147-A177-3AD203B41FA5}">
                      <a16:colId xmlns:a16="http://schemas.microsoft.com/office/drawing/2014/main" val="2486112895"/>
                    </a:ext>
                  </a:extLst>
                </a:gridCol>
              </a:tblGrid>
              <a:tr h="0">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ICLD</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Gastos de Funcionamiento </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extLst>
                  <a:ext uri="{0D108BD9-81ED-4DB2-BD59-A6C34878D82A}">
                    <a16:rowId xmlns:a16="http://schemas.microsoft.com/office/drawing/2014/main" val="217475770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2019</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$2.060.093.336</a:t>
                      </a:r>
                      <a:endParaRPr lang="en-US" sz="2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$1.540.355.979</a:t>
                      </a:r>
                      <a:endParaRPr lang="en-US" sz="2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8760694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2020</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$1.574.155.722</a:t>
                      </a:r>
                      <a:endParaRPr lang="en-US" sz="2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$1.382.847.956</a:t>
                      </a:r>
                      <a:endParaRPr lang="en-US" sz="2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444975975"/>
                  </a:ext>
                </a:extLst>
              </a:tr>
            </a:tbl>
          </a:graphicData>
        </a:graphic>
      </p:graphicFrame>
      <p:sp>
        <p:nvSpPr>
          <p:cNvPr id="12" name="CuadroTexto 11">
            <a:extLst>
              <a:ext uri="{FF2B5EF4-FFF2-40B4-BE49-F238E27FC236}">
                <a16:creationId xmlns:a16="http://schemas.microsoft.com/office/drawing/2014/main" id="{2D639A32-B7DD-4C89-8692-FC12D0BBE744}"/>
              </a:ext>
            </a:extLst>
          </p:cNvPr>
          <p:cNvSpPr txBox="1"/>
          <p:nvPr/>
        </p:nvSpPr>
        <p:spPr>
          <a:xfrm>
            <a:off x="6050368" y="3281092"/>
            <a:ext cx="5668513" cy="2062103"/>
          </a:xfrm>
          <a:prstGeom prst="rect">
            <a:avLst/>
          </a:prstGeom>
          <a:noFill/>
        </p:spPr>
        <p:txBody>
          <a:bodyPr wrap="square" rtlCol="0">
            <a:spAutoFit/>
          </a:bodyPr>
          <a:lstStyle/>
          <a:p>
            <a:pPr algn="just"/>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Alejandría fue el único municipio que incumplió el indicador en la subregión del Oriente al pasar de un indicador del 74,77% a un indicador del 87,85%, lo cual se debe a la disminución del 23,59%, de sus ingresos de libre destinación– ICLD, en especial industria y comercio y en la asignación de libre destinación del SGP en un 30%, aunque presenta una disminución del gasto en términos nominales del 23,59%. </a:t>
            </a:r>
          </a:p>
        </p:txBody>
      </p:sp>
      <p:grpSp>
        <p:nvGrpSpPr>
          <p:cNvPr id="13" name="Grupo 12">
            <a:extLst>
              <a:ext uri="{FF2B5EF4-FFF2-40B4-BE49-F238E27FC236}">
                <a16:creationId xmlns:a16="http://schemas.microsoft.com/office/drawing/2014/main" id="{A0A2814C-69BA-4CB7-ADF4-10ADC5245F88}"/>
              </a:ext>
            </a:extLst>
          </p:cNvPr>
          <p:cNvGrpSpPr/>
          <p:nvPr/>
        </p:nvGrpSpPr>
        <p:grpSpPr>
          <a:xfrm>
            <a:off x="5677199" y="3322899"/>
            <a:ext cx="257306" cy="257306"/>
            <a:chOff x="558329" y="2435940"/>
            <a:chExt cx="405246" cy="405246"/>
          </a:xfrm>
        </p:grpSpPr>
        <p:sp>
          <p:nvSpPr>
            <p:cNvPr id="14" name="Elipse 13">
              <a:extLst>
                <a:ext uri="{FF2B5EF4-FFF2-40B4-BE49-F238E27FC236}">
                  <a16:creationId xmlns:a16="http://schemas.microsoft.com/office/drawing/2014/main" id="{C7E53407-B10B-4E41-AF66-FECB2B7088FD}"/>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DBE5D160-C702-4A4B-8ED4-8039E6AFF0B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pic>
        <p:nvPicPr>
          <p:cNvPr id="16" name="Imagen 15">
            <a:extLst>
              <a:ext uri="{FF2B5EF4-FFF2-40B4-BE49-F238E27FC236}">
                <a16:creationId xmlns:a16="http://schemas.microsoft.com/office/drawing/2014/main" id="{FADADD76-2541-4A56-9855-00C6622F9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50" y="2665153"/>
            <a:ext cx="4379972" cy="4626794"/>
          </a:xfrm>
          <a:prstGeom prst="rect">
            <a:avLst/>
          </a:prstGeom>
        </p:spPr>
      </p:pic>
      <p:pic>
        <p:nvPicPr>
          <p:cNvPr id="18" name="Imagen 17">
            <a:extLst>
              <a:ext uri="{FF2B5EF4-FFF2-40B4-BE49-F238E27FC236}">
                <a16:creationId xmlns:a16="http://schemas.microsoft.com/office/drawing/2014/main" id="{4D4625CE-94EB-4490-9F16-170B0BE5F217}"/>
              </a:ext>
            </a:extLst>
          </p:cNvPr>
          <p:cNvPicPr>
            <a:picLocks noChangeAspect="1"/>
          </p:cNvPicPr>
          <p:nvPr/>
        </p:nvPicPr>
        <p:blipFill>
          <a:blip r:embed="rId4"/>
          <a:stretch>
            <a:fillRect/>
          </a:stretch>
        </p:blipFill>
        <p:spPr>
          <a:xfrm>
            <a:off x="-48187" y="-22720"/>
            <a:ext cx="3371380" cy="1572904"/>
          </a:xfrm>
          <a:prstGeom prst="rect">
            <a:avLst/>
          </a:prstGeom>
        </p:spPr>
      </p:pic>
    </p:spTree>
    <p:extLst>
      <p:ext uri="{BB962C8B-B14F-4D97-AF65-F5344CB8AC3E}">
        <p14:creationId xmlns:p14="http://schemas.microsoft.com/office/powerpoint/2010/main" val="3404434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D1F8E-6DFA-43A7-B7E3-577923CE9B9F}"/>
              </a:ext>
            </a:extLst>
          </p:cNvPr>
          <p:cNvSpPr txBox="1"/>
          <p:nvPr/>
        </p:nvSpPr>
        <p:spPr>
          <a:xfrm>
            <a:off x="228600" y="1181917"/>
            <a:ext cx="3518912" cy="369332"/>
          </a:xfrm>
          <a:prstGeom prst="rect">
            <a:avLst/>
          </a:prstGeom>
          <a:noFill/>
        </p:spPr>
        <p:txBody>
          <a:bodyPr wrap="none" rtlCol="0">
            <a:spAutoFit/>
          </a:bodyPr>
          <a:lstStyle/>
          <a:p>
            <a:r>
              <a:rPr lang="es-CO" sz="1800" dirty="0">
                <a:solidFill>
                  <a:srgbClr val="214A1E"/>
                </a:solidFill>
                <a:effectLst/>
                <a:latin typeface="Arial Black" panose="020B0A04020102020204" pitchFamily="34" charset="0"/>
                <a:ea typeface="Times New Roman" panose="02020603050405020304" pitchFamily="18" charset="0"/>
              </a:rPr>
              <a:t>Indicador Ley 617 de 2000</a:t>
            </a:r>
            <a:endParaRPr lang="en-US" dirty="0">
              <a:solidFill>
                <a:srgbClr val="214A1E"/>
              </a:solidFill>
              <a:latin typeface="Arial Black" panose="020B0A04020102020204" pitchFamily="34" charset="0"/>
            </a:endParaRPr>
          </a:p>
        </p:txBody>
      </p:sp>
      <p:graphicFrame>
        <p:nvGraphicFramePr>
          <p:cNvPr id="5" name="Tabla 4">
            <a:extLst>
              <a:ext uri="{FF2B5EF4-FFF2-40B4-BE49-F238E27FC236}">
                <a16:creationId xmlns:a16="http://schemas.microsoft.com/office/drawing/2014/main" id="{067584F9-9045-4849-BE3D-0A1316F6EF08}"/>
              </a:ext>
            </a:extLst>
          </p:cNvPr>
          <p:cNvGraphicFramePr>
            <a:graphicFrameLocks noGrp="1"/>
          </p:cNvGraphicFramePr>
          <p:nvPr>
            <p:extLst>
              <p:ext uri="{D42A27DB-BD31-4B8C-83A1-F6EECF244321}">
                <p14:modId xmlns:p14="http://schemas.microsoft.com/office/powerpoint/2010/main" val="300898098"/>
              </p:ext>
            </p:extLst>
          </p:nvPr>
        </p:nvGraphicFramePr>
        <p:xfrm>
          <a:off x="228600" y="1632383"/>
          <a:ext cx="3314700" cy="880055"/>
        </p:xfrm>
        <a:graphic>
          <a:graphicData uri="http://schemas.openxmlformats.org/drawingml/2006/table">
            <a:tbl>
              <a:tblPr firstRow="1" firstCol="1" bandRow="1">
                <a:tableStyleId>{93296810-A885-4BE3-A3E7-6D5BEEA58F35}</a:tableStyleId>
              </a:tblPr>
              <a:tblGrid>
                <a:gridCol w="1934062">
                  <a:extLst>
                    <a:ext uri="{9D8B030D-6E8A-4147-A177-3AD203B41FA5}">
                      <a16:colId xmlns:a16="http://schemas.microsoft.com/office/drawing/2014/main" val="24721239"/>
                    </a:ext>
                  </a:extLst>
                </a:gridCol>
                <a:gridCol w="1380638">
                  <a:extLst>
                    <a:ext uri="{9D8B030D-6E8A-4147-A177-3AD203B41FA5}">
                      <a16:colId xmlns:a16="http://schemas.microsoft.com/office/drawing/2014/main" val="3273211238"/>
                    </a:ext>
                  </a:extLst>
                </a:gridCol>
              </a:tblGrid>
              <a:tr h="177241">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 </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Resultado</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extLst>
                  <a:ext uri="{0D108BD9-81ED-4DB2-BD59-A6C34878D82A}">
                    <a16:rowId xmlns:a16="http://schemas.microsoft.com/office/drawing/2014/main" val="1156106820"/>
                  </a:ext>
                </a:extLst>
              </a:tr>
              <a:tr h="293948">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2019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80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78,91%</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81005803"/>
                  </a:ext>
                </a:extLst>
              </a:tr>
              <a:tr h="325185">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2020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94,46%</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471624641"/>
                  </a:ext>
                </a:extLst>
              </a:tr>
            </a:tbl>
          </a:graphicData>
        </a:graphic>
      </p:graphicFrame>
      <p:sp>
        <p:nvSpPr>
          <p:cNvPr id="6" name="Rectángulo: esquinas redondeadas 5">
            <a:extLst>
              <a:ext uri="{FF2B5EF4-FFF2-40B4-BE49-F238E27FC236}">
                <a16:creationId xmlns:a16="http://schemas.microsoft.com/office/drawing/2014/main" id="{4001C3E2-B734-4D1B-AA3A-0F29FA82C781}"/>
              </a:ext>
            </a:extLst>
          </p:cNvPr>
          <p:cNvSpPr/>
          <p:nvPr/>
        </p:nvSpPr>
        <p:spPr>
          <a:xfrm>
            <a:off x="3865418" y="1776845"/>
            <a:ext cx="1610591" cy="50915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ángulo isósceles 6">
            <a:extLst>
              <a:ext uri="{FF2B5EF4-FFF2-40B4-BE49-F238E27FC236}">
                <a16:creationId xmlns:a16="http://schemas.microsoft.com/office/drawing/2014/main" id="{B8904F62-CF9D-421D-B799-38F8B82AC4BA}"/>
              </a:ext>
            </a:extLst>
          </p:cNvPr>
          <p:cNvSpPr/>
          <p:nvPr/>
        </p:nvSpPr>
        <p:spPr>
          <a:xfrm rot="16200000">
            <a:off x="3654767" y="1886201"/>
            <a:ext cx="268618" cy="29044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2378FCA9-258D-418C-A9C2-E6FFD74F8006}"/>
              </a:ext>
            </a:extLst>
          </p:cNvPr>
          <p:cNvSpPr txBox="1"/>
          <p:nvPr/>
        </p:nvSpPr>
        <p:spPr>
          <a:xfrm>
            <a:off x="4077356" y="1383276"/>
            <a:ext cx="1398653" cy="369332"/>
          </a:xfrm>
          <a:prstGeom prst="rect">
            <a:avLst/>
          </a:prstGeom>
          <a:noFill/>
        </p:spPr>
        <p:txBody>
          <a:bodyPr wrap="none" rtlCol="0">
            <a:spAutoFit/>
          </a:bodyPr>
          <a:lstStyle/>
          <a:p>
            <a:r>
              <a:rPr lang="es-ES" dirty="0">
                <a:solidFill>
                  <a:srgbClr val="214A1E"/>
                </a:solidFill>
                <a:latin typeface="Arial" panose="020B0604020202020204" pitchFamily="34" charset="0"/>
                <a:cs typeface="Arial" panose="020B0604020202020204" pitchFamily="34" charset="0"/>
              </a:rPr>
              <a:t>Variación %</a:t>
            </a:r>
            <a:endParaRPr lang="en-US" dirty="0">
              <a:solidFill>
                <a:srgbClr val="214A1E"/>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DEF09996-C833-4DC2-8772-BD2D5B8233E8}"/>
              </a:ext>
            </a:extLst>
          </p:cNvPr>
          <p:cNvSpPr txBox="1"/>
          <p:nvPr/>
        </p:nvSpPr>
        <p:spPr>
          <a:xfrm>
            <a:off x="4112683" y="1846755"/>
            <a:ext cx="1184940" cy="369332"/>
          </a:xfrm>
          <a:prstGeom prst="rect">
            <a:avLst/>
          </a:prstGeom>
          <a:noFill/>
        </p:spPr>
        <p:txBody>
          <a:bodyPr wrap="none" rtlCol="0">
            <a:spAutoFit/>
          </a:bodyPr>
          <a:lstStyle/>
          <a:p>
            <a:r>
              <a:rPr lang="es-CO" sz="1800" dirty="0">
                <a:solidFill>
                  <a:schemeClr val="bg1"/>
                </a:solidFill>
                <a:effectLst/>
                <a:latin typeface="Arial Black" panose="020B0A04020102020204" pitchFamily="34" charset="0"/>
                <a:ea typeface="Times New Roman" panose="02020603050405020304" pitchFamily="18" charset="0"/>
              </a:rPr>
              <a:t>-15,55%</a:t>
            </a:r>
            <a:endParaRPr lang="en-US" dirty="0">
              <a:solidFill>
                <a:schemeClr val="bg1"/>
              </a:solidFill>
              <a:latin typeface="Arial Black" panose="020B0A04020102020204" pitchFamily="34" charset="0"/>
            </a:endParaRPr>
          </a:p>
        </p:txBody>
      </p:sp>
      <p:sp>
        <p:nvSpPr>
          <p:cNvPr id="10" name="CuadroTexto 9">
            <a:extLst>
              <a:ext uri="{FF2B5EF4-FFF2-40B4-BE49-F238E27FC236}">
                <a16:creationId xmlns:a16="http://schemas.microsoft.com/office/drawing/2014/main" id="{3A57684F-E84A-4C36-B02E-C2784C6E3053}"/>
              </a:ext>
            </a:extLst>
          </p:cNvPr>
          <p:cNvSpPr txBox="1"/>
          <p:nvPr/>
        </p:nvSpPr>
        <p:spPr>
          <a:xfrm>
            <a:off x="4186421" y="2310237"/>
            <a:ext cx="1111202" cy="307777"/>
          </a:xfrm>
          <a:prstGeom prst="rect">
            <a:avLst/>
          </a:prstGeom>
          <a:noFill/>
        </p:spPr>
        <p:txBody>
          <a:bodyPr wrap="none" rtlCol="0">
            <a:spAutoFit/>
          </a:bodyPr>
          <a:lstStyle/>
          <a:p>
            <a:r>
              <a:rPr lang="es-ES" sz="1400" b="1" dirty="0">
                <a:solidFill>
                  <a:srgbClr val="FF3333"/>
                </a:solidFill>
                <a:latin typeface="Arial" panose="020B0604020202020204" pitchFamily="34" charset="0"/>
                <a:cs typeface="Arial" panose="020B0604020202020204" pitchFamily="34" charset="0"/>
              </a:rPr>
              <a:t>Desmejoró</a:t>
            </a:r>
            <a:endParaRPr lang="en-US" sz="1400" b="1" dirty="0">
              <a:solidFill>
                <a:srgbClr val="FF3333"/>
              </a:solidFill>
              <a:latin typeface="Arial" panose="020B0604020202020204" pitchFamily="34" charset="0"/>
              <a:cs typeface="Arial" panose="020B0604020202020204" pitchFamily="34" charset="0"/>
            </a:endParaRPr>
          </a:p>
        </p:txBody>
      </p:sp>
      <p:graphicFrame>
        <p:nvGraphicFramePr>
          <p:cNvPr id="11" name="Tabla 10">
            <a:extLst>
              <a:ext uri="{FF2B5EF4-FFF2-40B4-BE49-F238E27FC236}">
                <a16:creationId xmlns:a16="http://schemas.microsoft.com/office/drawing/2014/main" id="{3101F3C6-9A9F-456A-BB04-46C2B701CA9D}"/>
              </a:ext>
            </a:extLst>
          </p:cNvPr>
          <p:cNvGraphicFramePr>
            <a:graphicFrameLocks noGrp="1"/>
          </p:cNvGraphicFramePr>
          <p:nvPr>
            <p:extLst>
              <p:ext uri="{D42A27DB-BD31-4B8C-83A1-F6EECF244321}">
                <p14:modId xmlns:p14="http://schemas.microsoft.com/office/powerpoint/2010/main" val="2771383458"/>
              </p:ext>
            </p:extLst>
          </p:nvPr>
        </p:nvGraphicFramePr>
        <p:xfrm>
          <a:off x="5805852" y="1475859"/>
          <a:ext cx="6157547" cy="1108837"/>
        </p:xfrm>
        <a:graphic>
          <a:graphicData uri="http://schemas.openxmlformats.org/drawingml/2006/table">
            <a:tbl>
              <a:tblPr firstRow="1" firstCol="1" bandRow="1">
                <a:tableStyleId>{93296810-A885-4BE3-A3E7-6D5BEEA58F35}</a:tableStyleId>
              </a:tblPr>
              <a:tblGrid>
                <a:gridCol w="1381054">
                  <a:extLst>
                    <a:ext uri="{9D8B030D-6E8A-4147-A177-3AD203B41FA5}">
                      <a16:colId xmlns:a16="http://schemas.microsoft.com/office/drawing/2014/main" val="3548221712"/>
                    </a:ext>
                  </a:extLst>
                </a:gridCol>
                <a:gridCol w="2460014">
                  <a:extLst>
                    <a:ext uri="{9D8B030D-6E8A-4147-A177-3AD203B41FA5}">
                      <a16:colId xmlns:a16="http://schemas.microsoft.com/office/drawing/2014/main" val="2845174001"/>
                    </a:ext>
                  </a:extLst>
                </a:gridCol>
                <a:gridCol w="2316479">
                  <a:extLst>
                    <a:ext uri="{9D8B030D-6E8A-4147-A177-3AD203B41FA5}">
                      <a16:colId xmlns:a16="http://schemas.microsoft.com/office/drawing/2014/main" val="2486112895"/>
                    </a:ext>
                  </a:extLst>
                </a:gridCol>
              </a:tblGrid>
              <a:tr h="0">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ICLD</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Gastos de Funcionamiento </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extLst>
                  <a:ext uri="{0D108BD9-81ED-4DB2-BD59-A6C34878D82A}">
                    <a16:rowId xmlns:a16="http://schemas.microsoft.com/office/drawing/2014/main" val="217475770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2019</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$1.855.324.249</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$1.464.024.632</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8760694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2020</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$1.786.024.839</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$1.687.128.900</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444975975"/>
                  </a:ext>
                </a:extLst>
              </a:tr>
            </a:tbl>
          </a:graphicData>
        </a:graphic>
      </p:graphicFrame>
      <p:sp>
        <p:nvSpPr>
          <p:cNvPr id="12" name="CuadroTexto 11">
            <a:extLst>
              <a:ext uri="{FF2B5EF4-FFF2-40B4-BE49-F238E27FC236}">
                <a16:creationId xmlns:a16="http://schemas.microsoft.com/office/drawing/2014/main" id="{2D639A32-B7DD-4C89-8692-FC12D0BBE744}"/>
              </a:ext>
            </a:extLst>
          </p:cNvPr>
          <p:cNvSpPr txBox="1"/>
          <p:nvPr/>
        </p:nvSpPr>
        <p:spPr>
          <a:xfrm>
            <a:off x="6050368" y="3281092"/>
            <a:ext cx="5668513" cy="2554545"/>
          </a:xfrm>
          <a:prstGeom prst="rect">
            <a:avLst/>
          </a:prstGeom>
          <a:noFill/>
        </p:spPr>
        <p:txBody>
          <a:bodyPr wrap="square" rtlCol="0">
            <a:spAutoFit/>
          </a:bodyPr>
          <a:lstStyle/>
          <a:p>
            <a:pPr algn="just"/>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Caramanta obtuvo el indicador más </a:t>
            </a:r>
            <a:r>
              <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alto de la subregión Suroeste, </a:t>
            </a:r>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94,46%. El municipio obtuvo en el año 2019 un indicador de 78,91%, lo que representa una variación de 15,55%. </a:t>
            </a:r>
            <a:endPar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s-E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algn="just"/>
            <a:r>
              <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En </a:t>
            </a:r>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términos nominales se evidencia una disminución de los ICLD de 3,74% y un aumento de los gastos de funcionamiento de 15,24%. En términos reales la disminución de los ingresos es de 5,27% y el aumento de los gastos de 13,4%. </a:t>
            </a:r>
          </a:p>
        </p:txBody>
      </p:sp>
      <p:grpSp>
        <p:nvGrpSpPr>
          <p:cNvPr id="13" name="Grupo 12">
            <a:extLst>
              <a:ext uri="{FF2B5EF4-FFF2-40B4-BE49-F238E27FC236}">
                <a16:creationId xmlns:a16="http://schemas.microsoft.com/office/drawing/2014/main" id="{A0A2814C-69BA-4CB7-ADF4-10ADC5245F88}"/>
              </a:ext>
            </a:extLst>
          </p:cNvPr>
          <p:cNvGrpSpPr/>
          <p:nvPr/>
        </p:nvGrpSpPr>
        <p:grpSpPr>
          <a:xfrm>
            <a:off x="5677199" y="3322899"/>
            <a:ext cx="257306" cy="257306"/>
            <a:chOff x="558329" y="2435940"/>
            <a:chExt cx="405246" cy="405246"/>
          </a:xfrm>
        </p:grpSpPr>
        <p:sp>
          <p:nvSpPr>
            <p:cNvPr id="14" name="Elipse 13">
              <a:extLst>
                <a:ext uri="{FF2B5EF4-FFF2-40B4-BE49-F238E27FC236}">
                  <a16:creationId xmlns:a16="http://schemas.microsoft.com/office/drawing/2014/main" id="{C7E53407-B10B-4E41-AF66-FECB2B7088FD}"/>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DBE5D160-C702-4A4B-8ED4-8039E6AFF0B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pic>
        <p:nvPicPr>
          <p:cNvPr id="18" name="Imagen 17">
            <a:extLst>
              <a:ext uri="{FF2B5EF4-FFF2-40B4-BE49-F238E27FC236}">
                <a16:creationId xmlns:a16="http://schemas.microsoft.com/office/drawing/2014/main" id="{E9096634-CB4F-4359-96F3-BFFBB1CE3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14" y="2639648"/>
            <a:ext cx="4409467" cy="4662729"/>
          </a:xfrm>
          <a:prstGeom prst="rect">
            <a:avLst/>
          </a:prstGeom>
        </p:spPr>
      </p:pic>
      <p:pic>
        <p:nvPicPr>
          <p:cNvPr id="19" name="Imagen 18">
            <a:extLst>
              <a:ext uri="{FF2B5EF4-FFF2-40B4-BE49-F238E27FC236}">
                <a16:creationId xmlns:a16="http://schemas.microsoft.com/office/drawing/2014/main" id="{DC52F3F2-7BCA-4517-9747-CE6B758E690B}"/>
              </a:ext>
            </a:extLst>
          </p:cNvPr>
          <p:cNvPicPr>
            <a:picLocks noChangeAspect="1"/>
          </p:cNvPicPr>
          <p:nvPr/>
        </p:nvPicPr>
        <p:blipFill>
          <a:blip r:embed="rId4"/>
          <a:stretch>
            <a:fillRect/>
          </a:stretch>
        </p:blipFill>
        <p:spPr>
          <a:xfrm>
            <a:off x="0" y="-32046"/>
            <a:ext cx="3383573" cy="1572904"/>
          </a:xfrm>
          <a:prstGeom prst="rect">
            <a:avLst/>
          </a:prstGeom>
        </p:spPr>
      </p:pic>
    </p:spTree>
    <p:extLst>
      <p:ext uri="{BB962C8B-B14F-4D97-AF65-F5344CB8AC3E}">
        <p14:creationId xmlns:p14="http://schemas.microsoft.com/office/powerpoint/2010/main" val="12495590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D1F8E-6DFA-43A7-B7E3-577923CE9B9F}"/>
              </a:ext>
            </a:extLst>
          </p:cNvPr>
          <p:cNvSpPr txBox="1"/>
          <p:nvPr/>
        </p:nvSpPr>
        <p:spPr>
          <a:xfrm>
            <a:off x="228600" y="1181917"/>
            <a:ext cx="3518912" cy="369332"/>
          </a:xfrm>
          <a:prstGeom prst="rect">
            <a:avLst/>
          </a:prstGeom>
          <a:noFill/>
        </p:spPr>
        <p:txBody>
          <a:bodyPr wrap="none" rtlCol="0">
            <a:spAutoFit/>
          </a:bodyPr>
          <a:lstStyle/>
          <a:p>
            <a:r>
              <a:rPr lang="es-CO" sz="1800" dirty="0">
                <a:solidFill>
                  <a:srgbClr val="214A1E"/>
                </a:solidFill>
                <a:effectLst/>
                <a:latin typeface="Arial Black" panose="020B0A04020102020204" pitchFamily="34" charset="0"/>
                <a:ea typeface="Times New Roman" panose="02020603050405020304" pitchFamily="18" charset="0"/>
              </a:rPr>
              <a:t>Indicador Ley 617 de 2000</a:t>
            </a:r>
            <a:endParaRPr lang="en-US" dirty="0">
              <a:solidFill>
                <a:srgbClr val="214A1E"/>
              </a:solidFill>
              <a:latin typeface="Arial Black" panose="020B0A04020102020204" pitchFamily="34" charset="0"/>
            </a:endParaRPr>
          </a:p>
        </p:txBody>
      </p:sp>
      <p:graphicFrame>
        <p:nvGraphicFramePr>
          <p:cNvPr id="5" name="Tabla 4">
            <a:extLst>
              <a:ext uri="{FF2B5EF4-FFF2-40B4-BE49-F238E27FC236}">
                <a16:creationId xmlns:a16="http://schemas.microsoft.com/office/drawing/2014/main" id="{067584F9-9045-4849-BE3D-0A1316F6EF08}"/>
              </a:ext>
            </a:extLst>
          </p:cNvPr>
          <p:cNvGraphicFramePr>
            <a:graphicFrameLocks noGrp="1"/>
          </p:cNvGraphicFramePr>
          <p:nvPr>
            <p:extLst>
              <p:ext uri="{D42A27DB-BD31-4B8C-83A1-F6EECF244321}">
                <p14:modId xmlns:p14="http://schemas.microsoft.com/office/powerpoint/2010/main" val="1089772702"/>
              </p:ext>
            </p:extLst>
          </p:nvPr>
        </p:nvGraphicFramePr>
        <p:xfrm>
          <a:off x="228600" y="1632383"/>
          <a:ext cx="3314700" cy="880055"/>
        </p:xfrm>
        <a:graphic>
          <a:graphicData uri="http://schemas.openxmlformats.org/drawingml/2006/table">
            <a:tbl>
              <a:tblPr firstRow="1" firstCol="1" bandRow="1">
                <a:tableStyleId>{93296810-A885-4BE3-A3E7-6D5BEEA58F35}</a:tableStyleId>
              </a:tblPr>
              <a:tblGrid>
                <a:gridCol w="1934062">
                  <a:extLst>
                    <a:ext uri="{9D8B030D-6E8A-4147-A177-3AD203B41FA5}">
                      <a16:colId xmlns:a16="http://schemas.microsoft.com/office/drawing/2014/main" val="24721239"/>
                    </a:ext>
                  </a:extLst>
                </a:gridCol>
                <a:gridCol w="1380638">
                  <a:extLst>
                    <a:ext uri="{9D8B030D-6E8A-4147-A177-3AD203B41FA5}">
                      <a16:colId xmlns:a16="http://schemas.microsoft.com/office/drawing/2014/main" val="3273211238"/>
                    </a:ext>
                  </a:extLst>
                </a:gridCol>
              </a:tblGrid>
              <a:tr h="177241">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 </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Resultado</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extLst>
                  <a:ext uri="{0D108BD9-81ED-4DB2-BD59-A6C34878D82A}">
                    <a16:rowId xmlns:a16="http://schemas.microsoft.com/office/drawing/2014/main" val="1156106820"/>
                  </a:ext>
                </a:extLst>
              </a:tr>
              <a:tr h="293948">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2019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80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85,85%</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81005803"/>
                  </a:ext>
                </a:extLst>
              </a:tr>
              <a:tr h="325185">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2020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91,27%</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471624641"/>
                  </a:ext>
                </a:extLst>
              </a:tr>
            </a:tbl>
          </a:graphicData>
        </a:graphic>
      </p:graphicFrame>
      <p:sp>
        <p:nvSpPr>
          <p:cNvPr id="6" name="Rectángulo: esquinas redondeadas 5">
            <a:extLst>
              <a:ext uri="{FF2B5EF4-FFF2-40B4-BE49-F238E27FC236}">
                <a16:creationId xmlns:a16="http://schemas.microsoft.com/office/drawing/2014/main" id="{4001C3E2-B734-4D1B-AA3A-0F29FA82C781}"/>
              </a:ext>
            </a:extLst>
          </p:cNvPr>
          <p:cNvSpPr/>
          <p:nvPr/>
        </p:nvSpPr>
        <p:spPr>
          <a:xfrm>
            <a:off x="3865418" y="1776845"/>
            <a:ext cx="1610591" cy="50915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ángulo isósceles 6">
            <a:extLst>
              <a:ext uri="{FF2B5EF4-FFF2-40B4-BE49-F238E27FC236}">
                <a16:creationId xmlns:a16="http://schemas.microsoft.com/office/drawing/2014/main" id="{B8904F62-CF9D-421D-B799-38F8B82AC4BA}"/>
              </a:ext>
            </a:extLst>
          </p:cNvPr>
          <p:cNvSpPr/>
          <p:nvPr/>
        </p:nvSpPr>
        <p:spPr>
          <a:xfrm rot="16200000">
            <a:off x="3654767" y="1886201"/>
            <a:ext cx="268618" cy="29044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2378FCA9-258D-418C-A9C2-E6FFD74F8006}"/>
              </a:ext>
            </a:extLst>
          </p:cNvPr>
          <p:cNvSpPr txBox="1"/>
          <p:nvPr/>
        </p:nvSpPr>
        <p:spPr>
          <a:xfrm>
            <a:off x="4077356" y="1383276"/>
            <a:ext cx="1398653" cy="369332"/>
          </a:xfrm>
          <a:prstGeom prst="rect">
            <a:avLst/>
          </a:prstGeom>
          <a:noFill/>
        </p:spPr>
        <p:txBody>
          <a:bodyPr wrap="none" rtlCol="0">
            <a:spAutoFit/>
          </a:bodyPr>
          <a:lstStyle/>
          <a:p>
            <a:r>
              <a:rPr lang="es-ES" dirty="0">
                <a:solidFill>
                  <a:srgbClr val="214A1E"/>
                </a:solidFill>
                <a:latin typeface="Arial" panose="020B0604020202020204" pitchFamily="34" charset="0"/>
                <a:cs typeface="Arial" panose="020B0604020202020204" pitchFamily="34" charset="0"/>
              </a:rPr>
              <a:t>Variación %</a:t>
            </a:r>
            <a:endParaRPr lang="en-US" dirty="0">
              <a:solidFill>
                <a:srgbClr val="214A1E"/>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DEF09996-C833-4DC2-8772-BD2D5B8233E8}"/>
              </a:ext>
            </a:extLst>
          </p:cNvPr>
          <p:cNvSpPr txBox="1"/>
          <p:nvPr/>
        </p:nvSpPr>
        <p:spPr>
          <a:xfrm>
            <a:off x="4186421" y="1846755"/>
            <a:ext cx="1031051" cy="369332"/>
          </a:xfrm>
          <a:prstGeom prst="rect">
            <a:avLst/>
          </a:prstGeom>
          <a:noFill/>
        </p:spPr>
        <p:txBody>
          <a:bodyPr wrap="none" rtlCol="0">
            <a:spAutoFit/>
          </a:bodyPr>
          <a:lstStyle/>
          <a:p>
            <a:r>
              <a:rPr lang="es-CO" sz="1800" dirty="0">
                <a:solidFill>
                  <a:schemeClr val="bg1"/>
                </a:solidFill>
                <a:effectLst/>
                <a:latin typeface="Arial Black" panose="020B0A04020102020204" pitchFamily="34" charset="0"/>
                <a:ea typeface="Times New Roman" panose="02020603050405020304" pitchFamily="18" charset="0"/>
              </a:rPr>
              <a:t>-5,42%</a:t>
            </a:r>
            <a:endParaRPr lang="en-US" dirty="0">
              <a:solidFill>
                <a:schemeClr val="bg1"/>
              </a:solidFill>
              <a:latin typeface="Arial Black" panose="020B0A04020102020204" pitchFamily="34" charset="0"/>
            </a:endParaRPr>
          </a:p>
        </p:txBody>
      </p:sp>
      <p:sp>
        <p:nvSpPr>
          <p:cNvPr id="10" name="CuadroTexto 9">
            <a:extLst>
              <a:ext uri="{FF2B5EF4-FFF2-40B4-BE49-F238E27FC236}">
                <a16:creationId xmlns:a16="http://schemas.microsoft.com/office/drawing/2014/main" id="{3A57684F-E84A-4C36-B02E-C2784C6E3053}"/>
              </a:ext>
            </a:extLst>
          </p:cNvPr>
          <p:cNvSpPr txBox="1"/>
          <p:nvPr/>
        </p:nvSpPr>
        <p:spPr>
          <a:xfrm>
            <a:off x="4186421" y="2310237"/>
            <a:ext cx="1111202" cy="307777"/>
          </a:xfrm>
          <a:prstGeom prst="rect">
            <a:avLst/>
          </a:prstGeom>
          <a:noFill/>
        </p:spPr>
        <p:txBody>
          <a:bodyPr wrap="none" rtlCol="0">
            <a:spAutoFit/>
          </a:bodyPr>
          <a:lstStyle/>
          <a:p>
            <a:r>
              <a:rPr lang="es-ES" sz="1400" b="1" dirty="0">
                <a:solidFill>
                  <a:srgbClr val="FF3333"/>
                </a:solidFill>
                <a:latin typeface="Arial" panose="020B0604020202020204" pitchFamily="34" charset="0"/>
                <a:cs typeface="Arial" panose="020B0604020202020204" pitchFamily="34" charset="0"/>
              </a:rPr>
              <a:t>Desmejoró</a:t>
            </a:r>
            <a:endParaRPr lang="en-US" sz="1400" b="1" dirty="0">
              <a:solidFill>
                <a:srgbClr val="FF3333"/>
              </a:solidFill>
              <a:latin typeface="Arial" panose="020B0604020202020204" pitchFamily="34" charset="0"/>
              <a:cs typeface="Arial" panose="020B0604020202020204" pitchFamily="34" charset="0"/>
            </a:endParaRPr>
          </a:p>
        </p:txBody>
      </p:sp>
      <p:graphicFrame>
        <p:nvGraphicFramePr>
          <p:cNvPr id="11" name="Tabla 10">
            <a:extLst>
              <a:ext uri="{FF2B5EF4-FFF2-40B4-BE49-F238E27FC236}">
                <a16:creationId xmlns:a16="http://schemas.microsoft.com/office/drawing/2014/main" id="{3101F3C6-9A9F-456A-BB04-46C2B701CA9D}"/>
              </a:ext>
            </a:extLst>
          </p:cNvPr>
          <p:cNvGraphicFramePr>
            <a:graphicFrameLocks noGrp="1"/>
          </p:cNvGraphicFramePr>
          <p:nvPr>
            <p:extLst>
              <p:ext uri="{D42A27DB-BD31-4B8C-83A1-F6EECF244321}">
                <p14:modId xmlns:p14="http://schemas.microsoft.com/office/powerpoint/2010/main" val="2809744571"/>
              </p:ext>
            </p:extLst>
          </p:nvPr>
        </p:nvGraphicFramePr>
        <p:xfrm>
          <a:off x="5805852" y="1475859"/>
          <a:ext cx="6157547" cy="1108837"/>
        </p:xfrm>
        <a:graphic>
          <a:graphicData uri="http://schemas.openxmlformats.org/drawingml/2006/table">
            <a:tbl>
              <a:tblPr firstRow="1" firstCol="1" bandRow="1">
                <a:tableStyleId>{93296810-A885-4BE3-A3E7-6D5BEEA58F35}</a:tableStyleId>
              </a:tblPr>
              <a:tblGrid>
                <a:gridCol w="1381054">
                  <a:extLst>
                    <a:ext uri="{9D8B030D-6E8A-4147-A177-3AD203B41FA5}">
                      <a16:colId xmlns:a16="http://schemas.microsoft.com/office/drawing/2014/main" val="3548221712"/>
                    </a:ext>
                  </a:extLst>
                </a:gridCol>
                <a:gridCol w="2723745">
                  <a:extLst>
                    <a:ext uri="{9D8B030D-6E8A-4147-A177-3AD203B41FA5}">
                      <a16:colId xmlns:a16="http://schemas.microsoft.com/office/drawing/2014/main" val="2845174001"/>
                    </a:ext>
                  </a:extLst>
                </a:gridCol>
                <a:gridCol w="2052748">
                  <a:extLst>
                    <a:ext uri="{9D8B030D-6E8A-4147-A177-3AD203B41FA5}">
                      <a16:colId xmlns:a16="http://schemas.microsoft.com/office/drawing/2014/main" val="2486112895"/>
                    </a:ext>
                  </a:extLst>
                </a:gridCol>
              </a:tblGrid>
              <a:tr h="0">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ICLD</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Gastos de Funcionamiento </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extLst>
                  <a:ext uri="{0D108BD9-81ED-4DB2-BD59-A6C34878D82A}">
                    <a16:rowId xmlns:a16="http://schemas.microsoft.com/office/drawing/2014/main" val="217475770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2019</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$1.993.070.829</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$1.711.139.196</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8760694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2020</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$1.873.388.922</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$1.709.902.269</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444975975"/>
                  </a:ext>
                </a:extLst>
              </a:tr>
            </a:tbl>
          </a:graphicData>
        </a:graphic>
      </p:graphicFrame>
      <p:sp>
        <p:nvSpPr>
          <p:cNvPr id="12" name="CuadroTexto 11">
            <a:extLst>
              <a:ext uri="{FF2B5EF4-FFF2-40B4-BE49-F238E27FC236}">
                <a16:creationId xmlns:a16="http://schemas.microsoft.com/office/drawing/2014/main" id="{2D639A32-B7DD-4C89-8692-FC12D0BBE744}"/>
              </a:ext>
            </a:extLst>
          </p:cNvPr>
          <p:cNvSpPr txBox="1"/>
          <p:nvPr/>
        </p:nvSpPr>
        <p:spPr>
          <a:xfrm>
            <a:off x="6050368" y="3281092"/>
            <a:ext cx="5668513" cy="2308324"/>
          </a:xfrm>
          <a:prstGeom prst="rect">
            <a:avLst/>
          </a:prstGeom>
          <a:noFill/>
        </p:spPr>
        <p:txBody>
          <a:bodyPr wrap="square" rtlCol="0">
            <a:spAutoFit/>
          </a:bodyPr>
          <a:lstStyle/>
          <a:p>
            <a:pPr algn="just"/>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Montebello obtuvo un indicador de 91,27% para </a:t>
            </a:r>
            <a:r>
              <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la vigencia 2020</a:t>
            </a:r>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 incumpliendo el indicador por segunda vigencia consecutiva, ya que en el 2019 obtuvo </a:t>
            </a:r>
            <a:r>
              <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un indicador de 85,85</a:t>
            </a:r>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 </a:t>
            </a:r>
            <a:endPar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s-E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algn="just"/>
            <a:r>
              <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Se </a:t>
            </a:r>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evidencia que en términos nominales los ICLD disminuyeron en 6% y los gastos de funcionamiento de 0,1%. En términos reales la disminución de estos conceptos es de </a:t>
            </a:r>
            <a:r>
              <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7,50% </a:t>
            </a:r>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y 1,66% respectivamente. </a:t>
            </a:r>
          </a:p>
        </p:txBody>
      </p:sp>
      <p:grpSp>
        <p:nvGrpSpPr>
          <p:cNvPr id="13" name="Grupo 12">
            <a:extLst>
              <a:ext uri="{FF2B5EF4-FFF2-40B4-BE49-F238E27FC236}">
                <a16:creationId xmlns:a16="http://schemas.microsoft.com/office/drawing/2014/main" id="{A0A2814C-69BA-4CB7-ADF4-10ADC5245F88}"/>
              </a:ext>
            </a:extLst>
          </p:cNvPr>
          <p:cNvGrpSpPr/>
          <p:nvPr/>
        </p:nvGrpSpPr>
        <p:grpSpPr>
          <a:xfrm>
            <a:off x="5677199" y="3322899"/>
            <a:ext cx="257306" cy="257306"/>
            <a:chOff x="558329" y="2435940"/>
            <a:chExt cx="405246" cy="405246"/>
          </a:xfrm>
        </p:grpSpPr>
        <p:sp>
          <p:nvSpPr>
            <p:cNvPr id="14" name="Elipse 13">
              <a:extLst>
                <a:ext uri="{FF2B5EF4-FFF2-40B4-BE49-F238E27FC236}">
                  <a16:creationId xmlns:a16="http://schemas.microsoft.com/office/drawing/2014/main" id="{C7E53407-B10B-4E41-AF66-FECB2B7088FD}"/>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DBE5D160-C702-4A4B-8ED4-8039E6AFF0B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pic>
        <p:nvPicPr>
          <p:cNvPr id="16" name="Imagen 15">
            <a:extLst>
              <a:ext uri="{FF2B5EF4-FFF2-40B4-BE49-F238E27FC236}">
                <a16:creationId xmlns:a16="http://schemas.microsoft.com/office/drawing/2014/main" id="{F40BC66F-A7AD-47D5-9EBD-2DF7FB4F0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26" y="2618014"/>
            <a:ext cx="4410383" cy="4663697"/>
          </a:xfrm>
          <a:prstGeom prst="rect">
            <a:avLst/>
          </a:prstGeom>
        </p:spPr>
      </p:pic>
      <p:pic>
        <p:nvPicPr>
          <p:cNvPr id="17" name="Imagen 16">
            <a:extLst>
              <a:ext uri="{FF2B5EF4-FFF2-40B4-BE49-F238E27FC236}">
                <a16:creationId xmlns:a16="http://schemas.microsoft.com/office/drawing/2014/main" id="{02AC961A-2C1A-4E87-93E7-D0D24628051C}"/>
              </a:ext>
            </a:extLst>
          </p:cNvPr>
          <p:cNvPicPr>
            <a:picLocks noChangeAspect="1"/>
          </p:cNvPicPr>
          <p:nvPr/>
        </p:nvPicPr>
        <p:blipFill>
          <a:blip r:embed="rId4"/>
          <a:stretch>
            <a:fillRect/>
          </a:stretch>
        </p:blipFill>
        <p:spPr>
          <a:xfrm>
            <a:off x="0" y="-21655"/>
            <a:ext cx="3548180" cy="1572904"/>
          </a:xfrm>
          <a:prstGeom prst="rect">
            <a:avLst/>
          </a:prstGeom>
        </p:spPr>
      </p:pic>
    </p:spTree>
    <p:extLst>
      <p:ext uri="{BB962C8B-B14F-4D97-AF65-F5344CB8AC3E}">
        <p14:creationId xmlns:p14="http://schemas.microsoft.com/office/powerpoint/2010/main" val="3576895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D1F8E-6DFA-43A7-B7E3-577923CE9B9F}"/>
              </a:ext>
            </a:extLst>
          </p:cNvPr>
          <p:cNvSpPr txBox="1"/>
          <p:nvPr/>
        </p:nvSpPr>
        <p:spPr>
          <a:xfrm>
            <a:off x="228600" y="1181917"/>
            <a:ext cx="3518912" cy="369332"/>
          </a:xfrm>
          <a:prstGeom prst="rect">
            <a:avLst/>
          </a:prstGeom>
          <a:noFill/>
        </p:spPr>
        <p:txBody>
          <a:bodyPr wrap="none" rtlCol="0">
            <a:spAutoFit/>
          </a:bodyPr>
          <a:lstStyle/>
          <a:p>
            <a:r>
              <a:rPr lang="es-CO" sz="1800" dirty="0">
                <a:solidFill>
                  <a:srgbClr val="214A1E"/>
                </a:solidFill>
                <a:effectLst/>
                <a:latin typeface="Arial Black" panose="020B0A04020102020204" pitchFamily="34" charset="0"/>
                <a:ea typeface="Times New Roman" panose="02020603050405020304" pitchFamily="18" charset="0"/>
              </a:rPr>
              <a:t>Indicador Ley 617 de 2000</a:t>
            </a:r>
            <a:endParaRPr lang="en-US" dirty="0">
              <a:solidFill>
                <a:srgbClr val="214A1E"/>
              </a:solidFill>
              <a:latin typeface="Arial Black" panose="020B0A04020102020204" pitchFamily="34" charset="0"/>
            </a:endParaRPr>
          </a:p>
        </p:txBody>
      </p:sp>
      <p:graphicFrame>
        <p:nvGraphicFramePr>
          <p:cNvPr id="5" name="Tabla 4">
            <a:extLst>
              <a:ext uri="{FF2B5EF4-FFF2-40B4-BE49-F238E27FC236}">
                <a16:creationId xmlns:a16="http://schemas.microsoft.com/office/drawing/2014/main" id="{067584F9-9045-4849-BE3D-0A1316F6EF08}"/>
              </a:ext>
            </a:extLst>
          </p:cNvPr>
          <p:cNvGraphicFramePr>
            <a:graphicFrameLocks noGrp="1"/>
          </p:cNvGraphicFramePr>
          <p:nvPr>
            <p:extLst>
              <p:ext uri="{D42A27DB-BD31-4B8C-83A1-F6EECF244321}">
                <p14:modId xmlns:p14="http://schemas.microsoft.com/office/powerpoint/2010/main" val="2339454138"/>
              </p:ext>
            </p:extLst>
          </p:nvPr>
        </p:nvGraphicFramePr>
        <p:xfrm>
          <a:off x="228600" y="1632383"/>
          <a:ext cx="3314700" cy="880055"/>
        </p:xfrm>
        <a:graphic>
          <a:graphicData uri="http://schemas.openxmlformats.org/drawingml/2006/table">
            <a:tbl>
              <a:tblPr firstRow="1" firstCol="1" bandRow="1">
                <a:tableStyleId>{93296810-A885-4BE3-A3E7-6D5BEEA58F35}</a:tableStyleId>
              </a:tblPr>
              <a:tblGrid>
                <a:gridCol w="1934062">
                  <a:extLst>
                    <a:ext uri="{9D8B030D-6E8A-4147-A177-3AD203B41FA5}">
                      <a16:colId xmlns:a16="http://schemas.microsoft.com/office/drawing/2014/main" val="24721239"/>
                    </a:ext>
                  </a:extLst>
                </a:gridCol>
                <a:gridCol w="1380638">
                  <a:extLst>
                    <a:ext uri="{9D8B030D-6E8A-4147-A177-3AD203B41FA5}">
                      <a16:colId xmlns:a16="http://schemas.microsoft.com/office/drawing/2014/main" val="3273211238"/>
                    </a:ext>
                  </a:extLst>
                </a:gridCol>
              </a:tblGrid>
              <a:tr h="177241">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 </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Resultado</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extLst>
                  <a:ext uri="{0D108BD9-81ED-4DB2-BD59-A6C34878D82A}">
                    <a16:rowId xmlns:a16="http://schemas.microsoft.com/office/drawing/2014/main" val="1156106820"/>
                  </a:ext>
                </a:extLst>
              </a:tr>
              <a:tr h="293948">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2019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80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71,91%</a:t>
                      </a:r>
                      <a:endParaRPr lang="en-US" sz="2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81005803"/>
                  </a:ext>
                </a:extLst>
              </a:tr>
              <a:tr h="325185">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2020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91,22%</a:t>
                      </a:r>
                      <a:endParaRPr lang="en-US" sz="2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471624641"/>
                  </a:ext>
                </a:extLst>
              </a:tr>
            </a:tbl>
          </a:graphicData>
        </a:graphic>
      </p:graphicFrame>
      <p:sp>
        <p:nvSpPr>
          <p:cNvPr id="6" name="Rectángulo: esquinas redondeadas 5">
            <a:extLst>
              <a:ext uri="{FF2B5EF4-FFF2-40B4-BE49-F238E27FC236}">
                <a16:creationId xmlns:a16="http://schemas.microsoft.com/office/drawing/2014/main" id="{4001C3E2-B734-4D1B-AA3A-0F29FA82C781}"/>
              </a:ext>
            </a:extLst>
          </p:cNvPr>
          <p:cNvSpPr/>
          <p:nvPr/>
        </p:nvSpPr>
        <p:spPr>
          <a:xfrm>
            <a:off x="3865418" y="1776845"/>
            <a:ext cx="1610591" cy="50915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ángulo isósceles 6">
            <a:extLst>
              <a:ext uri="{FF2B5EF4-FFF2-40B4-BE49-F238E27FC236}">
                <a16:creationId xmlns:a16="http://schemas.microsoft.com/office/drawing/2014/main" id="{B8904F62-CF9D-421D-B799-38F8B82AC4BA}"/>
              </a:ext>
            </a:extLst>
          </p:cNvPr>
          <p:cNvSpPr/>
          <p:nvPr/>
        </p:nvSpPr>
        <p:spPr>
          <a:xfrm rot="16200000">
            <a:off x="3654767" y="1886201"/>
            <a:ext cx="268618" cy="29044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2378FCA9-258D-418C-A9C2-E6FFD74F8006}"/>
              </a:ext>
            </a:extLst>
          </p:cNvPr>
          <p:cNvSpPr txBox="1"/>
          <p:nvPr/>
        </p:nvSpPr>
        <p:spPr>
          <a:xfrm>
            <a:off x="4077356" y="1383276"/>
            <a:ext cx="1398653" cy="369332"/>
          </a:xfrm>
          <a:prstGeom prst="rect">
            <a:avLst/>
          </a:prstGeom>
          <a:noFill/>
        </p:spPr>
        <p:txBody>
          <a:bodyPr wrap="none" rtlCol="0">
            <a:spAutoFit/>
          </a:bodyPr>
          <a:lstStyle/>
          <a:p>
            <a:r>
              <a:rPr lang="es-ES" dirty="0">
                <a:solidFill>
                  <a:srgbClr val="214A1E"/>
                </a:solidFill>
                <a:latin typeface="Arial" panose="020B0604020202020204" pitchFamily="34" charset="0"/>
                <a:cs typeface="Arial" panose="020B0604020202020204" pitchFamily="34" charset="0"/>
              </a:rPr>
              <a:t>Variación %</a:t>
            </a:r>
            <a:endParaRPr lang="en-US" dirty="0">
              <a:solidFill>
                <a:srgbClr val="214A1E"/>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DEF09996-C833-4DC2-8772-BD2D5B8233E8}"/>
              </a:ext>
            </a:extLst>
          </p:cNvPr>
          <p:cNvSpPr txBox="1"/>
          <p:nvPr/>
        </p:nvSpPr>
        <p:spPr>
          <a:xfrm>
            <a:off x="4186421" y="1846755"/>
            <a:ext cx="1184940" cy="369332"/>
          </a:xfrm>
          <a:prstGeom prst="rect">
            <a:avLst/>
          </a:prstGeom>
          <a:noFill/>
        </p:spPr>
        <p:txBody>
          <a:bodyPr wrap="none" rtlCol="0">
            <a:spAutoFit/>
          </a:bodyPr>
          <a:lstStyle/>
          <a:p>
            <a:r>
              <a:rPr lang="es-CO" sz="1800" dirty="0">
                <a:solidFill>
                  <a:schemeClr val="bg1"/>
                </a:solidFill>
                <a:effectLst/>
                <a:latin typeface="Arial Black" panose="020B0A04020102020204" pitchFamily="34" charset="0"/>
                <a:ea typeface="Times New Roman" panose="02020603050405020304" pitchFamily="18" charset="0"/>
              </a:rPr>
              <a:t>-19,31%</a:t>
            </a:r>
            <a:endParaRPr lang="en-US" dirty="0">
              <a:solidFill>
                <a:schemeClr val="bg1"/>
              </a:solidFill>
              <a:latin typeface="Arial Black" panose="020B0A04020102020204" pitchFamily="34" charset="0"/>
            </a:endParaRPr>
          </a:p>
        </p:txBody>
      </p:sp>
      <p:sp>
        <p:nvSpPr>
          <p:cNvPr id="10" name="CuadroTexto 9">
            <a:extLst>
              <a:ext uri="{FF2B5EF4-FFF2-40B4-BE49-F238E27FC236}">
                <a16:creationId xmlns:a16="http://schemas.microsoft.com/office/drawing/2014/main" id="{3A57684F-E84A-4C36-B02E-C2784C6E3053}"/>
              </a:ext>
            </a:extLst>
          </p:cNvPr>
          <p:cNvSpPr txBox="1"/>
          <p:nvPr/>
        </p:nvSpPr>
        <p:spPr>
          <a:xfrm>
            <a:off x="4186421" y="2310237"/>
            <a:ext cx="1111202" cy="307777"/>
          </a:xfrm>
          <a:prstGeom prst="rect">
            <a:avLst/>
          </a:prstGeom>
          <a:noFill/>
        </p:spPr>
        <p:txBody>
          <a:bodyPr wrap="none" rtlCol="0">
            <a:spAutoFit/>
          </a:bodyPr>
          <a:lstStyle/>
          <a:p>
            <a:r>
              <a:rPr lang="es-ES" sz="1400" b="1" dirty="0">
                <a:solidFill>
                  <a:srgbClr val="FF3333"/>
                </a:solidFill>
                <a:latin typeface="Arial" panose="020B0604020202020204" pitchFamily="34" charset="0"/>
                <a:cs typeface="Arial" panose="020B0604020202020204" pitchFamily="34" charset="0"/>
              </a:rPr>
              <a:t>Desmejoró</a:t>
            </a:r>
            <a:endParaRPr lang="en-US" sz="1400" b="1" dirty="0">
              <a:solidFill>
                <a:srgbClr val="FF3333"/>
              </a:solidFill>
              <a:latin typeface="Arial" panose="020B0604020202020204" pitchFamily="34" charset="0"/>
              <a:cs typeface="Arial" panose="020B0604020202020204" pitchFamily="34" charset="0"/>
            </a:endParaRPr>
          </a:p>
        </p:txBody>
      </p:sp>
      <p:graphicFrame>
        <p:nvGraphicFramePr>
          <p:cNvPr id="11" name="Tabla 10">
            <a:extLst>
              <a:ext uri="{FF2B5EF4-FFF2-40B4-BE49-F238E27FC236}">
                <a16:creationId xmlns:a16="http://schemas.microsoft.com/office/drawing/2014/main" id="{3101F3C6-9A9F-456A-BB04-46C2B701CA9D}"/>
              </a:ext>
            </a:extLst>
          </p:cNvPr>
          <p:cNvGraphicFramePr>
            <a:graphicFrameLocks noGrp="1"/>
          </p:cNvGraphicFramePr>
          <p:nvPr>
            <p:extLst>
              <p:ext uri="{D42A27DB-BD31-4B8C-83A1-F6EECF244321}">
                <p14:modId xmlns:p14="http://schemas.microsoft.com/office/powerpoint/2010/main" val="2117782547"/>
              </p:ext>
            </p:extLst>
          </p:nvPr>
        </p:nvGraphicFramePr>
        <p:xfrm>
          <a:off x="5805852" y="1475859"/>
          <a:ext cx="6157547" cy="1108837"/>
        </p:xfrm>
        <a:graphic>
          <a:graphicData uri="http://schemas.openxmlformats.org/drawingml/2006/table">
            <a:tbl>
              <a:tblPr firstRow="1" firstCol="1" bandRow="1">
                <a:tableStyleId>{93296810-A885-4BE3-A3E7-6D5BEEA58F35}</a:tableStyleId>
              </a:tblPr>
              <a:tblGrid>
                <a:gridCol w="1381054">
                  <a:extLst>
                    <a:ext uri="{9D8B030D-6E8A-4147-A177-3AD203B41FA5}">
                      <a16:colId xmlns:a16="http://schemas.microsoft.com/office/drawing/2014/main" val="3548221712"/>
                    </a:ext>
                  </a:extLst>
                </a:gridCol>
                <a:gridCol w="2723745">
                  <a:extLst>
                    <a:ext uri="{9D8B030D-6E8A-4147-A177-3AD203B41FA5}">
                      <a16:colId xmlns:a16="http://schemas.microsoft.com/office/drawing/2014/main" val="2845174001"/>
                    </a:ext>
                  </a:extLst>
                </a:gridCol>
                <a:gridCol w="2052748">
                  <a:extLst>
                    <a:ext uri="{9D8B030D-6E8A-4147-A177-3AD203B41FA5}">
                      <a16:colId xmlns:a16="http://schemas.microsoft.com/office/drawing/2014/main" val="2486112895"/>
                    </a:ext>
                  </a:extLst>
                </a:gridCol>
              </a:tblGrid>
              <a:tr h="0">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ICLD</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Gastos de Funcionamiento </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extLst>
                  <a:ext uri="{0D108BD9-81ED-4DB2-BD59-A6C34878D82A}">
                    <a16:rowId xmlns:a16="http://schemas.microsoft.com/office/drawing/2014/main" val="217475770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2019</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$4.975.255.207</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$3.577.476.302</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8760694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2020</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$3.454.496.010</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$3.151.183.511</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444975975"/>
                  </a:ext>
                </a:extLst>
              </a:tr>
            </a:tbl>
          </a:graphicData>
        </a:graphic>
      </p:graphicFrame>
      <p:sp>
        <p:nvSpPr>
          <p:cNvPr id="12" name="CuadroTexto 11">
            <a:extLst>
              <a:ext uri="{FF2B5EF4-FFF2-40B4-BE49-F238E27FC236}">
                <a16:creationId xmlns:a16="http://schemas.microsoft.com/office/drawing/2014/main" id="{2D639A32-B7DD-4C89-8692-FC12D0BBE744}"/>
              </a:ext>
            </a:extLst>
          </p:cNvPr>
          <p:cNvSpPr txBox="1"/>
          <p:nvPr/>
        </p:nvSpPr>
        <p:spPr>
          <a:xfrm>
            <a:off x="6050368" y="3082972"/>
            <a:ext cx="5668513" cy="2554545"/>
          </a:xfrm>
          <a:prstGeom prst="rect">
            <a:avLst/>
          </a:prstGeom>
          <a:noFill/>
        </p:spPr>
        <p:txBody>
          <a:bodyPr wrap="square" rtlCol="0">
            <a:spAutoFit/>
          </a:bodyPr>
          <a:lstStyle/>
          <a:p>
            <a:pPr algn="just"/>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Santa Bárbara obtuvo un indicador de 91,22%. El municipio obtuvo en el año 2019 un indicador de 71,91%, lo que corresponde a la variación negativa más significativa de la subregión ya que el indicador aumentó en 19,31% entre las dos vigencias. </a:t>
            </a:r>
            <a:endPar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s-E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algn="just"/>
            <a:r>
              <a:rPr lang="es-ES"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En </a:t>
            </a:r>
            <a:r>
              <a:rPr lang="es-E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términos nominales los ICLD tuvieron una notable disminución de 30,57% y los gastos de funcionamiento de 11,92%. En términos reales, por su parte, la disminución de estos conceptos fue de 31,67% y 13,32% en su orden. </a:t>
            </a:r>
          </a:p>
        </p:txBody>
      </p:sp>
      <p:grpSp>
        <p:nvGrpSpPr>
          <p:cNvPr id="13" name="Grupo 12">
            <a:extLst>
              <a:ext uri="{FF2B5EF4-FFF2-40B4-BE49-F238E27FC236}">
                <a16:creationId xmlns:a16="http://schemas.microsoft.com/office/drawing/2014/main" id="{A0A2814C-69BA-4CB7-ADF4-10ADC5245F88}"/>
              </a:ext>
            </a:extLst>
          </p:cNvPr>
          <p:cNvGrpSpPr/>
          <p:nvPr/>
        </p:nvGrpSpPr>
        <p:grpSpPr>
          <a:xfrm>
            <a:off x="5677199" y="3231459"/>
            <a:ext cx="257306" cy="257306"/>
            <a:chOff x="558329" y="2435940"/>
            <a:chExt cx="405246" cy="405246"/>
          </a:xfrm>
        </p:grpSpPr>
        <p:sp>
          <p:nvSpPr>
            <p:cNvPr id="14" name="Elipse 13">
              <a:extLst>
                <a:ext uri="{FF2B5EF4-FFF2-40B4-BE49-F238E27FC236}">
                  <a16:creationId xmlns:a16="http://schemas.microsoft.com/office/drawing/2014/main" id="{C7E53407-B10B-4E41-AF66-FECB2B7088FD}"/>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DBE5D160-C702-4A4B-8ED4-8039E6AFF0B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pic>
        <p:nvPicPr>
          <p:cNvPr id="17" name="Imagen 16">
            <a:extLst>
              <a:ext uri="{FF2B5EF4-FFF2-40B4-BE49-F238E27FC236}">
                <a16:creationId xmlns:a16="http://schemas.microsoft.com/office/drawing/2014/main" id="{D70DBDE8-89B7-42C6-8816-9AFEC8599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513" y="2645710"/>
            <a:ext cx="4263906" cy="4508808"/>
          </a:xfrm>
          <a:prstGeom prst="rect">
            <a:avLst/>
          </a:prstGeom>
        </p:spPr>
      </p:pic>
      <p:pic>
        <p:nvPicPr>
          <p:cNvPr id="18" name="Imagen 17">
            <a:extLst>
              <a:ext uri="{FF2B5EF4-FFF2-40B4-BE49-F238E27FC236}">
                <a16:creationId xmlns:a16="http://schemas.microsoft.com/office/drawing/2014/main" id="{BAA2AEC1-F216-46F2-AEEC-D6C0A569F632}"/>
              </a:ext>
            </a:extLst>
          </p:cNvPr>
          <p:cNvPicPr>
            <a:picLocks noChangeAspect="1"/>
          </p:cNvPicPr>
          <p:nvPr/>
        </p:nvPicPr>
        <p:blipFill>
          <a:blip r:embed="rId4"/>
          <a:stretch>
            <a:fillRect/>
          </a:stretch>
        </p:blipFill>
        <p:spPr>
          <a:xfrm>
            <a:off x="0" y="6343"/>
            <a:ext cx="4304149" cy="1572904"/>
          </a:xfrm>
          <a:prstGeom prst="rect">
            <a:avLst/>
          </a:prstGeom>
        </p:spPr>
      </p:pic>
    </p:spTree>
    <p:extLst>
      <p:ext uri="{BB962C8B-B14F-4D97-AF65-F5344CB8AC3E}">
        <p14:creationId xmlns:p14="http://schemas.microsoft.com/office/powerpoint/2010/main" val="41671034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D1F8E-6DFA-43A7-B7E3-577923CE9B9F}"/>
              </a:ext>
            </a:extLst>
          </p:cNvPr>
          <p:cNvSpPr txBox="1"/>
          <p:nvPr/>
        </p:nvSpPr>
        <p:spPr>
          <a:xfrm>
            <a:off x="228600" y="1181917"/>
            <a:ext cx="3518912" cy="369332"/>
          </a:xfrm>
          <a:prstGeom prst="rect">
            <a:avLst/>
          </a:prstGeom>
          <a:noFill/>
        </p:spPr>
        <p:txBody>
          <a:bodyPr wrap="none" rtlCol="0">
            <a:spAutoFit/>
          </a:bodyPr>
          <a:lstStyle/>
          <a:p>
            <a:r>
              <a:rPr lang="es-CO" sz="1800" dirty="0">
                <a:solidFill>
                  <a:srgbClr val="214A1E"/>
                </a:solidFill>
                <a:effectLst/>
                <a:latin typeface="Arial Black" panose="020B0A04020102020204" pitchFamily="34" charset="0"/>
                <a:ea typeface="Times New Roman" panose="02020603050405020304" pitchFamily="18" charset="0"/>
              </a:rPr>
              <a:t>Indicador Ley 617 de 2000</a:t>
            </a:r>
            <a:endParaRPr lang="en-US" dirty="0">
              <a:solidFill>
                <a:srgbClr val="214A1E"/>
              </a:solidFill>
              <a:latin typeface="Arial Black" panose="020B0A04020102020204" pitchFamily="34" charset="0"/>
            </a:endParaRPr>
          </a:p>
        </p:txBody>
      </p:sp>
      <p:graphicFrame>
        <p:nvGraphicFramePr>
          <p:cNvPr id="5" name="Tabla 4">
            <a:extLst>
              <a:ext uri="{FF2B5EF4-FFF2-40B4-BE49-F238E27FC236}">
                <a16:creationId xmlns:a16="http://schemas.microsoft.com/office/drawing/2014/main" id="{067584F9-9045-4849-BE3D-0A1316F6EF08}"/>
              </a:ext>
            </a:extLst>
          </p:cNvPr>
          <p:cNvGraphicFramePr>
            <a:graphicFrameLocks noGrp="1"/>
          </p:cNvGraphicFramePr>
          <p:nvPr>
            <p:extLst>
              <p:ext uri="{D42A27DB-BD31-4B8C-83A1-F6EECF244321}">
                <p14:modId xmlns:p14="http://schemas.microsoft.com/office/powerpoint/2010/main" val="2069299340"/>
              </p:ext>
            </p:extLst>
          </p:nvPr>
        </p:nvGraphicFramePr>
        <p:xfrm>
          <a:off x="228600" y="1632383"/>
          <a:ext cx="3314700" cy="880055"/>
        </p:xfrm>
        <a:graphic>
          <a:graphicData uri="http://schemas.openxmlformats.org/drawingml/2006/table">
            <a:tbl>
              <a:tblPr firstRow="1" firstCol="1" bandRow="1">
                <a:tableStyleId>{93296810-A885-4BE3-A3E7-6D5BEEA58F35}</a:tableStyleId>
              </a:tblPr>
              <a:tblGrid>
                <a:gridCol w="1934062">
                  <a:extLst>
                    <a:ext uri="{9D8B030D-6E8A-4147-A177-3AD203B41FA5}">
                      <a16:colId xmlns:a16="http://schemas.microsoft.com/office/drawing/2014/main" val="24721239"/>
                    </a:ext>
                  </a:extLst>
                </a:gridCol>
                <a:gridCol w="1380638">
                  <a:extLst>
                    <a:ext uri="{9D8B030D-6E8A-4147-A177-3AD203B41FA5}">
                      <a16:colId xmlns:a16="http://schemas.microsoft.com/office/drawing/2014/main" val="3273211238"/>
                    </a:ext>
                  </a:extLst>
                </a:gridCol>
              </a:tblGrid>
              <a:tr h="177241">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 </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Resultado</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extLst>
                  <a:ext uri="{0D108BD9-81ED-4DB2-BD59-A6C34878D82A}">
                    <a16:rowId xmlns:a16="http://schemas.microsoft.com/office/drawing/2014/main" val="1156106820"/>
                  </a:ext>
                </a:extLst>
              </a:tr>
              <a:tr h="293948">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2019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800"/>
                        </a:spcAft>
                      </a:pPr>
                      <a:r>
                        <a:rPr lang="es-CO"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148,10%</a:t>
                      </a:r>
                      <a:endParaRPr lang="en-US" sz="16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81005803"/>
                  </a:ext>
                </a:extLst>
              </a:tr>
              <a:tr h="325185">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2020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123,89%</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471624641"/>
                  </a:ext>
                </a:extLst>
              </a:tr>
            </a:tbl>
          </a:graphicData>
        </a:graphic>
      </p:graphicFrame>
      <p:sp>
        <p:nvSpPr>
          <p:cNvPr id="6" name="Rectángulo: esquinas redondeadas 5">
            <a:extLst>
              <a:ext uri="{FF2B5EF4-FFF2-40B4-BE49-F238E27FC236}">
                <a16:creationId xmlns:a16="http://schemas.microsoft.com/office/drawing/2014/main" id="{4001C3E2-B734-4D1B-AA3A-0F29FA82C781}"/>
              </a:ext>
            </a:extLst>
          </p:cNvPr>
          <p:cNvSpPr/>
          <p:nvPr/>
        </p:nvSpPr>
        <p:spPr>
          <a:xfrm>
            <a:off x="3865418" y="1776845"/>
            <a:ext cx="1610591" cy="509155"/>
          </a:xfrm>
          <a:prstGeom prst="roundRect">
            <a:avLst/>
          </a:prstGeom>
          <a:solidFill>
            <a:srgbClr val="8DB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ángulo isósceles 6">
            <a:extLst>
              <a:ext uri="{FF2B5EF4-FFF2-40B4-BE49-F238E27FC236}">
                <a16:creationId xmlns:a16="http://schemas.microsoft.com/office/drawing/2014/main" id="{B8904F62-CF9D-421D-B799-38F8B82AC4BA}"/>
              </a:ext>
            </a:extLst>
          </p:cNvPr>
          <p:cNvSpPr/>
          <p:nvPr/>
        </p:nvSpPr>
        <p:spPr>
          <a:xfrm rot="16200000">
            <a:off x="3654767" y="1886201"/>
            <a:ext cx="268618" cy="290442"/>
          </a:xfrm>
          <a:prstGeom prst="triangle">
            <a:avLst/>
          </a:prstGeom>
          <a:solidFill>
            <a:srgbClr val="8DB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2378FCA9-258D-418C-A9C2-E6FFD74F8006}"/>
              </a:ext>
            </a:extLst>
          </p:cNvPr>
          <p:cNvSpPr txBox="1"/>
          <p:nvPr/>
        </p:nvSpPr>
        <p:spPr>
          <a:xfrm>
            <a:off x="4077356" y="1383276"/>
            <a:ext cx="1398653" cy="369332"/>
          </a:xfrm>
          <a:prstGeom prst="rect">
            <a:avLst/>
          </a:prstGeom>
          <a:noFill/>
        </p:spPr>
        <p:txBody>
          <a:bodyPr wrap="none" rtlCol="0">
            <a:spAutoFit/>
          </a:bodyPr>
          <a:lstStyle/>
          <a:p>
            <a:r>
              <a:rPr lang="es-ES" dirty="0">
                <a:solidFill>
                  <a:srgbClr val="214A1E"/>
                </a:solidFill>
                <a:latin typeface="Arial" panose="020B0604020202020204" pitchFamily="34" charset="0"/>
                <a:cs typeface="Arial" panose="020B0604020202020204" pitchFamily="34" charset="0"/>
              </a:rPr>
              <a:t>Variación %</a:t>
            </a:r>
            <a:endParaRPr lang="en-US" dirty="0">
              <a:solidFill>
                <a:srgbClr val="214A1E"/>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DEF09996-C833-4DC2-8772-BD2D5B8233E8}"/>
              </a:ext>
            </a:extLst>
          </p:cNvPr>
          <p:cNvSpPr txBox="1"/>
          <p:nvPr/>
        </p:nvSpPr>
        <p:spPr>
          <a:xfrm>
            <a:off x="4186421" y="1846755"/>
            <a:ext cx="1107996" cy="369332"/>
          </a:xfrm>
          <a:prstGeom prst="rect">
            <a:avLst/>
          </a:prstGeom>
          <a:noFill/>
        </p:spPr>
        <p:txBody>
          <a:bodyPr wrap="none" rtlCol="0">
            <a:spAutoFit/>
          </a:bodyPr>
          <a:lstStyle/>
          <a:p>
            <a:r>
              <a:rPr lang="es-CO" sz="1800" dirty="0">
                <a:solidFill>
                  <a:schemeClr val="bg1"/>
                </a:solidFill>
                <a:effectLst/>
                <a:latin typeface="Arial Black" panose="020B0A04020102020204" pitchFamily="34" charset="0"/>
                <a:ea typeface="Times New Roman" panose="02020603050405020304" pitchFamily="18" charset="0"/>
              </a:rPr>
              <a:t>24,21%</a:t>
            </a:r>
            <a:endParaRPr lang="en-US" dirty="0">
              <a:solidFill>
                <a:schemeClr val="bg1"/>
              </a:solidFill>
              <a:latin typeface="Arial Black" panose="020B0A04020102020204" pitchFamily="34" charset="0"/>
            </a:endParaRPr>
          </a:p>
        </p:txBody>
      </p:sp>
      <p:sp>
        <p:nvSpPr>
          <p:cNvPr id="10" name="CuadroTexto 9">
            <a:extLst>
              <a:ext uri="{FF2B5EF4-FFF2-40B4-BE49-F238E27FC236}">
                <a16:creationId xmlns:a16="http://schemas.microsoft.com/office/drawing/2014/main" id="{3A57684F-E84A-4C36-B02E-C2784C6E3053}"/>
              </a:ext>
            </a:extLst>
          </p:cNvPr>
          <p:cNvSpPr txBox="1"/>
          <p:nvPr/>
        </p:nvSpPr>
        <p:spPr>
          <a:xfrm>
            <a:off x="4145216" y="2310237"/>
            <a:ext cx="1208985" cy="738664"/>
          </a:xfrm>
          <a:prstGeom prst="rect">
            <a:avLst/>
          </a:prstGeom>
          <a:noFill/>
        </p:spPr>
        <p:txBody>
          <a:bodyPr wrap="none" rtlCol="0">
            <a:spAutoFit/>
          </a:bodyPr>
          <a:lstStyle/>
          <a:p>
            <a:pPr algn="ctr"/>
            <a:r>
              <a:rPr lang="es-ES" sz="1400" b="1" dirty="0">
                <a:solidFill>
                  <a:srgbClr val="8DB933"/>
                </a:solidFill>
                <a:latin typeface="Arial" panose="020B0604020202020204" pitchFamily="34" charset="0"/>
                <a:cs typeface="Arial" panose="020B0604020202020204" pitchFamily="34" charset="0"/>
              </a:rPr>
              <a:t>Mejoró pero</a:t>
            </a:r>
          </a:p>
          <a:p>
            <a:pPr algn="ctr"/>
            <a:r>
              <a:rPr lang="es-ES" sz="1400" b="1" dirty="0">
                <a:solidFill>
                  <a:srgbClr val="8DB933"/>
                </a:solidFill>
                <a:latin typeface="Arial" panose="020B0604020202020204" pitchFamily="34" charset="0"/>
                <a:cs typeface="Arial" panose="020B0604020202020204" pitchFamily="34" charset="0"/>
              </a:rPr>
              <a:t>Incumplió</a:t>
            </a:r>
          </a:p>
          <a:p>
            <a:pPr algn="ctr"/>
            <a:endParaRPr lang="en-US" sz="1400" b="1" dirty="0">
              <a:solidFill>
                <a:srgbClr val="8DB933"/>
              </a:solidFill>
              <a:latin typeface="Arial" panose="020B0604020202020204" pitchFamily="34" charset="0"/>
              <a:cs typeface="Arial" panose="020B0604020202020204" pitchFamily="34" charset="0"/>
            </a:endParaRPr>
          </a:p>
        </p:txBody>
      </p:sp>
      <p:graphicFrame>
        <p:nvGraphicFramePr>
          <p:cNvPr id="11" name="Tabla 10">
            <a:extLst>
              <a:ext uri="{FF2B5EF4-FFF2-40B4-BE49-F238E27FC236}">
                <a16:creationId xmlns:a16="http://schemas.microsoft.com/office/drawing/2014/main" id="{3101F3C6-9A9F-456A-BB04-46C2B701CA9D}"/>
              </a:ext>
            </a:extLst>
          </p:cNvPr>
          <p:cNvGraphicFramePr>
            <a:graphicFrameLocks noGrp="1"/>
          </p:cNvGraphicFramePr>
          <p:nvPr>
            <p:extLst>
              <p:ext uri="{D42A27DB-BD31-4B8C-83A1-F6EECF244321}">
                <p14:modId xmlns:p14="http://schemas.microsoft.com/office/powerpoint/2010/main" val="1093880962"/>
              </p:ext>
            </p:extLst>
          </p:nvPr>
        </p:nvGraphicFramePr>
        <p:xfrm>
          <a:off x="5805852" y="1475859"/>
          <a:ext cx="6157547" cy="1108837"/>
        </p:xfrm>
        <a:graphic>
          <a:graphicData uri="http://schemas.openxmlformats.org/drawingml/2006/table">
            <a:tbl>
              <a:tblPr firstRow="1" firstCol="1" bandRow="1">
                <a:tableStyleId>{93296810-A885-4BE3-A3E7-6D5BEEA58F35}</a:tableStyleId>
              </a:tblPr>
              <a:tblGrid>
                <a:gridCol w="1381054">
                  <a:extLst>
                    <a:ext uri="{9D8B030D-6E8A-4147-A177-3AD203B41FA5}">
                      <a16:colId xmlns:a16="http://schemas.microsoft.com/office/drawing/2014/main" val="3548221712"/>
                    </a:ext>
                  </a:extLst>
                </a:gridCol>
                <a:gridCol w="2723745">
                  <a:extLst>
                    <a:ext uri="{9D8B030D-6E8A-4147-A177-3AD203B41FA5}">
                      <a16:colId xmlns:a16="http://schemas.microsoft.com/office/drawing/2014/main" val="2845174001"/>
                    </a:ext>
                  </a:extLst>
                </a:gridCol>
                <a:gridCol w="2052748">
                  <a:extLst>
                    <a:ext uri="{9D8B030D-6E8A-4147-A177-3AD203B41FA5}">
                      <a16:colId xmlns:a16="http://schemas.microsoft.com/office/drawing/2014/main" val="2486112895"/>
                    </a:ext>
                  </a:extLst>
                </a:gridCol>
              </a:tblGrid>
              <a:tr h="0">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ICLD</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Gastos de Funcionamiento </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extLst>
                  <a:ext uri="{0D108BD9-81ED-4DB2-BD59-A6C34878D82A}">
                    <a16:rowId xmlns:a16="http://schemas.microsoft.com/office/drawing/2014/main" val="217475770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2019</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$22.181.376.858</a:t>
                      </a:r>
                      <a:endParaRPr lang="en-US" sz="160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$32.850.448.151</a:t>
                      </a:r>
                      <a:endParaRPr lang="en-US" sz="160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8760694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2020</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$19.740.791.241</a:t>
                      </a:r>
                      <a:endParaRPr lang="en-US" sz="160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$24.456.692.750</a:t>
                      </a:r>
                      <a:endParaRPr lang="en-US"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444975975"/>
                  </a:ext>
                </a:extLst>
              </a:tr>
            </a:tbl>
          </a:graphicData>
        </a:graphic>
      </p:graphicFrame>
      <p:sp>
        <p:nvSpPr>
          <p:cNvPr id="12" name="CuadroTexto 11">
            <a:extLst>
              <a:ext uri="{FF2B5EF4-FFF2-40B4-BE49-F238E27FC236}">
                <a16:creationId xmlns:a16="http://schemas.microsoft.com/office/drawing/2014/main" id="{2D639A32-B7DD-4C89-8692-FC12D0BBE744}"/>
              </a:ext>
            </a:extLst>
          </p:cNvPr>
          <p:cNvSpPr txBox="1"/>
          <p:nvPr/>
        </p:nvSpPr>
        <p:spPr>
          <a:xfrm>
            <a:off x="5673436" y="3048901"/>
            <a:ext cx="6289963" cy="1815882"/>
          </a:xfrm>
          <a:prstGeom prst="rect">
            <a:avLst/>
          </a:prstGeom>
          <a:noFill/>
        </p:spPr>
        <p:txBody>
          <a:bodyPr wrap="square" rtlCol="0">
            <a:spAutoFit/>
          </a:bodyPr>
          <a:lstStyle/>
          <a:p>
            <a:pPr algn="just"/>
            <a:r>
              <a:rPr lang="es-ES" sz="1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El Distrito de Turbo continua con el indicador más desfavorable dentro de la subregión: con un 123,89%. El municipio obtuvo en el año 2019 un indicador de 148,10%, con una disminución de </a:t>
            </a:r>
            <a:r>
              <a:rPr lang="es-ES" sz="14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24,21 %; </a:t>
            </a:r>
            <a:r>
              <a:rPr lang="es-ES" sz="1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pero sigue siendo el más alto de la subregión. </a:t>
            </a:r>
            <a:endParaRPr lang="es-ES" sz="14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s-ES"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algn="just"/>
            <a:r>
              <a:rPr lang="es-ES" sz="14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Se </a:t>
            </a:r>
            <a:r>
              <a:rPr lang="es-ES" sz="1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evidencia al comparar la vigencia 2019 y 2020 que los ICLD disminuyeron 11% y 12,42% en términos nominales y reales respectivamente. Por su parte, los gastos de funcionamiento lo hicieron en </a:t>
            </a:r>
            <a:r>
              <a:rPr lang="es-ES" sz="14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16,11% </a:t>
            </a:r>
            <a:r>
              <a:rPr lang="es-ES" sz="1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y </a:t>
            </a:r>
            <a:r>
              <a:rPr lang="es-ES" sz="14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17,45%. </a:t>
            </a:r>
            <a:endParaRPr lang="es-ES" sz="1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upo 12">
            <a:extLst>
              <a:ext uri="{FF2B5EF4-FFF2-40B4-BE49-F238E27FC236}">
                <a16:creationId xmlns:a16="http://schemas.microsoft.com/office/drawing/2014/main" id="{A0A2814C-69BA-4CB7-ADF4-10ADC5245F88}"/>
              </a:ext>
            </a:extLst>
          </p:cNvPr>
          <p:cNvGrpSpPr/>
          <p:nvPr/>
        </p:nvGrpSpPr>
        <p:grpSpPr>
          <a:xfrm>
            <a:off x="5386595" y="3064539"/>
            <a:ext cx="257306" cy="257306"/>
            <a:chOff x="558329" y="2435940"/>
            <a:chExt cx="405246" cy="405246"/>
          </a:xfrm>
        </p:grpSpPr>
        <p:sp>
          <p:nvSpPr>
            <p:cNvPr id="14" name="Elipse 13">
              <a:extLst>
                <a:ext uri="{FF2B5EF4-FFF2-40B4-BE49-F238E27FC236}">
                  <a16:creationId xmlns:a16="http://schemas.microsoft.com/office/drawing/2014/main" id="{C7E53407-B10B-4E41-AF66-FECB2B7088FD}"/>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DBE5D160-C702-4A4B-8ED4-8039E6AFF0B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pic>
        <p:nvPicPr>
          <p:cNvPr id="16" name="Imagen 15">
            <a:extLst>
              <a:ext uri="{FF2B5EF4-FFF2-40B4-BE49-F238E27FC236}">
                <a16:creationId xmlns:a16="http://schemas.microsoft.com/office/drawing/2014/main" id="{78D0E9F5-A529-4A36-B51B-92FE761F1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525" y="2612168"/>
            <a:ext cx="4067203" cy="4296398"/>
          </a:xfrm>
          <a:prstGeom prst="rect">
            <a:avLst/>
          </a:prstGeom>
        </p:spPr>
      </p:pic>
      <p:pic>
        <p:nvPicPr>
          <p:cNvPr id="4" name="Imagen 3">
            <a:extLst>
              <a:ext uri="{FF2B5EF4-FFF2-40B4-BE49-F238E27FC236}">
                <a16:creationId xmlns:a16="http://schemas.microsoft.com/office/drawing/2014/main" id="{548406F7-BC2A-4141-B829-F4927131C6A1}"/>
              </a:ext>
            </a:extLst>
          </p:cNvPr>
          <p:cNvPicPr>
            <a:picLocks noChangeAspect="1"/>
          </p:cNvPicPr>
          <p:nvPr/>
        </p:nvPicPr>
        <p:blipFill>
          <a:blip r:embed="rId4"/>
          <a:stretch>
            <a:fillRect/>
          </a:stretch>
        </p:blipFill>
        <p:spPr>
          <a:xfrm>
            <a:off x="0" y="-4962"/>
            <a:ext cx="4901609" cy="1572904"/>
          </a:xfrm>
          <a:prstGeom prst="rect">
            <a:avLst/>
          </a:prstGeom>
        </p:spPr>
      </p:pic>
    </p:spTree>
    <p:extLst>
      <p:ext uri="{BB962C8B-B14F-4D97-AF65-F5344CB8AC3E}">
        <p14:creationId xmlns:p14="http://schemas.microsoft.com/office/powerpoint/2010/main" val="3745587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7888DEEA-402B-4A55-A68E-62214278D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45" y="-1"/>
            <a:ext cx="12363231" cy="6960499"/>
          </a:xfrm>
          <a:prstGeom prst="rect">
            <a:avLst/>
          </a:prstGeom>
        </p:spPr>
      </p:pic>
      <p:sp>
        <p:nvSpPr>
          <p:cNvPr id="13" name="Rectángulo 12">
            <a:extLst>
              <a:ext uri="{FF2B5EF4-FFF2-40B4-BE49-F238E27FC236}">
                <a16:creationId xmlns:a16="http://schemas.microsoft.com/office/drawing/2014/main" id="{3637AC25-9A4C-4284-8882-F99A8E2CF399}"/>
              </a:ext>
            </a:extLst>
          </p:cNvPr>
          <p:cNvSpPr/>
          <p:nvPr/>
        </p:nvSpPr>
        <p:spPr>
          <a:xfrm>
            <a:off x="-182059" y="509154"/>
            <a:ext cx="12363231" cy="190886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8">
            <a:extLst>
              <a:ext uri="{FF2B5EF4-FFF2-40B4-BE49-F238E27FC236}">
                <a16:creationId xmlns:a16="http://schemas.microsoft.com/office/drawing/2014/main" id="{919CC507-7DD5-463E-B3BC-83DD13084BE2}"/>
              </a:ext>
            </a:extLst>
          </p:cNvPr>
          <p:cNvSpPr/>
          <p:nvPr/>
        </p:nvSpPr>
        <p:spPr>
          <a:xfrm>
            <a:off x="784585" y="2687510"/>
            <a:ext cx="10752095" cy="1507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682A"/>
              </a:solidFill>
              <a:latin typeface="Gotham Black" panose="02000604040000020004" pitchFamily="50" charset="0"/>
            </a:endParaRPr>
          </a:p>
        </p:txBody>
      </p:sp>
      <p:pic>
        <p:nvPicPr>
          <p:cNvPr id="11" name="Imagen 10">
            <a:extLst>
              <a:ext uri="{FF2B5EF4-FFF2-40B4-BE49-F238E27FC236}">
                <a16:creationId xmlns:a16="http://schemas.microsoft.com/office/drawing/2014/main" id="{80D2EE1E-A77F-4E96-BB08-35C0D4EE44CD}"/>
              </a:ext>
            </a:extLst>
          </p:cNvPr>
          <p:cNvPicPr>
            <a:picLocks noChangeAspect="1"/>
          </p:cNvPicPr>
          <p:nvPr/>
        </p:nvPicPr>
        <p:blipFill>
          <a:blip r:embed="rId3"/>
          <a:stretch>
            <a:fillRect/>
          </a:stretch>
        </p:blipFill>
        <p:spPr>
          <a:xfrm>
            <a:off x="1601660" y="652430"/>
            <a:ext cx="9745212" cy="1796069"/>
          </a:xfrm>
          <a:prstGeom prst="rect">
            <a:avLst/>
          </a:prstGeom>
        </p:spPr>
      </p:pic>
      <p:pic>
        <p:nvPicPr>
          <p:cNvPr id="12" name="Imagen 11">
            <a:extLst>
              <a:ext uri="{FF2B5EF4-FFF2-40B4-BE49-F238E27FC236}">
                <a16:creationId xmlns:a16="http://schemas.microsoft.com/office/drawing/2014/main" id="{5592893F-C671-40DE-A505-D1B1151A27F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96424" y="5860473"/>
            <a:ext cx="2575623" cy="702942"/>
          </a:xfrm>
          <a:prstGeom prst="rect">
            <a:avLst/>
          </a:prstGeom>
        </p:spPr>
      </p:pic>
      <p:sp>
        <p:nvSpPr>
          <p:cNvPr id="14" name="Elipse 13">
            <a:extLst>
              <a:ext uri="{FF2B5EF4-FFF2-40B4-BE49-F238E27FC236}">
                <a16:creationId xmlns:a16="http://schemas.microsoft.com/office/drawing/2014/main" id="{49CC92A8-8BD6-4AF3-B4E2-EA2D9E5D8418}"/>
              </a:ext>
            </a:extLst>
          </p:cNvPr>
          <p:cNvSpPr/>
          <p:nvPr/>
        </p:nvSpPr>
        <p:spPr>
          <a:xfrm>
            <a:off x="1150636" y="797814"/>
            <a:ext cx="1239981" cy="1239981"/>
          </a:xfrm>
          <a:prstGeom prst="ellipse">
            <a:avLst/>
          </a:prstGeom>
          <a:solidFill>
            <a:srgbClr val="8DB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áfico 15" descr="Martillo de juez">
            <a:extLst>
              <a:ext uri="{FF2B5EF4-FFF2-40B4-BE49-F238E27FC236}">
                <a16:creationId xmlns:a16="http://schemas.microsoft.com/office/drawing/2014/main" id="{79325620-684C-4E81-B419-3B67BA780BD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13426" y="856307"/>
            <a:ext cx="914400" cy="914400"/>
          </a:xfrm>
          <a:prstGeom prst="rect">
            <a:avLst/>
          </a:prstGeom>
        </p:spPr>
      </p:pic>
    </p:spTree>
    <p:extLst>
      <p:ext uri="{BB962C8B-B14F-4D97-AF65-F5344CB8AC3E}">
        <p14:creationId xmlns:p14="http://schemas.microsoft.com/office/powerpoint/2010/main" val="2266177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ctor recto 12">
            <a:extLst>
              <a:ext uri="{FF2B5EF4-FFF2-40B4-BE49-F238E27FC236}">
                <a16:creationId xmlns:a16="http://schemas.microsoft.com/office/drawing/2014/main" id="{EA3B06C5-CB9C-4916-8EC3-292D42CD9172}"/>
              </a:ext>
            </a:extLst>
          </p:cNvPr>
          <p:cNvCxnSpPr>
            <a:cxnSpLocks/>
          </p:cNvCxnSpPr>
          <p:nvPr/>
        </p:nvCxnSpPr>
        <p:spPr>
          <a:xfrm>
            <a:off x="592282" y="1989869"/>
            <a:ext cx="11599718" cy="0"/>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a16="http://schemas.microsoft.com/office/drawing/2014/main" id="{44A1159D-760A-4616-9C19-F5B079367FCC}"/>
              </a:ext>
            </a:extLst>
          </p:cNvPr>
          <p:cNvSpPr/>
          <p:nvPr/>
        </p:nvSpPr>
        <p:spPr>
          <a:xfrm>
            <a:off x="1361319" y="1330091"/>
            <a:ext cx="2547151" cy="517884"/>
          </a:xfrm>
          <a:prstGeom prst="rect">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pic>
        <p:nvPicPr>
          <p:cNvPr id="7" name="Imagen 6">
            <a:extLst>
              <a:ext uri="{FF2B5EF4-FFF2-40B4-BE49-F238E27FC236}">
                <a16:creationId xmlns:a16="http://schemas.microsoft.com/office/drawing/2014/main" id="{90EDA45A-D4AA-4270-A90C-46156F34E9F8}"/>
              </a:ext>
            </a:extLst>
          </p:cNvPr>
          <p:cNvPicPr>
            <a:picLocks noChangeAspect="1"/>
          </p:cNvPicPr>
          <p:nvPr/>
        </p:nvPicPr>
        <p:blipFill>
          <a:blip r:embed="rId2"/>
          <a:stretch>
            <a:fillRect/>
          </a:stretch>
        </p:blipFill>
        <p:spPr>
          <a:xfrm>
            <a:off x="166255" y="20314"/>
            <a:ext cx="10993582" cy="1254339"/>
          </a:xfrm>
          <a:prstGeom prst="rect">
            <a:avLst/>
          </a:prstGeom>
        </p:spPr>
      </p:pic>
      <p:cxnSp>
        <p:nvCxnSpPr>
          <p:cNvPr id="9" name="Conector recto 8">
            <a:extLst>
              <a:ext uri="{FF2B5EF4-FFF2-40B4-BE49-F238E27FC236}">
                <a16:creationId xmlns:a16="http://schemas.microsoft.com/office/drawing/2014/main" id="{B10A3438-F08C-4C81-B804-7C553AEE8A84}"/>
              </a:ext>
            </a:extLst>
          </p:cNvPr>
          <p:cNvCxnSpPr>
            <a:cxnSpLocks/>
          </p:cNvCxnSpPr>
          <p:nvPr/>
        </p:nvCxnSpPr>
        <p:spPr>
          <a:xfrm>
            <a:off x="592282" y="1139883"/>
            <a:ext cx="0" cy="849986"/>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6F00336C-47D1-4F4B-9481-807166500D50}"/>
              </a:ext>
            </a:extLst>
          </p:cNvPr>
          <p:cNvPicPr>
            <a:picLocks noChangeAspect="1"/>
          </p:cNvPicPr>
          <p:nvPr/>
        </p:nvPicPr>
        <p:blipFill>
          <a:blip r:embed="rId3"/>
          <a:stretch>
            <a:fillRect/>
          </a:stretch>
        </p:blipFill>
        <p:spPr>
          <a:xfrm>
            <a:off x="1676297" y="1274654"/>
            <a:ext cx="2845242" cy="649299"/>
          </a:xfrm>
          <a:prstGeom prst="rect">
            <a:avLst/>
          </a:prstGeom>
        </p:spPr>
      </p:pic>
      <p:pic>
        <p:nvPicPr>
          <p:cNvPr id="19" name="Gráfico 18" descr="Lista">
            <a:extLst>
              <a:ext uri="{FF2B5EF4-FFF2-40B4-BE49-F238E27FC236}">
                <a16:creationId xmlns:a16="http://schemas.microsoft.com/office/drawing/2014/main" id="{457E3631-B0C0-4638-A2C3-364416ACDD1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27082" y="1139883"/>
            <a:ext cx="769037" cy="769037"/>
          </a:xfrm>
          <a:prstGeom prst="rect">
            <a:avLst/>
          </a:prstGeom>
        </p:spPr>
      </p:pic>
      <p:sp>
        <p:nvSpPr>
          <p:cNvPr id="33" name="Rectángulo 32">
            <a:extLst>
              <a:ext uri="{FF2B5EF4-FFF2-40B4-BE49-F238E27FC236}">
                <a16:creationId xmlns:a16="http://schemas.microsoft.com/office/drawing/2014/main" id="{021E0214-B009-4B4C-BEFC-4D5E44631A91}"/>
              </a:ext>
            </a:extLst>
          </p:cNvPr>
          <p:cNvSpPr/>
          <p:nvPr/>
        </p:nvSpPr>
        <p:spPr>
          <a:xfrm>
            <a:off x="2535381" y="2428411"/>
            <a:ext cx="3219033" cy="37558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ángulo 33">
            <a:extLst>
              <a:ext uri="{FF2B5EF4-FFF2-40B4-BE49-F238E27FC236}">
                <a16:creationId xmlns:a16="http://schemas.microsoft.com/office/drawing/2014/main" id="{BFB5015F-AF17-441F-ACD2-BB80EC31C471}"/>
              </a:ext>
            </a:extLst>
          </p:cNvPr>
          <p:cNvSpPr/>
          <p:nvPr/>
        </p:nvSpPr>
        <p:spPr>
          <a:xfrm>
            <a:off x="1999354" y="3332420"/>
            <a:ext cx="1768606" cy="3348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ángulo 34">
            <a:extLst>
              <a:ext uri="{FF2B5EF4-FFF2-40B4-BE49-F238E27FC236}">
                <a16:creationId xmlns:a16="http://schemas.microsoft.com/office/drawing/2014/main" id="{3E477E4C-E80F-41D1-93B4-EB070383922D}"/>
              </a:ext>
            </a:extLst>
          </p:cNvPr>
          <p:cNvSpPr/>
          <p:nvPr/>
        </p:nvSpPr>
        <p:spPr>
          <a:xfrm>
            <a:off x="6665946" y="4193628"/>
            <a:ext cx="3140205" cy="41410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a:extLst>
              <a:ext uri="{FF2B5EF4-FFF2-40B4-BE49-F238E27FC236}">
                <a16:creationId xmlns:a16="http://schemas.microsoft.com/office/drawing/2014/main" id="{4707F16B-ED5F-4910-849C-52836F669D09}"/>
              </a:ext>
            </a:extLst>
          </p:cNvPr>
          <p:cNvSpPr/>
          <p:nvPr/>
        </p:nvSpPr>
        <p:spPr>
          <a:xfrm>
            <a:off x="592282" y="2083390"/>
            <a:ext cx="11238804" cy="3785652"/>
          </a:xfrm>
          <a:prstGeom prst="rect">
            <a:avLst/>
          </a:prstGeom>
        </p:spPr>
        <p:txBody>
          <a:bodyPr wrap="square">
            <a:spAutoFit/>
          </a:bodyPr>
          <a:lstStyle/>
          <a:p>
            <a:pPr marL="285750" indent="-285750" algn="just">
              <a:buFont typeface="Arial" panose="020B0604020202020204" pitchFamily="34" charset="0"/>
              <a:buChar char="•"/>
              <a:defRPr/>
            </a:pPr>
            <a:r>
              <a:rPr lang="es-CO" sz="2000" dirty="0">
                <a:solidFill>
                  <a:schemeClr val="tx1">
                    <a:lumMod val="75000"/>
                    <a:lumOff val="25000"/>
                  </a:schemeClr>
                </a:solidFill>
                <a:latin typeface="Arial" panose="020B0604020202020204" pitchFamily="34" charset="0"/>
                <a:cs typeface="Arial" panose="020B0604020202020204" pitchFamily="34" charset="0"/>
              </a:rPr>
              <a:t>Otorgó facultades a alcaldes y gobernadores para reorientar rentas de destinación específica para financiar </a:t>
            </a:r>
            <a:r>
              <a:rPr lang="es-CO" sz="2000" b="1" dirty="0">
                <a:solidFill>
                  <a:srgbClr val="2E682A"/>
                </a:solidFill>
                <a:latin typeface="Arial" panose="020B0604020202020204" pitchFamily="34" charset="0"/>
                <a:cs typeface="Arial" panose="020B0604020202020204" pitchFamily="34" charset="0"/>
              </a:rPr>
              <a:t>gasto de funcionamiento. </a:t>
            </a:r>
          </a:p>
          <a:p>
            <a:pPr marL="285750" indent="-285750" algn="just">
              <a:buFont typeface="Arial" panose="020B0604020202020204" pitchFamily="34" charset="0"/>
              <a:buChar char="•"/>
              <a:defRPr/>
            </a:pPr>
            <a:endParaRPr lang="es-CO" sz="20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s-CO" sz="2000" dirty="0">
                <a:solidFill>
                  <a:schemeClr val="tx1">
                    <a:lumMod val="75000"/>
                    <a:lumOff val="25000"/>
                  </a:schemeClr>
                </a:solidFill>
                <a:latin typeface="Arial" panose="020B0604020202020204" pitchFamily="34" charset="0"/>
                <a:cs typeface="Arial" panose="020B0604020202020204" pitchFamily="34" charset="0"/>
              </a:rPr>
              <a:t>El plazo para el ejercicio de las facultades para realizar las operaciones presupuestales fue hasta el </a:t>
            </a:r>
            <a:r>
              <a:rPr lang="es-CO" sz="2000" b="1" dirty="0" smtClean="0">
                <a:solidFill>
                  <a:srgbClr val="2E682A"/>
                </a:solidFill>
                <a:latin typeface="Arial" panose="020B0604020202020204" pitchFamily="34" charset="0"/>
                <a:cs typeface="Arial" panose="020B0604020202020204" pitchFamily="34" charset="0"/>
              </a:rPr>
              <a:t>04 </a:t>
            </a:r>
            <a:r>
              <a:rPr lang="es-CO" sz="2000" b="1" dirty="0">
                <a:solidFill>
                  <a:srgbClr val="2E682A"/>
                </a:solidFill>
                <a:latin typeface="Arial" panose="020B0604020202020204" pitchFamily="34" charset="0"/>
                <a:cs typeface="Arial" panose="020B0604020202020204" pitchFamily="34" charset="0"/>
              </a:rPr>
              <a:t>de junio</a:t>
            </a:r>
            <a:r>
              <a:rPr lang="es-CO" sz="2000" dirty="0">
                <a:solidFill>
                  <a:srgbClr val="2E682A"/>
                </a:solidFill>
                <a:latin typeface="Arial" panose="020B0604020202020204" pitchFamily="34" charset="0"/>
                <a:cs typeface="Arial" panose="020B0604020202020204" pitchFamily="34" charset="0"/>
              </a:rPr>
              <a:t>, </a:t>
            </a:r>
            <a:r>
              <a:rPr lang="es-CO" sz="2000" dirty="0">
                <a:solidFill>
                  <a:schemeClr val="tx1">
                    <a:lumMod val="75000"/>
                    <a:lumOff val="25000"/>
                  </a:schemeClr>
                </a:solidFill>
                <a:latin typeface="Arial" panose="020B0604020202020204" pitchFamily="34" charset="0"/>
                <a:cs typeface="Arial" panose="020B0604020202020204" pitchFamily="34" charset="0"/>
              </a:rPr>
              <a:t>lo que corresponde al término de la declaratoria del estado de emergencia económica.  </a:t>
            </a:r>
          </a:p>
          <a:p>
            <a:pPr marL="285750" indent="-285750" algn="just">
              <a:buFont typeface="Arial" panose="020B0604020202020204" pitchFamily="34" charset="0"/>
              <a:buChar char="•"/>
              <a:defRPr/>
            </a:pPr>
            <a:endParaRPr lang="es-CO" sz="2000" b="1"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s-CO" sz="2000" dirty="0">
                <a:solidFill>
                  <a:schemeClr val="tx1">
                    <a:lumMod val="75000"/>
                    <a:lumOff val="25000"/>
                  </a:schemeClr>
                </a:solidFill>
                <a:latin typeface="Arial" panose="020B0604020202020204" pitchFamily="34" charset="0"/>
                <a:cs typeface="Arial" panose="020B0604020202020204" pitchFamily="34" charset="0"/>
              </a:rPr>
              <a:t>La reorientación de las rentas no podrá exceder el </a:t>
            </a:r>
            <a:r>
              <a:rPr lang="es-CO" sz="2000" b="1" dirty="0">
                <a:solidFill>
                  <a:srgbClr val="2E682A"/>
                </a:solidFill>
                <a:latin typeface="Arial" panose="020B0604020202020204" pitchFamily="34" charset="0"/>
                <a:cs typeface="Arial" panose="020B0604020202020204" pitchFamily="34" charset="0"/>
              </a:rPr>
              <a:t>31 de diciembre de 2021.</a:t>
            </a:r>
          </a:p>
          <a:p>
            <a:pPr marL="285750" indent="-285750" algn="just">
              <a:buFont typeface="Arial" panose="020B0604020202020204" pitchFamily="34" charset="0"/>
              <a:buChar char="•"/>
              <a:defRPr/>
            </a:pPr>
            <a:endParaRPr lang="es-CO" sz="2000" b="1"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s-CO" sz="2000" dirty="0">
                <a:solidFill>
                  <a:schemeClr val="tx1">
                    <a:lumMod val="75000"/>
                    <a:lumOff val="25000"/>
                  </a:schemeClr>
                </a:solidFill>
                <a:latin typeface="Arial" panose="020B0604020202020204" pitchFamily="34" charset="0"/>
                <a:cs typeface="Arial" panose="020B0604020202020204" pitchFamily="34" charset="0"/>
              </a:rPr>
              <a:t>Durante el plazo que dure la reorientación de rentas, estas no sumarán dentro de los ingresos corrientes de libre destinación ni en los gastos de funcionamiento de las entidades territoriales, por lo que no computarán para el cálculo del indicador de Ley 617. </a:t>
            </a:r>
          </a:p>
        </p:txBody>
      </p:sp>
      <p:grpSp>
        <p:nvGrpSpPr>
          <p:cNvPr id="21" name="Grupo 20">
            <a:extLst>
              <a:ext uri="{FF2B5EF4-FFF2-40B4-BE49-F238E27FC236}">
                <a16:creationId xmlns:a16="http://schemas.microsoft.com/office/drawing/2014/main" id="{174270E7-5EF3-4BF6-B927-30D7E1C4941D}"/>
              </a:ext>
            </a:extLst>
          </p:cNvPr>
          <p:cNvGrpSpPr/>
          <p:nvPr/>
        </p:nvGrpSpPr>
        <p:grpSpPr>
          <a:xfrm>
            <a:off x="592282" y="2171105"/>
            <a:ext cx="257306" cy="257306"/>
            <a:chOff x="558329" y="2435940"/>
            <a:chExt cx="405246" cy="405246"/>
          </a:xfrm>
        </p:grpSpPr>
        <p:sp>
          <p:nvSpPr>
            <p:cNvPr id="22" name="Elipse 21">
              <a:extLst>
                <a:ext uri="{FF2B5EF4-FFF2-40B4-BE49-F238E27FC236}">
                  <a16:creationId xmlns:a16="http://schemas.microsoft.com/office/drawing/2014/main" id="{DC500DE6-05B1-4769-B99D-86C06720A046}"/>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Imagen 22">
              <a:extLst>
                <a:ext uri="{FF2B5EF4-FFF2-40B4-BE49-F238E27FC236}">
                  <a16:creationId xmlns:a16="http://schemas.microsoft.com/office/drawing/2014/main" id="{658D0482-22D3-4B8D-A7D9-7EFDACA10C1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grpSp>
        <p:nvGrpSpPr>
          <p:cNvPr id="24" name="Grupo 23">
            <a:extLst>
              <a:ext uri="{FF2B5EF4-FFF2-40B4-BE49-F238E27FC236}">
                <a16:creationId xmlns:a16="http://schemas.microsoft.com/office/drawing/2014/main" id="{CA775E3C-E676-4ECF-93E4-EE1CE659AD11}"/>
              </a:ext>
            </a:extLst>
          </p:cNvPr>
          <p:cNvGrpSpPr/>
          <p:nvPr/>
        </p:nvGrpSpPr>
        <p:grpSpPr>
          <a:xfrm>
            <a:off x="592282" y="3075114"/>
            <a:ext cx="257306" cy="257306"/>
            <a:chOff x="558329" y="2435940"/>
            <a:chExt cx="405246" cy="405246"/>
          </a:xfrm>
        </p:grpSpPr>
        <p:sp>
          <p:nvSpPr>
            <p:cNvPr id="25" name="Elipse 24">
              <a:extLst>
                <a:ext uri="{FF2B5EF4-FFF2-40B4-BE49-F238E27FC236}">
                  <a16:creationId xmlns:a16="http://schemas.microsoft.com/office/drawing/2014/main" id="{CEB85E3D-7F0A-47B6-AA3D-805E6DF133CD}"/>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n 25">
              <a:extLst>
                <a:ext uri="{FF2B5EF4-FFF2-40B4-BE49-F238E27FC236}">
                  <a16:creationId xmlns:a16="http://schemas.microsoft.com/office/drawing/2014/main" id="{8D64A566-D9A7-4A25-98C4-68064FFEE39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grpSp>
        <p:nvGrpSpPr>
          <p:cNvPr id="27" name="Grupo 26">
            <a:extLst>
              <a:ext uri="{FF2B5EF4-FFF2-40B4-BE49-F238E27FC236}">
                <a16:creationId xmlns:a16="http://schemas.microsoft.com/office/drawing/2014/main" id="{089D5453-8B60-434E-855D-3A27D7649258}"/>
              </a:ext>
            </a:extLst>
          </p:cNvPr>
          <p:cNvGrpSpPr/>
          <p:nvPr/>
        </p:nvGrpSpPr>
        <p:grpSpPr>
          <a:xfrm>
            <a:off x="592282" y="4311632"/>
            <a:ext cx="257306" cy="257306"/>
            <a:chOff x="558329" y="2435940"/>
            <a:chExt cx="405246" cy="405246"/>
          </a:xfrm>
        </p:grpSpPr>
        <p:sp>
          <p:nvSpPr>
            <p:cNvPr id="28" name="Elipse 27">
              <a:extLst>
                <a:ext uri="{FF2B5EF4-FFF2-40B4-BE49-F238E27FC236}">
                  <a16:creationId xmlns:a16="http://schemas.microsoft.com/office/drawing/2014/main" id="{C11EBCE7-5D03-44E0-8CD4-8E96712F35B2}"/>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Imagen 28">
              <a:extLst>
                <a:ext uri="{FF2B5EF4-FFF2-40B4-BE49-F238E27FC236}">
                  <a16:creationId xmlns:a16="http://schemas.microsoft.com/office/drawing/2014/main" id="{8A7D9AB5-5526-4D87-9115-C367F25B818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grpSp>
        <p:nvGrpSpPr>
          <p:cNvPr id="30" name="Grupo 29">
            <a:extLst>
              <a:ext uri="{FF2B5EF4-FFF2-40B4-BE49-F238E27FC236}">
                <a16:creationId xmlns:a16="http://schemas.microsoft.com/office/drawing/2014/main" id="{8FE21F2B-929C-4103-8B8F-AD22C9A5DC79}"/>
              </a:ext>
            </a:extLst>
          </p:cNvPr>
          <p:cNvGrpSpPr/>
          <p:nvPr/>
        </p:nvGrpSpPr>
        <p:grpSpPr>
          <a:xfrm>
            <a:off x="592282" y="4935087"/>
            <a:ext cx="257306" cy="257306"/>
            <a:chOff x="558329" y="2435940"/>
            <a:chExt cx="405246" cy="405246"/>
          </a:xfrm>
        </p:grpSpPr>
        <p:sp>
          <p:nvSpPr>
            <p:cNvPr id="31" name="Elipse 30">
              <a:extLst>
                <a:ext uri="{FF2B5EF4-FFF2-40B4-BE49-F238E27FC236}">
                  <a16:creationId xmlns:a16="http://schemas.microsoft.com/office/drawing/2014/main" id="{BBBF1535-1F5D-4085-992E-A89246EF7C8A}"/>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Imagen 31">
              <a:extLst>
                <a:ext uri="{FF2B5EF4-FFF2-40B4-BE49-F238E27FC236}">
                  <a16:creationId xmlns:a16="http://schemas.microsoft.com/office/drawing/2014/main" id="{1B22328E-58DD-4791-AAE4-91086BE32D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spTree>
    <p:extLst>
      <p:ext uri="{BB962C8B-B14F-4D97-AF65-F5344CB8AC3E}">
        <p14:creationId xmlns:p14="http://schemas.microsoft.com/office/powerpoint/2010/main" val="3721220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ctor recto 12">
            <a:extLst>
              <a:ext uri="{FF2B5EF4-FFF2-40B4-BE49-F238E27FC236}">
                <a16:creationId xmlns:a16="http://schemas.microsoft.com/office/drawing/2014/main" id="{EA3B06C5-CB9C-4916-8EC3-292D42CD9172}"/>
              </a:ext>
            </a:extLst>
          </p:cNvPr>
          <p:cNvCxnSpPr>
            <a:cxnSpLocks/>
          </p:cNvCxnSpPr>
          <p:nvPr/>
        </p:nvCxnSpPr>
        <p:spPr>
          <a:xfrm>
            <a:off x="592282" y="2316480"/>
            <a:ext cx="11599718" cy="1"/>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a16="http://schemas.microsoft.com/office/drawing/2014/main" id="{44A1159D-760A-4616-9C19-F5B079367FCC}"/>
              </a:ext>
            </a:extLst>
          </p:cNvPr>
          <p:cNvSpPr/>
          <p:nvPr/>
        </p:nvSpPr>
        <p:spPr>
          <a:xfrm>
            <a:off x="896070" y="1563274"/>
            <a:ext cx="10399860" cy="1025944"/>
          </a:xfrm>
          <a:prstGeom prst="rect">
            <a:avLst/>
          </a:prstGeom>
          <a:solidFill>
            <a:srgbClr val="8DB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bg1"/>
                </a:solidFill>
                <a:latin typeface="Arial Black" panose="020B0A04020102020204" pitchFamily="34" charset="0"/>
                <a:ea typeface="Verdana" panose="020B0604030504040204" pitchFamily="34" charset="0"/>
                <a:cs typeface="Verdana" panose="020B0604030504040204" pitchFamily="34" charset="0"/>
              </a:rPr>
              <a:t>Municipios que aplicaron el artículo 1, del Decreto 678 de 2020 en la reorientación de rentas para gastos de funcionamiento</a:t>
            </a:r>
          </a:p>
        </p:txBody>
      </p:sp>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pic>
        <p:nvPicPr>
          <p:cNvPr id="7" name="Imagen 6">
            <a:extLst>
              <a:ext uri="{FF2B5EF4-FFF2-40B4-BE49-F238E27FC236}">
                <a16:creationId xmlns:a16="http://schemas.microsoft.com/office/drawing/2014/main" id="{90EDA45A-D4AA-4270-A90C-46156F34E9F8}"/>
              </a:ext>
            </a:extLst>
          </p:cNvPr>
          <p:cNvPicPr>
            <a:picLocks noChangeAspect="1"/>
          </p:cNvPicPr>
          <p:nvPr/>
        </p:nvPicPr>
        <p:blipFill>
          <a:blip r:embed="rId2"/>
          <a:stretch>
            <a:fillRect/>
          </a:stretch>
        </p:blipFill>
        <p:spPr>
          <a:xfrm>
            <a:off x="0" y="-21691"/>
            <a:ext cx="10993582" cy="1254339"/>
          </a:xfrm>
          <a:prstGeom prst="rect">
            <a:avLst/>
          </a:prstGeom>
        </p:spPr>
      </p:pic>
      <p:cxnSp>
        <p:nvCxnSpPr>
          <p:cNvPr id="9" name="Conector recto 8">
            <a:extLst>
              <a:ext uri="{FF2B5EF4-FFF2-40B4-BE49-F238E27FC236}">
                <a16:creationId xmlns:a16="http://schemas.microsoft.com/office/drawing/2014/main" id="{B10A3438-F08C-4C81-B804-7C553AEE8A84}"/>
              </a:ext>
            </a:extLst>
          </p:cNvPr>
          <p:cNvCxnSpPr>
            <a:cxnSpLocks/>
          </p:cNvCxnSpPr>
          <p:nvPr/>
        </p:nvCxnSpPr>
        <p:spPr>
          <a:xfrm>
            <a:off x="592282" y="1077176"/>
            <a:ext cx="0" cy="1239304"/>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graphicFrame>
        <p:nvGraphicFramePr>
          <p:cNvPr id="36" name="Tabla 35"/>
          <p:cNvGraphicFramePr>
            <a:graphicFrameLocks noGrp="1"/>
          </p:cNvGraphicFramePr>
          <p:nvPr>
            <p:extLst>
              <p:ext uri="{D42A27DB-BD31-4B8C-83A1-F6EECF244321}">
                <p14:modId xmlns:p14="http://schemas.microsoft.com/office/powerpoint/2010/main" val="1768012961"/>
              </p:ext>
            </p:extLst>
          </p:nvPr>
        </p:nvGraphicFramePr>
        <p:xfrm>
          <a:off x="592281" y="2919844"/>
          <a:ext cx="11263744" cy="2371451"/>
        </p:xfrm>
        <a:graphic>
          <a:graphicData uri="http://schemas.openxmlformats.org/drawingml/2006/table">
            <a:tbl>
              <a:tblPr firstRow="1" firstCol="1" bandRow="1">
                <a:tableStyleId>{10A1B5D5-9B99-4C35-A422-299274C87663}</a:tableStyleId>
              </a:tblPr>
              <a:tblGrid>
                <a:gridCol w="3109307">
                  <a:extLst>
                    <a:ext uri="{9D8B030D-6E8A-4147-A177-3AD203B41FA5}">
                      <a16:colId xmlns:a16="http://schemas.microsoft.com/office/drawing/2014/main" val="2866453733"/>
                    </a:ext>
                  </a:extLst>
                </a:gridCol>
                <a:gridCol w="2664545">
                  <a:extLst>
                    <a:ext uri="{9D8B030D-6E8A-4147-A177-3AD203B41FA5}">
                      <a16:colId xmlns:a16="http://schemas.microsoft.com/office/drawing/2014/main" val="2861666375"/>
                    </a:ext>
                  </a:extLst>
                </a:gridCol>
                <a:gridCol w="5489892">
                  <a:extLst>
                    <a:ext uri="{9D8B030D-6E8A-4147-A177-3AD203B41FA5}">
                      <a16:colId xmlns:a16="http://schemas.microsoft.com/office/drawing/2014/main" val="3648693317"/>
                    </a:ext>
                  </a:extLst>
                </a:gridCol>
              </a:tblGrid>
              <a:tr h="472838">
                <a:tc>
                  <a:txBody>
                    <a:bodyPr/>
                    <a:lstStyle/>
                    <a:p>
                      <a:pPr algn="ctr" rtl="0" fontAlgn="ctr"/>
                      <a:r>
                        <a:rPr lang="es-CO" sz="2000" b="1" u="none" strike="noStrike" dirty="0">
                          <a:solidFill>
                            <a:schemeClr val="bg1"/>
                          </a:solidFill>
                          <a:effectLst/>
                          <a:latin typeface="Arial Black" panose="020B0A04020102020204" pitchFamily="34" charset="0"/>
                        </a:rPr>
                        <a:t>Subregión</a:t>
                      </a:r>
                      <a:endParaRPr lang="es-CO" sz="2000" b="1" i="0" u="none" strike="noStrike" dirty="0">
                        <a:solidFill>
                          <a:schemeClr val="bg1"/>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000" b="1" u="none" strike="noStrike" dirty="0">
                          <a:solidFill>
                            <a:schemeClr val="bg1"/>
                          </a:solidFill>
                          <a:effectLst/>
                          <a:latin typeface="Arial Black" panose="020B0A04020102020204" pitchFamily="34" charset="0"/>
                        </a:rPr>
                        <a:t>Municipio</a:t>
                      </a:r>
                      <a:endParaRPr lang="es-CO" sz="2000" b="1" i="0" u="none" strike="noStrike" dirty="0">
                        <a:solidFill>
                          <a:schemeClr val="bg1"/>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000" b="1" u="none" strike="noStrike" dirty="0">
                          <a:solidFill>
                            <a:schemeClr val="bg1"/>
                          </a:solidFill>
                          <a:effectLst/>
                          <a:latin typeface="Arial Black" panose="020B0A04020102020204" pitchFamily="34" charset="0"/>
                        </a:rPr>
                        <a:t>N° Decreto Municipal</a:t>
                      </a:r>
                      <a:endParaRPr lang="es-CO" sz="2000" b="1" i="0" u="none" strike="noStrike" dirty="0">
                        <a:solidFill>
                          <a:schemeClr val="bg1"/>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extLst>
                  <a:ext uri="{0D108BD9-81ED-4DB2-BD59-A6C34878D82A}">
                    <a16:rowId xmlns:a16="http://schemas.microsoft.com/office/drawing/2014/main" val="2563960645"/>
                  </a:ext>
                </a:extLst>
              </a:tr>
              <a:tr h="755564">
                <a:tc>
                  <a:txBody>
                    <a:bodyPr/>
                    <a:lstStyle/>
                    <a:p>
                      <a:pPr algn="ctr" rtl="0" fontAlgn="ctr"/>
                      <a:r>
                        <a:rPr lang="es-ES" sz="2000" b="0" u="none" strike="noStrike" dirty="0">
                          <a:solidFill>
                            <a:srgbClr val="2E682A"/>
                          </a:solidFill>
                          <a:effectLst/>
                          <a:latin typeface="Arial Black" panose="020B0A04020102020204" pitchFamily="34" charset="0"/>
                          <a:cs typeface="Arial" panose="020B0604020202020204" pitchFamily="34" charset="0"/>
                        </a:rPr>
                        <a:t>Bajo Cauca</a:t>
                      </a:r>
                      <a:endParaRPr lang="es-ES" sz="2000" b="0" i="0" u="none" strike="noStrike" dirty="0">
                        <a:solidFill>
                          <a:srgbClr val="2E682A"/>
                        </a:solidFill>
                        <a:effectLst/>
                        <a:latin typeface="Arial Black" panose="020B0A04020102020204" pitchFamily="34" charset="0"/>
                        <a:cs typeface="Arial" panose="020B0604020202020204" pitchFamily="34" charset="0"/>
                      </a:endParaRPr>
                    </a:p>
                  </a:txBody>
                  <a:tcPr marL="9525" marR="9525" marT="9525" marB="0" anchor="ctr"/>
                </a:tc>
                <a:tc>
                  <a:txBody>
                    <a:bodyPr/>
                    <a:lstStyle/>
                    <a:p>
                      <a:pPr algn="ctr" rtl="0" fontAlgn="ctr"/>
                      <a:r>
                        <a:rPr lang="es-CO" sz="2000" b="0" i="0" u="none" strike="noStrike" dirty="0">
                          <a:solidFill>
                            <a:schemeClr val="tx1">
                              <a:lumMod val="75000"/>
                              <a:lumOff val="25000"/>
                            </a:schemeClr>
                          </a:solidFill>
                          <a:effectLst/>
                          <a:latin typeface="Arial" panose="020B0604020202020204" pitchFamily="34" charset="0"/>
                          <a:cs typeface="Arial" panose="020B0604020202020204" pitchFamily="34" charset="0"/>
                        </a:rPr>
                        <a:t>Zaragoza</a:t>
                      </a:r>
                    </a:p>
                  </a:txBody>
                  <a:tcPr marL="9525" marR="9525" marT="9525" marB="0" anchor="ctr"/>
                </a:tc>
                <a:tc>
                  <a:txBody>
                    <a:bodyPr/>
                    <a:lstStyle/>
                    <a:p>
                      <a:pPr algn="ctr" rtl="0" fontAlgn="ctr"/>
                      <a:r>
                        <a:rPr lang="es-ES" sz="2000" b="0" i="0" u="none" strike="noStrike" dirty="0">
                          <a:solidFill>
                            <a:schemeClr val="tx1">
                              <a:lumMod val="75000"/>
                              <a:lumOff val="25000"/>
                            </a:schemeClr>
                          </a:solidFill>
                          <a:effectLst/>
                          <a:latin typeface="Arial" panose="020B0604020202020204" pitchFamily="34" charset="0"/>
                          <a:cs typeface="Arial" panose="020B0604020202020204" pitchFamily="34" charset="0"/>
                        </a:rPr>
                        <a:t>Decreto 068 del 4 de junio de 2020</a:t>
                      </a:r>
                    </a:p>
                  </a:txBody>
                  <a:tcPr marL="9525" marR="9525" marT="9525" marB="0" anchor="ctr"/>
                </a:tc>
                <a:extLst>
                  <a:ext uri="{0D108BD9-81ED-4DB2-BD59-A6C34878D82A}">
                    <a16:rowId xmlns:a16="http://schemas.microsoft.com/office/drawing/2014/main" val="2861958242"/>
                  </a:ext>
                </a:extLst>
              </a:tr>
              <a:tr h="578410">
                <a:tc>
                  <a:txBody>
                    <a:bodyPr/>
                    <a:lstStyle/>
                    <a:p>
                      <a:pPr algn="ctr" rtl="0" fontAlgn="ctr"/>
                      <a:r>
                        <a:rPr lang="es-CO" sz="2000" b="0" u="none" strike="noStrike" dirty="0">
                          <a:solidFill>
                            <a:srgbClr val="2E682A"/>
                          </a:solidFill>
                          <a:effectLst/>
                          <a:latin typeface="Arial Black" panose="020B0A04020102020204" pitchFamily="34" charset="0"/>
                          <a:cs typeface="Arial" panose="020B0604020202020204" pitchFamily="34" charset="0"/>
                        </a:rPr>
                        <a:t>Norte</a:t>
                      </a:r>
                      <a:endParaRPr lang="es-CO" sz="2000" b="0" i="0" u="none" strike="noStrike" dirty="0">
                        <a:solidFill>
                          <a:srgbClr val="2E682A"/>
                        </a:solidFill>
                        <a:effectLst/>
                        <a:latin typeface="Arial Black" panose="020B0A04020102020204" pitchFamily="34" charset="0"/>
                        <a:cs typeface="Arial" panose="020B0604020202020204" pitchFamily="34" charset="0"/>
                      </a:endParaRPr>
                    </a:p>
                  </a:txBody>
                  <a:tcPr marL="9525" marR="9525" marT="9525" marB="0" anchor="ctr"/>
                </a:tc>
                <a:tc>
                  <a:txBody>
                    <a:bodyPr/>
                    <a:lstStyle/>
                    <a:p>
                      <a:pPr algn="ctr" rtl="0" fontAlgn="ctr"/>
                      <a:r>
                        <a:rPr lang="es-CO" sz="2000" b="0" i="0" u="none" strike="noStrike" dirty="0">
                          <a:solidFill>
                            <a:schemeClr val="tx1">
                              <a:lumMod val="75000"/>
                              <a:lumOff val="25000"/>
                            </a:schemeClr>
                          </a:solidFill>
                          <a:effectLst/>
                          <a:latin typeface="Arial" panose="020B0604020202020204" pitchFamily="34" charset="0"/>
                          <a:cs typeface="Arial" panose="020B0604020202020204" pitchFamily="34" charset="0"/>
                        </a:rPr>
                        <a:t>Donmatías</a:t>
                      </a:r>
                    </a:p>
                  </a:txBody>
                  <a:tcPr marL="9525" marR="9525" marT="9525" marB="0" anchor="ctr"/>
                </a:tc>
                <a:tc>
                  <a:txBody>
                    <a:bodyPr/>
                    <a:lstStyle/>
                    <a:p>
                      <a:pPr algn="ctr" rtl="0" fontAlgn="ctr"/>
                      <a:r>
                        <a:rPr lang="es-ES" sz="2000" b="0" i="0" u="none" strike="noStrike" dirty="0">
                          <a:solidFill>
                            <a:schemeClr val="tx1">
                              <a:lumMod val="75000"/>
                              <a:lumOff val="25000"/>
                            </a:schemeClr>
                          </a:solidFill>
                          <a:effectLst/>
                          <a:latin typeface="Arial" panose="020B0604020202020204" pitchFamily="34" charset="0"/>
                          <a:cs typeface="Arial" panose="020B0604020202020204" pitchFamily="34" charset="0"/>
                        </a:rPr>
                        <a:t>Decreto 86 del 1 de junio de 2020</a:t>
                      </a:r>
                    </a:p>
                  </a:txBody>
                  <a:tcPr marL="9525" marR="9525" marT="9525" marB="0" anchor="ctr"/>
                </a:tc>
                <a:extLst>
                  <a:ext uri="{0D108BD9-81ED-4DB2-BD59-A6C34878D82A}">
                    <a16:rowId xmlns:a16="http://schemas.microsoft.com/office/drawing/2014/main" val="3373767313"/>
                  </a:ext>
                </a:extLst>
              </a:tr>
              <a:tr h="564639">
                <a:tc>
                  <a:txBody>
                    <a:bodyPr/>
                    <a:lstStyle/>
                    <a:p>
                      <a:pPr algn="ctr" rtl="0" fontAlgn="ctr"/>
                      <a:r>
                        <a:rPr lang="es-CO" sz="2000" b="0" i="0" u="none" strike="noStrike" dirty="0">
                          <a:solidFill>
                            <a:srgbClr val="2E682A"/>
                          </a:solidFill>
                          <a:effectLst/>
                          <a:latin typeface="Arial Black" panose="020B0A04020102020204" pitchFamily="34" charset="0"/>
                          <a:cs typeface="Arial" panose="020B0604020202020204" pitchFamily="34" charset="0"/>
                        </a:rPr>
                        <a:t>Urabá</a:t>
                      </a:r>
                    </a:p>
                  </a:txBody>
                  <a:tcPr marL="9525" marR="9525" marT="9525" marB="0" anchor="ctr"/>
                </a:tc>
                <a:tc>
                  <a:txBody>
                    <a:bodyPr/>
                    <a:lstStyle/>
                    <a:p>
                      <a:pPr algn="ctr" rtl="0" fontAlgn="ctr"/>
                      <a:r>
                        <a:rPr lang="es-CO" sz="2000" b="0" i="0" u="none" strike="noStrike" dirty="0">
                          <a:solidFill>
                            <a:schemeClr val="tx1">
                              <a:lumMod val="75000"/>
                              <a:lumOff val="25000"/>
                            </a:schemeClr>
                          </a:solidFill>
                          <a:effectLst/>
                          <a:latin typeface="Arial" panose="020B0604020202020204" pitchFamily="34" charset="0"/>
                          <a:cs typeface="Arial" panose="020B0604020202020204" pitchFamily="34" charset="0"/>
                        </a:rPr>
                        <a:t>Turbo</a:t>
                      </a:r>
                    </a:p>
                  </a:txBody>
                  <a:tcPr marL="9525" marR="9525" marT="9525" marB="0" anchor="ctr"/>
                </a:tc>
                <a:tc>
                  <a:txBody>
                    <a:bodyPr/>
                    <a:lstStyle/>
                    <a:p>
                      <a:pPr algn="ctr" rtl="0" fontAlgn="ctr"/>
                      <a:r>
                        <a:rPr lang="es-ES" sz="2000" b="0" i="0" u="none" strike="noStrike" dirty="0">
                          <a:solidFill>
                            <a:schemeClr val="tx1">
                              <a:lumMod val="75000"/>
                              <a:lumOff val="25000"/>
                            </a:schemeClr>
                          </a:solidFill>
                          <a:effectLst/>
                          <a:latin typeface="Arial" panose="020B0604020202020204" pitchFamily="34" charset="0"/>
                          <a:cs typeface="Arial" panose="020B0604020202020204" pitchFamily="34" charset="0"/>
                        </a:rPr>
                        <a:t>Decreto 417 del 3 de junio de 2020</a:t>
                      </a:r>
                    </a:p>
                  </a:txBody>
                  <a:tcPr marL="9525" marR="9525" marT="9525" marB="0" anchor="ctr"/>
                </a:tc>
                <a:extLst>
                  <a:ext uri="{0D108BD9-81ED-4DB2-BD59-A6C34878D82A}">
                    <a16:rowId xmlns:a16="http://schemas.microsoft.com/office/drawing/2014/main" val="1448103532"/>
                  </a:ext>
                </a:extLst>
              </a:tr>
            </a:tbl>
          </a:graphicData>
        </a:graphic>
      </p:graphicFrame>
    </p:spTree>
    <p:extLst>
      <p:ext uri="{BB962C8B-B14F-4D97-AF65-F5344CB8AC3E}">
        <p14:creationId xmlns:p14="http://schemas.microsoft.com/office/powerpoint/2010/main" val="3730625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A7EC8877-2A46-4D13-8507-231C59F14F85}"/>
              </a:ext>
            </a:extLst>
          </p:cNvPr>
          <p:cNvSpPr/>
          <p:nvPr/>
        </p:nvSpPr>
        <p:spPr>
          <a:xfrm>
            <a:off x="1022935" y="2691244"/>
            <a:ext cx="10614882" cy="477927"/>
          </a:xfrm>
          <a:prstGeom prst="rect">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1106063" y="3020096"/>
            <a:ext cx="10614882" cy="1938992"/>
          </a:xfrm>
          <a:prstGeom prst="rect">
            <a:avLst/>
          </a:prstGeom>
          <a:noFill/>
        </p:spPr>
        <p:txBody>
          <a:bodyPr wrap="square">
            <a:spAutoFit/>
          </a:bodyPr>
          <a:lstStyle/>
          <a:p>
            <a:pPr algn="just">
              <a:defRPr/>
            </a:pPr>
            <a:endParaRPr lang="es-ES" sz="2000" dirty="0">
              <a:solidFill>
                <a:schemeClr val="tx1">
                  <a:lumMod val="75000"/>
                  <a:lumOff val="25000"/>
                </a:schemeClr>
              </a:solidFill>
              <a:latin typeface="Arial" panose="020B0604020202020204" pitchFamily="34" charset="0"/>
              <a:cs typeface="Arial" panose="020B0604020202020204" pitchFamily="34" charset="0"/>
            </a:endParaRPr>
          </a:p>
          <a:p>
            <a:pPr algn="just">
              <a:defRPr/>
            </a:pPr>
            <a:r>
              <a:rPr lang="es-ES" sz="2000" dirty="0">
                <a:solidFill>
                  <a:schemeClr val="tx1">
                    <a:lumMod val="75000"/>
                    <a:lumOff val="25000"/>
                  </a:schemeClr>
                </a:solidFill>
                <a:latin typeface="Arial" panose="020B0604020202020204" pitchFamily="34" charset="0"/>
                <a:cs typeface="Arial" panose="020B0604020202020204" pitchFamily="34" charset="0"/>
              </a:rPr>
              <a:t>Las oficinas de planeación departamental o los organismos que hagan sus veces presentarán a los gobernadores y a las asambleas departamentales respectivas </a:t>
            </a:r>
            <a:r>
              <a:rPr lang="es-ES" sz="2000" b="1" dirty="0">
                <a:solidFill>
                  <a:schemeClr val="tx1">
                    <a:lumMod val="75000"/>
                    <a:lumOff val="25000"/>
                  </a:schemeClr>
                </a:solidFill>
                <a:latin typeface="Arial" panose="020B0604020202020204" pitchFamily="34" charset="0"/>
                <a:cs typeface="Arial" panose="020B0604020202020204" pitchFamily="34" charset="0"/>
              </a:rPr>
              <a:t>un informe donde expongan la situación financiera de los municipios</a:t>
            </a:r>
            <a:r>
              <a:rPr lang="es-ES" sz="2000" dirty="0">
                <a:solidFill>
                  <a:schemeClr val="tx1">
                    <a:lumMod val="75000"/>
                    <a:lumOff val="25000"/>
                  </a:schemeClr>
                </a:solidFill>
                <a:latin typeface="Arial" panose="020B0604020202020204" pitchFamily="34" charset="0"/>
                <a:cs typeface="Arial" panose="020B0604020202020204" pitchFamily="34" charset="0"/>
              </a:rPr>
              <a:t>, el cual deberá relacionar aquellas entidades que hayan incumplido los límites de gasto dispuestos por los artículos 6° y 10 de la Ley 617 de 2000…”</a:t>
            </a:r>
            <a:endParaRPr lang="es-CO" sz="20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3" name="Conector recto 2">
            <a:extLst>
              <a:ext uri="{FF2B5EF4-FFF2-40B4-BE49-F238E27FC236}">
                <a16:creationId xmlns:a16="http://schemas.microsoft.com/office/drawing/2014/main" id="{595F1546-2314-4531-907C-1DAA4F42CDC3}"/>
              </a:ext>
            </a:extLst>
          </p:cNvPr>
          <p:cNvCxnSpPr/>
          <p:nvPr/>
        </p:nvCxnSpPr>
        <p:spPr>
          <a:xfrm>
            <a:off x="374073" y="1236516"/>
            <a:ext cx="0" cy="0"/>
          </a:xfrm>
          <a:prstGeom prst="line">
            <a:avLst/>
          </a:prstGeom>
        </p:spPr>
        <p:style>
          <a:lnRef idx="1">
            <a:schemeClr val="dk1"/>
          </a:lnRef>
          <a:fillRef idx="0">
            <a:schemeClr val="dk1"/>
          </a:fillRef>
          <a:effectRef idx="0">
            <a:schemeClr val="dk1"/>
          </a:effectRef>
          <a:fontRef idx="minor">
            <a:schemeClr val="tx1"/>
          </a:fontRef>
        </p:style>
      </p:cxnSp>
      <p:cxnSp>
        <p:nvCxnSpPr>
          <p:cNvPr id="7" name="Conector recto 6">
            <a:extLst>
              <a:ext uri="{FF2B5EF4-FFF2-40B4-BE49-F238E27FC236}">
                <a16:creationId xmlns:a16="http://schemas.microsoft.com/office/drawing/2014/main" id="{59361CDD-BE50-4B1B-8C2B-EBCE3DC24DCF}"/>
              </a:ext>
            </a:extLst>
          </p:cNvPr>
          <p:cNvCxnSpPr>
            <a:cxnSpLocks/>
          </p:cNvCxnSpPr>
          <p:nvPr/>
        </p:nvCxnSpPr>
        <p:spPr>
          <a:xfrm>
            <a:off x="384464" y="924791"/>
            <a:ext cx="0" cy="1995053"/>
          </a:xfrm>
          <a:prstGeom prst="line">
            <a:avLst/>
          </a:prstGeom>
          <a:ln w="38100">
            <a:solidFill>
              <a:srgbClr val="2E682A"/>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170FB910-1250-42F2-8462-35FFD5CCC993}"/>
              </a:ext>
            </a:extLst>
          </p:cNvPr>
          <p:cNvCxnSpPr>
            <a:cxnSpLocks/>
          </p:cNvCxnSpPr>
          <p:nvPr/>
        </p:nvCxnSpPr>
        <p:spPr>
          <a:xfrm flipH="1">
            <a:off x="363682" y="2919844"/>
            <a:ext cx="665018" cy="0"/>
          </a:xfrm>
          <a:prstGeom prst="line">
            <a:avLst/>
          </a:prstGeom>
          <a:ln w="38100">
            <a:solidFill>
              <a:srgbClr val="2E682A"/>
            </a:solidFill>
          </a:ln>
        </p:spPr>
        <p:style>
          <a:lnRef idx="1">
            <a:schemeClr val="accent1"/>
          </a:lnRef>
          <a:fillRef idx="0">
            <a:schemeClr val="accent1"/>
          </a:fillRef>
          <a:effectRef idx="0">
            <a:schemeClr val="accent1"/>
          </a:effectRef>
          <a:fontRef idx="minor">
            <a:schemeClr val="tx1"/>
          </a:fontRef>
        </p:style>
      </p:cxnSp>
      <p:pic>
        <p:nvPicPr>
          <p:cNvPr id="15" name="Gráfico 14" descr="Documento">
            <a:extLst>
              <a:ext uri="{FF2B5EF4-FFF2-40B4-BE49-F238E27FC236}">
                <a16:creationId xmlns:a16="http://schemas.microsoft.com/office/drawing/2014/main" id="{EA67E5FB-FB0A-4A0B-A967-8CF78D4DC23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75224" y="1659010"/>
            <a:ext cx="810663" cy="810663"/>
          </a:xfrm>
          <a:prstGeom prst="rect">
            <a:avLst/>
          </a:prstGeom>
        </p:spPr>
      </p:pic>
      <p:pic>
        <p:nvPicPr>
          <p:cNvPr id="13" name="Imagen 12">
            <a:extLst>
              <a:ext uri="{FF2B5EF4-FFF2-40B4-BE49-F238E27FC236}">
                <a16:creationId xmlns:a16="http://schemas.microsoft.com/office/drawing/2014/main" id="{4162814E-A7C0-45B9-938E-73C05ABC2912}"/>
              </a:ext>
            </a:extLst>
          </p:cNvPr>
          <p:cNvPicPr>
            <a:picLocks noChangeAspect="1"/>
          </p:cNvPicPr>
          <p:nvPr/>
        </p:nvPicPr>
        <p:blipFill>
          <a:blip r:embed="rId4"/>
          <a:stretch>
            <a:fillRect/>
          </a:stretch>
        </p:blipFill>
        <p:spPr>
          <a:xfrm>
            <a:off x="2141" y="-53142"/>
            <a:ext cx="11918713" cy="1261981"/>
          </a:xfrm>
          <a:prstGeom prst="rect">
            <a:avLst/>
          </a:prstGeom>
          <a:effectLst>
            <a:outerShdw blurRad="50800" dist="38100" dir="2700000" algn="tl" rotWithShape="0">
              <a:prstClr val="black">
                <a:alpha val="40000"/>
              </a:prstClr>
            </a:outerShdw>
          </a:effectLst>
        </p:spPr>
      </p:pic>
      <p:pic>
        <p:nvPicPr>
          <p:cNvPr id="14" name="Imagen 13">
            <a:extLst>
              <a:ext uri="{FF2B5EF4-FFF2-40B4-BE49-F238E27FC236}">
                <a16:creationId xmlns:a16="http://schemas.microsoft.com/office/drawing/2014/main" id="{0BCAA88F-97CE-49F4-B755-76CEDABD95C4}"/>
              </a:ext>
            </a:extLst>
          </p:cNvPr>
          <p:cNvPicPr>
            <a:picLocks noChangeAspect="1"/>
          </p:cNvPicPr>
          <p:nvPr/>
        </p:nvPicPr>
        <p:blipFill>
          <a:blip r:embed="rId5"/>
          <a:stretch>
            <a:fillRect/>
          </a:stretch>
        </p:blipFill>
        <p:spPr>
          <a:xfrm>
            <a:off x="1264122" y="1466594"/>
            <a:ext cx="10656732" cy="1176630"/>
          </a:xfrm>
          <a:prstGeom prst="rect">
            <a:avLst/>
          </a:prstGeom>
        </p:spPr>
      </p:pic>
      <p:pic>
        <p:nvPicPr>
          <p:cNvPr id="17" name="Imagen 16">
            <a:extLst>
              <a:ext uri="{FF2B5EF4-FFF2-40B4-BE49-F238E27FC236}">
                <a16:creationId xmlns:a16="http://schemas.microsoft.com/office/drawing/2014/main" id="{26DBD187-8800-45E8-9A2F-BFDB2A4D2D1A}"/>
              </a:ext>
            </a:extLst>
          </p:cNvPr>
          <p:cNvPicPr>
            <a:picLocks noChangeAspect="1"/>
          </p:cNvPicPr>
          <p:nvPr/>
        </p:nvPicPr>
        <p:blipFill>
          <a:blip r:embed="rId6"/>
          <a:stretch>
            <a:fillRect/>
          </a:stretch>
        </p:blipFill>
        <p:spPr>
          <a:xfrm>
            <a:off x="1022935" y="2662089"/>
            <a:ext cx="12619227" cy="646331"/>
          </a:xfrm>
          <a:prstGeom prst="rect">
            <a:avLst/>
          </a:prstGeom>
          <a:ln>
            <a:noFill/>
          </a:ln>
        </p:spPr>
      </p:pic>
    </p:spTree>
    <p:extLst>
      <p:ext uri="{BB962C8B-B14F-4D97-AF65-F5344CB8AC3E}">
        <p14:creationId xmlns:p14="http://schemas.microsoft.com/office/powerpoint/2010/main" val="2923750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74D5CAF-ACE5-4C94-98D1-6CB9505DAE50}"/>
              </a:ext>
            </a:extLst>
          </p:cNvPr>
          <p:cNvSpPr/>
          <p:nvPr/>
        </p:nvSpPr>
        <p:spPr>
          <a:xfrm>
            <a:off x="561932" y="1834673"/>
            <a:ext cx="11630068" cy="9399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9" name="Conector recto 8">
            <a:extLst>
              <a:ext uri="{FF2B5EF4-FFF2-40B4-BE49-F238E27FC236}">
                <a16:creationId xmlns:a16="http://schemas.microsoft.com/office/drawing/2014/main" id="{6D2F0F83-7FC5-43C7-B58E-255E20CD32FC}"/>
              </a:ext>
            </a:extLst>
          </p:cNvPr>
          <p:cNvCxnSpPr>
            <a:cxnSpLocks/>
          </p:cNvCxnSpPr>
          <p:nvPr/>
        </p:nvCxnSpPr>
        <p:spPr>
          <a:xfrm>
            <a:off x="478092" y="2639714"/>
            <a:ext cx="11855917" cy="0"/>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2" name="Conector recto 11">
            <a:extLst>
              <a:ext uri="{FF2B5EF4-FFF2-40B4-BE49-F238E27FC236}">
                <a16:creationId xmlns:a16="http://schemas.microsoft.com/office/drawing/2014/main" id="{4CBFFB34-7066-4938-B401-C2C15B91284E}"/>
              </a:ext>
            </a:extLst>
          </p:cNvPr>
          <p:cNvCxnSpPr>
            <a:cxnSpLocks/>
          </p:cNvCxnSpPr>
          <p:nvPr/>
        </p:nvCxnSpPr>
        <p:spPr>
          <a:xfrm>
            <a:off x="478092" y="1111827"/>
            <a:ext cx="0" cy="1527670"/>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21784703-BDBF-4916-A48D-7F83466DAE7A}"/>
              </a:ext>
            </a:extLst>
          </p:cNvPr>
          <p:cNvSpPr/>
          <p:nvPr/>
        </p:nvSpPr>
        <p:spPr>
          <a:xfrm>
            <a:off x="384573" y="1309050"/>
            <a:ext cx="2547151" cy="517884"/>
          </a:xfrm>
          <a:prstGeom prst="rect">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17">
            <a:extLst>
              <a:ext uri="{FF2B5EF4-FFF2-40B4-BE49-F238E27FC236}">
                <a16:creationId xmlns:a16="http://schemas.microsoft.com/office/drawing/2014/main" id="{E9D32A09-4591-4CF7-A374-599644A399F2}"/>
              </a:ext>
            </a:extLst>
          </p:cNvPr>
          <p:cNvSpPr/>
          <p:nvPr/>
        </p:nvSpPr>
        <p:spPr>
          <a:xfrm>
            <a:off x="1409409" y="1952572"/>
            <a:ext cx="9710348" cy="646331"/>
          </a:xfrm>
          <a:prstGeom prst="rect">
            <a:avLst/>
          </a:prstGeom>
        </p:spPr>
        <p:txBody>
          <a:bodyPr wrap="square">
            <a:spAutoFit/>
          </a:bodyPr>
          <a:lstStyle/>
          <a:p>
            <a:pPr algn="just">
              <a:defRPr/>
            </a:pPr>
            <a:r>
              <a:rPr lang="es-CO" dirty="0">
                <a:solidFill>
                  <a:schemeClr val="tx1">
                    <a:lumMod val="75000"/>
                    <a:lumOff val="25000"/>
                  </a:schemeClr>
                </a:solidFill>
                <a:latin typeface="Arial" panose="020B0604020202020204" pitchFamily="34" charset="0"/>
                <a:cs typeface="Arial" panose="020B0604020202020204" pitchFamily="34" charset="0"/>
              </a:rPr>
              <a:t>Las </a:t>
            </a:r>
            <a:r>
              <a:rPr lang="es-CO" b="1" dirty="0">
                <a:solidFill>
                  <a:schemeClr val="tx1">
                    <a:lumMod val="75000"/>
                    <a:lumOff val="25000"/>
                  </a:schemeClr>
                </a:solidFill>
                <a:latin typeface="Arial" panose="020B0604020202020204" pitchFamily="34" charset="0"/>
                <a:cs typeface="Arial" panose="020B0604020202020204" pitchFamily="34" charset="0"/>
              </a:rPr>
              <a:t>entidades que incumplan los límites de gasto </a:t>
            </a:r>
            <a:r>
              <a:rPr lang="es-CO" dirty="0">
                <a:solidFill>
                  <a:schemeClr val="tx1">
                    <a:lumMod val="75000"/>
                    <a:lumOff val="25000"/>
                  </a:schemeClr>
                </a:solidFill>
                <a:latin typeface="Arial" panose="020B0604020202020204" pitchFamily="34" charset="0"/>
                <a:cs typeface="Arial" panose="020B0604020202020204" pitchFamily="34" charset="0"/>
              </a:rPr>
              <a:t>en los términos de la Ley 617 de 2000, deberán:</a:t>
            </a:r>
          </a:p>
        </p:txBody>
      </p:sp>
      <p:pic>
        <p:nvPicPr>
          <p:cNvPr id="22" name="Gráfico 21" descr="Irritante">
            <a:extLst>
              <a:ext uri="{FF2B5EF4-FFF2-40B4-BE49-F238E27FC236}">
                <a16:creationId xmlns:a16="http://schemas.microsoft.com/office/drawing/2014/main" id="{3A7751A1-3F2A-4596-8E54-5D55AB9327A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2916" y="1969792"/>
            <a:ext cx="564573" cy="564573"/>
          </a:xfrm>
          <a:prstGeom prst="rect">
            <a:avLst/>
          </a:prstGeom>
        </p:spPr>
      </p:pic>
      <p:sp>
        <p:nvSpPr>
          <p:cNvPr id="23" name="Rectángulo 22">
            <a:extLst>
              <a:ext uri="{FF2B5EF4-FFF2-40B4-BE49-F238E27FC236}">
                <a16:creationId xmlns:a16="http://schemas.microsoft.com/office/drawing/2014/main" id="{976B9D23-2E55-4BE2-97DD-8C58E3DE8D0E}"/>
              </a:ext>
            </a:extLst>
          </p:cNvPr>
          <p:cNvSpPr/>
          <p:nvPr/>
        </p:nvSpPr>
        <p:spPr>
          <a:xfrm>
            <a:off x="976745" y="2909701"/>
            <a:ext cx="5922819" cy="35304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ángulo 23">
            <a:extLst>
              <a:ext uri="{FF2B5EF4-FFF2-40B4-BE49-F238E27FC236}">
                <a16:creationId xmlns:a16="http://schemas.microsoft.com/office/drawing/2014/main" id="{60C36143-A357-4D24-8695-ACFF69971F36}"/>
              </a:ext>
            </a:extLst>
          </p:cNvPr>
          <p:cNvSpPr/>
          <p:nvPr/>
        </p:nvSpPr>
        <p:spPr>
          <a:xfrm>
            <a:off x="966071" y="3730375"/>
            <a:ext cx="9175456" cy="35304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ángulo 24">
            <a:extLst>
              <a:ext uri="{FF2B5EF4-FFF2-40B4-BE49-F238E27FC236}">
                <a16:creationId xmlns:a16="http://schemas.microsoft.com/office/drawing/2014/main" id="{77B0CC7D-A621-4FF9-BF8B-EBA83B1B49D1}"/>
              </a:ext>
            </a:extLst>
          </p:cNvPr>
          <p:cNvSpPr/>
          <p:nvPr/>
        </p:nvSpPr>
        <p:spPr>
          <a:xfrm>
            <a:off x="5613362" y="5382530"/>
            <a:ext cx="5380219" cy="35304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ángulo 25">
            <a:extLst>
              <a:ext uri="{FF2B5EF4-FFF2-40B4-BE49-F238E27FC236}">
                <a16:creationId xmlns:a16="http://schemas.microsoft.com/office/drawing/2014/main" id="{52BE1BAD-7110-459F-BAE5-A3512877E3B9}"/>
              </a:ext>
            </a:extLst>
          </p:cNvPr>
          <p:cNvSpPr/>
          <p:nvPr/>
        </p:nvSpPr>
        <p:spPr>
          <a:xfrm>
            <a:off x="986027" y="4540866"/>
            <a:ext cx="7638428" cy="35304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a:extLst>
              <a:ext uri="{FF2B5EF4-FFF2-40B4-BE49-F238E27FC236}">
                <a16:creationId xmlns:a16="http://schemas.microsoft.com/office/drawing/2014/main" id="{4707F16B-ED5F-4910-849C-52836F669D09}"/>
              </a:ext>
            </a:extLst>
          </p:cNvPr>
          <p:cNvSpPr/>
          <p:nvPr/>
        </p:nvSpPr>
        <p:spPr>
          <a:xfrm>
            <a:off x="708764" y="2680526"/>
            <a:ext cx="10728959" cy="3416320"/>
          </a:xfrm>
          <a:prstGeom prst="rect">
            <a:avLst/>
          </a:prstGeom>
        </p:spPr>
        <p:txBody>
          <a:bodyPr wrap="square">
            <a:spAutoFit/>
          </a:bodyPr>
          <a:lstStyle/>
          <a:p>
            <a:pPr algn="just">
              <a:defRPr/>
            </a:pPr>
            <a:endParaRPr lang="es-CO" sz="14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s-CO" sz="2000" b="1" dirty="0">
                <a:solidFill>
                  <a:srgbClr val="2E682A"/>
                </a:solidFill>
                <a:latin typeface="Arial" panose="020B0604020202020204" pitchFamily="34" charset="0"/>
                <a:cs typeface="Arial" panose="020B0604020202020204" pitchFamily="34" charset="0"/>
              </a:rPr>
              <a:t>Sustentar que tuvieron una caída de los ICLD </a:t>
            </a:r>
            <a:r>
              <a:rPr lang="es-CO" sz="2000" dirty="0">
                <a:solidFill>
                  <a:schemeClr val="tx1">
                    <a:lumMod val="75000"/>
                    <a:lumOff val="25000"/>
                  </a:schemeClr>
                </a:solidFill>
                <a:latin typeface="Arial" panose="020B0604020202020204" pitchFamily="34" charset="0"/>
                <a:cs typeface="Arial" panose="020B0604020202020204" pitchFamily="34" charset="0"/>
              </a:rPr>
              <a:t>como consecuencia de la emergencia sanitaria. </a:t>
            </a:r>
          </a:p>
          <a:p>
            <a:pPr marL="285750" indent="-285750" algn="just">
              <a:buFont typeface="Arial" panose="020B0604020202020204" pitchFamily="34" charset="0"/>
              <a:buChar char="•"/>
              <a:defRPr/>
            </a:pPr>
            <a:endParaRPr lang="es-CO" sz="1400" dirty="0">
              <a:solidFill>
                <a:srgbClr val="2E682A"/>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s-ES" sz="2000" b="1" dirty="0">
                <a:solidFill>
                  <a:srgbClr val="2E682A"/>
                </a:solidFill>
                <a:latin typeface="Arial" panose="020B0604020202020204" pitchFamily="34" charset="0"/>
                <a:cs typeface="Arial" panose="020B0604020202020204" pitchFamily="34" charset="0"/>
              </a:rPr>
              <a:t>No tendrán que adoptar un programa de saneamiento fiscal y financiero </a:t>
            </a:r>
            <a:r>
              <a:rPr lang="es-ES" sz="2000" dirty="0">
                <a:solidFill>
                  <a:schemeClr val="tx1">
                    <a:lumMod val="75000"/>
                    <a:lumOff val="25000"/>
                  </a:schemeClr>
                </a:solidFill>
                <a:latin typeface="Arial" panose="020B0604020202020204" pitchFamily="34" charset="0"/>
                <a:cs typeface="Arial" panose="020B0604020202020204" pitchFamily="34" charset="0"/>
              </a:rPr>
              <a:t>durante la siguiente vigencia fiscal.</a:t>
            </a:r>
          </a:p>
          <a:p>
            <a:pPr marL="285750" indent="-285750" algn="just">
              <a:buFont typeface="Arial" panose="020B0604020202020204" pitchFamily="34" charset="0"/>
              <a:buChar char="•"/>
              <a:defRPr/>
            </a:pPr>
            <a:endParaRPr lang="es-ES" sz="1400" b="1"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s-ES" sz="2000" b="1" dirty="0">
                <a:solidFill>
                  <a:srgbClr val="2E682A"/>
                </a:solidFill>
                <a:latin typeface="Arial" panose="020B0604020202020204" pitchFamily="34" charset="0"/>
                <a:cs typeface="Arial" panose="020B0604020202020204" pitchFamily="34" charset="0"/>
              </a:rPr>
              <a:t>No se le limitará la posibilidad de acceder a nuevos créditos</a:t>
            </a:r>
            <a:r>
              <a:rPr lang="es-ES" sz="2000" b="1" dirty="0">
                <a:solidFill>
                  <a:schemeClr val="tx1">
                    <a:lumMod val="75000"/>
                    <a:lumOff val="25000"/>
                  </a:schemeClr>
                </a:solidFill>
                <a:latin typeface="Arial" panose="020B0604020202020204" pitchFamily="34" charset="0"/>
                <a:cs typeface="Arial" panose="020B0604020202020204" pitchFamily="34" charset="0"/>
              </a:rPr>
              <a:t> </a:t>
            </a:r>
            <a:r>
              <a:rPr lang="es-ES" sz="2000" dirty="0">
                <a:solidFill>
                  <a:schemeClr val="tx1">
                    <a:lumMod val="75000"/>
                    <a:lumOff val="25000"/>
                  </a:schemeClr>
                </a:solidFill>
                <a:latin typeface="Arial" panose="020B0604020202020204" pitchFamily="34" charset="0"/>
                <a:cs typeface="Arial" panose="020B0604020202020204" pitchFamily="34" charset="0"/>
              </a:rPr>
              <a:t>(artículo 90 Ley 617 de 2000) sí cumple los demás requisitos legales.</a:t>
            </a:r>
          </a:p>
          <a:p>
            <a:pPr marL="285750" indent="-285750" algn="just">
              <a:buFont typeface="Arial" panose="020B0604020202020204" pitchFamily="34" charset="0"/>
              <a:buChar char="•"/>
              <a:defRPr/>
            </a:pPr>
            <a:endParaRPr lang="es-ES" sz="14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s-ES" sz="2000" dirty="0">
                <a:solidFill>
                  <a:schemeClr val="tx1">
                    <a:lumMod val="75000"/>
                    <a:lumOff val="25000"/>
                  </a:schemeClr>
                </a:solidFill>
                <a:latin typeface="Arial" panose="020B0604020202020204" pitchFamily="34" charset="0"/>
                <a:cs typeface="Arial" panose="020B0604020202020204" pitchFamily="34" charset="0"/>
              </a:rPr>
              <a:t>El incumplimiento del límite de gasto </a:t>
            </a:r>
            <a:r>
              <a:rPr lang="es-ES" sz="2000" b="1" dirty="0">
                <a:solidFill>
                  <a:srgbClr val="2E682A"/>
                </a:solidFill>
                <a:latin typeface="Arial" panose="020B0604020202020204" pitchFamily="34" charset="0"/>
                <a:cs typeface="Arial" panose="020B0604020202020204" pitchFamily="34" charset="0"/>
              </a:rPr>
              <a:t>no será considerada una falta gravísima </a:t>
            </a:r>
            <a:r>
              <a:rPr lang="es-ES" sz="2000" dirty="0">
                <a:solidFill>
                  <a:schemeClr val="tx1">
                    <a:lumMod val="75000"/>
                    <a:lumOff val="25000"/>
                  </a:schemeClr>
                </a:solidFill>
                <a:latin typeface="Arial" panose="020B0604020202020204" pitchFamily="34" charset="0"/>
                <a:cs typeface="Arial" panose="020B0604020202020204" pitchFamily="34" charset="0"/>
              </a:rPr>
              <a:t>en términos disciplinarios. (Art. 84 ley 617 de 2000).</a:t>
            </a:r>
          </a:p>
        </p:txBody>
      </p:sp>
      <p:grpSp>
        <p:nvGrpSpPr>
          <p:cNvPr id="27" name="Grupo 26">
            <a:extLst>
              <a:ext uri="{FF2B5EF4-FFF2-40B4-BE49-F238E27FC236}">
                <a16:creationId xmlns:a16="http://schemas.microsoft.com/office/drawing/2014/main" id="{66518BFE-F932-40E1-8658-2E078ABEF63C}"/>
              </a:ext>
            </a:extLst>
          </p:cNvPr>
          <p:cNvGrpSpPr/>
          <p:nvPr/>
        </p:nvGrpSpPr>
        <p:grpSpPr>
          <a:xfrm>
            <a:off x="674263" y="2957570"/>
            <a:ext cx="257306" cy="257306"/>
            <a:chOff x="558329" y="2435940"/>
            <a:chExt cx="405246" cy="405246"/>
          </a:xfrm>
        </p:grpSpPr>
        <p:sp>
          <p:nvSpPr>
            <p:cNvPr id="28" name="Elipse 27">
              <a:extLst>
                <a:ext uri="{FF2B5EF4-FFF2-40B4-BE49-F238E27FC236}">
                  <a16:creationId xmlns:a16="http://schemas.microsoft.com/office/drawing/2014/main" id="{A238D4E2-BEFD-47C9-8CA1-5A1D0AD7B71F}"/>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Imagen 28">
              <a:extLst>
                <a:ext uri="{FF2B5EF4-FFF2-40B4-BE49-F238E27FC236}">
                  <a16:creationId xmlns:a16="http://schemas.microsoft.com/office/drawing/2014/main" id="{FD963331-6979-4BE6-AF3C-F4481DA13A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grpSp>
        <p:nvGrpSpPr>
          <p:cNvPr id="30" name="Grupo 29">
            <a:extLst>
              <a:ext uri="{FF2B5EF4-FFF2-40B4-BE49-F238E27FC236}">
                <a16:creationId xmlns:a16="http://schemas.microsoft.com/office/drawing/2014/main" id="{CD6ED311-EE1A-41C0-AB09-BAF956641B3B}"/>
              </a:ext>
            </a:extLst>
          </p:cNvPr>
          <p:cNvGrpSpPr/>
          <p:nvPr/>
        </p:nvGrpSpPr>
        <p:grpSpPr>
          <a:xfrm>
            <a:off x="674263" y="3799233"/>
            <a:ext cx="257306" cy="257306"/>
            <a:chOff x="558329" y="2435940"/>
            <a:chExt cx="405246" cy="405246"/>
          </a:xfrm>
        </p:grpSpPr>
        <p:sp>
          <p:nvSpPr>
            <p:cNvPr id="31" name="Elipse 30">
              <a:extLst>
                <a:ext uri="{FF2B5EF4-FFF2-40B4-BE49-F238E27FC236}">
                  <a16:creationId xmlns:a16="http://schemas.microsoft.com/office/drawing/2014/main" id="{D3C58C98-96CB-453C-B341-35A285E84AE4}"/>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Imagen 31">
              <a:extLst>
                <a:ext uri="{FF2B5EF4-FFF2-40B4-BE49-F238E27FC236}">
                  <a16:creationId xmlns:a16="http://schemas.microsoft.com/office/drawing/2014/main" id="{8135106E-BFDB-4620-846B-F19E590445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grpSp>
        <p:nvGrpSpPr>
          <p:cNvPr id="33" name="Grupo 32">
            <a:extLst>
              <a:ext uri="{FF2B5EF4-FFF2-40B4-BE49-F238E27FC236}">
                <a16:creationId xmlns:a16="http://schemas.microsoft.com/office/drawing/2014/main" id="{91556162-B0A8-4AB5-AD40-75984DD612E8}"/>
              </a:ext>
            </a:extLst>
          </p:cNvPr>
          <p:cNvGrpSpPr/>
          <p:nvPr/>
        </p:nvGrpSpPr>
        <p:grpSpPr>
          <a:xfrm>
            <a:off x="674263" y="4599333"/>
            <a:ext cx="257306" cy="257306"/>
            <a:chOff x="558329" y="2435940"/>
            <a:chExt cx="405246" cy="405246"/>
          </a:xfrm>
        </p:grpSpPr>
        <p:sp>
          <p:nvSpPr>
            <p:cNvPr id="34" name="Elipse 33">
              <a:extLst>
                <a:ext uri="{FF2B5EF4-FFF2-40B4-BE49-F238E27FC236}">
                  <a16:creationId xmlns:a16="http://schemas.microsoft.com/office/drawing/2014/main" id="{96B7CE9E-17AD-4311-99AE-16E7006874B9}"/>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Imagen 34">
              <a:extLst>
                <a:ext uri="{FF2B5EF4-FFF2-40B4-BE49-F238E27FC236}">
                  <a16:creationId xmlns:a16="http://schemas.microsoft.com/office/drawing/2014/main" id="{DA6C950A-84D4-4434-9E91-3F10A3CB2B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grpSp>
        <p:nvGrpSpPr>
          <p:cNvPr id="36" name="Grupo 35">
            <a:extLst>
              <a:ext uri="{FF2B5EF4-FFF2-40B4-BE49-F238E27FC236}">
                <a16:creationId xmlns:a16="http://schemas.microsoft.com/office/drawing/2014/main" id="{E1F7136C-69A1-4FF9-B7D9-3E22C3C36574}"/>
              </a:ext>
            </a:extLst>
          </p:cNvPr>
          <p:cNvGrpSpPr/>
          <p:nvPr/>
        </p:nvGrpSpPr>
        <p:grpSpPr>
          <a:xfrm>
            <a:off x="674263" y="5389042"/>
            <a:ext cx="257306" cy="257306"/>
            <a:chOff x="558329" y="2435940"/>
            <a:chExt cx="405246" cy="405246"/>
          </a:xfrm>
        </p:grpSpPr>
        <p:sp>
          <p:nvSpPr>
            <p:cNvPr id="37" name="Elipse 36">
              <a:extLst>
                <a:ext uri="{FF2B5EF4-FFF2-40B4-BE49-F238E27FC236}">
                  <a16:creationId xmlns:a16="http://schemas.microsoft.com/office/drawing/2014/main" id="{49D2FF18-2B86-4C33-A58A-FB2B3291821A}"/>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Imagen 37">
              <a:extLst>
                <a:ext uri="{FF2B5EF4-FFF2-40B4-BE49-F238E27FC236}">
                  <a16:creationId xmlns:a16="http://schemas.microsoft.com/office/drawing/2014/main" id="{4B38057C-B99B-419C-9236-F4E4645F092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pic>
        <p:nvPicPr>
          <p:cNvPr id="39" name="Imagen 38">
            <a:extLst>
              <a:ext uri="{FF2B5EF4-FFF2-40B4-BE49-F238E27FC236}">
                <a16:creationId xmlns:a16="http://schemas.microsoft.com/office/drawing/2014/main" id="{D18B0D82-C62E-46AB-B064-CEFFBDBFC278}"/>
              </a:ext>
            </a:extLst>
          </p:cNvPr>
          <p:cNvPicPr>
            <a:picLocks noChangeAspect="1"/>
          </p:cNvPicPr>
          <p:nvPr/>
        </p:nvPicPr>
        <p:blipFill>
          <a:blip r:embed="rId5"/>
          <a:stretch>
            <a:fillRect/>
          </a:stretch>
        </p:blipFill>
        <p:spPr>
          <a:xfrm>
            <a:off x="708764" y="1291762"/>
            <a:ext cx="2408129" cy="646232"/>
          </a:xfrm>
          <a:prstGeom prst="rect">
            <a:avLst/>
          </a:prstGeom>
        </p:spPr>
      </p:pic>
      <p:pic>
        <p:nvPicPr>
          <p:cNvPr id="4" name="Imagen 3">
            <a:extLst>
              <a:ext uri="{FF2B5EF4-FFF2-40B4-BE49-F238E27FC236}">
                <a16:creationId xmlns:a16="http://schemas.microsoft.com/office/drawing/2014/main" id="{1A971607-B5AE-4679-9120-0794428DEB31}"/>
              </a:ext>
            </a:extLst>
          </p:cNvPr>
          <p:cNvPicPr>
            <a:picLocks noChangeAspect="1"/>
          </p:cNvPicPr>
          <p:nvPr/>
        </p:nvPicPr>
        <p:blipFill>
          <a:blip r:embed="rId6"/>
          <a:stretch>
            <a:fillRect/>
          </a:stretch>
        </p:blipFill>
        <p:spPr>
          <a:xfrm>
            <a:off x="77986" y="-68619"/>
            <a:ext cx="6736664" cy="1280271"/>
          </a:xfrm>
          <a:prstGeom prst="rect">
            <a:avLst/>
          </a:prstGeom>
        </p:spPr>
      </p:pic>
    </p:spTree>
    <p:extLst>
      <p:ext uri="{BB962C8B-B14F-4D97-AF65-F5344CB8AC3E}">
        <p14:creationId xmlns:p14="http://schemas.microsoft.com/office/powerpoint/2010/main" val="1704220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74D5CAF-ACE5-4C94-98D1-6CB9505DAE50}"/>
              </a:ext>
            </a:extLst>
          </p:cNvPr>
          <p:cNvSpPr/>
          <p:nvPr/>
        </p:nvSpPr>
        <p:spPr>
          <a:xfrm>
            <a:off x="561932" y="1834673"/>
            <a:ext cx="11630068" cy="9399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9" name="Conector recto 8">
            <a:extLst>
              <a:ext uri="{FF2B5EF4-FFF2-40B4-BE49-F238E27FC236}">
                <a16:creationId xmlns:a16="http://schemas.microsoft.com/office/drawing/2014/main" id="{6D2F0F83-7FC5-43C7-B58E-255E20CD32FC}"/>
              </a:ext>
            </a:extLst>
          </p:cNvPr>
          <p:cNvCxnSpPr>
            <a:cxnSpLocks/>
          </p:cNvCxnSpPr>
          <p:nvPr/>
        </p:nvCxnSpPr>
        <p:spPr>
          <a:xfrm>
            <a:off x="478092" y="2639714"/>
            <a:ext cx="11855917" cy="0"/>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2" name="Conector recto 11">
            <a:extLst>
              <a:ext uri="{FF2B5EF4-FFF2-40B4-BE49-F238E27FC236}">
                <a16:creationId xmlns:a16="http://schemas.microsoft.com/office/drawing/2014/main" id="{4CBFFB34-7066-4938-B401-C2C15B91284E}"/>
              </a:ext>
            </a:extLst>
          </p:cNvPr>
          <p:cNvCxnSpPr>
            <a:cxnSpLocks/>
          </p:cNvCxnSpPr>
          <p:nvPr/>
        </p:nvCxnSpPr>
        <p:spPr>
          <a:xfrm>
            <a:off x="478092" y="1080655"/>
            <a:ext cx="0" cy="1558842"/>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21784703-BDBF-4916-A48D-7F83466DAE7A}"/>
              </a:ext>
            </a:extLst>
          </p:cNvPr>
          <p:cNvSpPr/>
          <p:nvPr/>
        </p:nvSpPr>
        <p:spPr>
          <a:xfrm>
            <a:off x="384573" y="1309050"/>
            <a:ext cx="2547151" cy="517884"/>
          </a:xfrm>
          <a:prstGeom prst="rect">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17">
            <a:extLst>
              <a:ext uri="{FF2B5EF4-FFF2-40B4-BE49-F238E27FC236}">
                <a16:creationId xmlns:a16="http://schemas.microsoft.com/office/drawing/2014/main" id="{E9D32A09-4591-4CF7-A374-599644A399F2}"/>
              </a:ext>
            </a:extLst>
          </p:cNvPr>
          <p:cNvSpPr/>
          <p:nvPr/>
        </p:nvSpPr>
        <p:spPr>
          <a:xfrm>
            <a:off x="1409409" y="1952572"/>
            <a:ext cx="10630191" cy="646331"/>
          </a:xfrm>
          <a:prstGeom prst="rect">
            <a:avLst/>
          </a:prstGeom>
        </p:spPr>
        <p:txBody>
          <a:bodyPr wrap="square">
            <a:spAutoFit/>
          </a:bodyPr>
          <a:lstStyle/>
          <a:p>
            <a:pPr algn="just">
              <a:defRPr/>
            </a:pPr>
            <a:r>
              <a:rPr lang="es-CO" b="1" dirty="0" smtClean="0">
                <a:solidFill>
                  <a:schemeClr val="tx1">
                    <a:lumMod val="75000"/>
                    <a:lumOff val="25000"/>
                  </a:schemeClr>
                </a:solidFill>
                <a:latin typeface="Arial" panose="020B0604020202020204" pitchFamily="34" charset="0"/>
                <a:cs typeface="Arial" panose="020B0604020202020204" pitchFamily="34" charset="0"/>
              </a:rPr>
              <a:t>Entidades Territoriales </a:t>
            </a:r>
            <a:r>
              <a:rPr lang="es-CO" b="1" dirty="0">
                <a:solidFill>
                  <a:schemeClr val="tx1">
                    <a:lumMod val="75000"/>
                    <a:lumOff val="25000"/>
                  </a:schemeClr>
                </a:solidFill>
                <a:latin typeface="Arial" panose="020B0604020202020204" pitchFamily="34" charset="0"/>
                <a:cs typeface="Arial" panose="020B0604020202020204" pitchFamily="34" charset="0"/>
              </a:rPr>
              <a:t>que incumplieron los límites de gasto </a:t>
            </a:r>
            <a:r>
              <a:rPr lang="es-CO" dirty="0">
                <a:solidFill>
                  <a:schemeClr val="tx1">
                    <a:lumMod val="75000"/>
                    <a:lumOff val="25000"/>
                  </a:schemeClr>
                </a:solidFill>
                <a:latin typeface="Arial" panose="020B0604020202020204" pitchFamily="34" charset="0"/>
                <a:cs typeface="Arial" panose="020B0604020202020204" pitchFamily="34" charset="0"/>
              </a:rPr>
              <a:t>en los términos de la Ley 617 de 2000, en la vigencia 2020 y que les aplica el Decreto 678 de </a:t>
            </a:r>
            <a:r>
              <a:rPr lang="es-CO" dirty="0" smtClean="0">
                <a:solidFill>
                  <a:schemeClr val="tx1">
                    <a:lumMod val="75000"/>
                    <a:lumOff val="25000"/>
                  </a:schemeClr>
                </a:solidFill>
                <a:latin typeface="Arial" panose="020B0604020202020204" pitchFamily="34" charset="0"/>
                <a:cs typeface="Arial" panose="020B0604020202020204" pitchFamily="34" charset="0"/>
              </a:rPr>
              <a:t>2020, por disminución de ingresos:</a:t>
            </a:r>
            <a:endParaRPr lang="es-CO"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2" name="Gráfico 21" descr="Irritante">
            <a:extLst>
              <a:ext uri="{FF2B5EF4-FFF2-40B4-BE49-F238E27FC236}">
                <a16:creationId xmlns:a16="http://schemas.microsoft.com/office/drawing/2014/main" id="{3A7751A1-3F2A-4596-8E54-5D55AB9327A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2916" y="1969792"/>
            <a:ext cx="564573" cy="564573"/>
          </a:xfrm>
          <a:prstGeom prst="rect">
            <a:avLst/>
          </a:prstGeom>
        </p:spPr>
      </p:pic>
      <p:pic>
        <p:nvPicPr>
          <p:cNvPr id="39" name="Imagen 38">
            <a:extLst>
              <a:ext uri="{FF2B5EF4-FFF2-40B4-BE49-F238E27FC236}">
                <a16:creationId xmlns:a16="http://schemas.microsoft.com/office/drawing/2014/main" id="{D18B0D82-C62E-46AB-B064-CEFFBDBFC278}"/>
              </a:ext>
            </a:extLst>
          </p:cNvPr>
          <p:cNvPicPr>
            <a:picLocks noChangeAspect="1"/>
          </p:cNvPicPr>
          <p:nvPr/>
        </p:nvPicPr>
        <p:blipFill>
          <a:blip r:embed="rId4"/>
          <a:stretch>
            <a:fillRect/>
          </a:stretch>
        </p:blipFill>
        <p:spPr>
          <a:xfrm>
            <a:off x="708764" y="1291762"/>
            <a:ext cx="2408129" cy="646232"/>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2042751630"/>
              </p:ext>
            </p:extLst>
          </p:nvPr>
        </p:nvGraphicFramePr>
        <p:xfrm>
          <a:off x="478092" y="3018314"/>
          <a:ext cx="11439588" cy="2605248"/>
        </p:xfrm>
        <a:graphic>
          <a:graphicData uri="http://schemas.openxmlformats.org/drawingml/2006/table">
            <a:tbl>
              <a:tblPr firstRow="1" firstCol="1" bandRow="1"/>
              <a:tblGrid>
                <a:gridCol w="1997470">
                  <a:extLst>
                    <a:ext uri="{9D8B030D-6E8A-4147-A177-3AD203B41FA5}">
                      <a16:colId xmlns:a16="http://schemas.microsoft.com/office/drawing/2014/main" val="118443374"/>
                    </a:ext>
                  </a:extLst>
                </a:gridCol>
                <a:gridCol w="2355518">
                  <a:extLst>
                    <a:ext uri="{9D8B030D-6E8A-4147-A177-3AD203B41FA5}">
                      <a16:colId xmlns:a16="http://schemas.microsoft.com/office/drawing/2014/main" val="4188013666"/>
                    </a:ext>
                  </a:extLst>
                </a:gridCol>
                <a:gridCol w="2499360">
                  <a:extLst>
                    <a:ext uri="{9D8B030D-6E8A-4147-A177-3AD203B41FA5}">
                      <a16:colId xmlns:a16="http://schemas.microsoft.com/office/drawing/2014/main" val="829880509"/>
                    </a:ext>
                  </a:extLst>
                </a:gridCol>
                <a:gridCol w="1630680">
                  <a:extLst>
                    <a:ext uri="{9D8B030D-6E8A-4147-A177-3AD203B41FA5}">
                      <a16:colId xmlns:a16="http://schemas.microsoft.com/office/drawing/2014/main" val="532432236"/>
                    </a:ext>
                  </a:extLst>
                </a:gridCol>
                <a:gridCol w="2956560">
                  <a:extLst>
                    <a:ext uri="{9D8B030D-6E8A-4147-A177-3AD203B41FA5}">
                      <a16:colId xmlns:a16="http://schemas.microsoft.com/office/drawing/2014/main" val="2383351423"/>
                    </a:ext>
                  </a:extLst>
                </a:gridCol>
              </a:tblGrid>
              <a:tr h="651312">
                <a:tc>
                  <a:txBody>
                    <a:bodyPr/>
                    <a:lstStyle/>
                    <a:p>
                      <a:pPr algn="ctr" rtl="0" fontAlgn="ctr"/>
                      <a:r>
                        <a:rPr lang="es-CO" sz="2000" b="1" i="0" u="none" strike="noStrike" dirty="0">
                          <a:solidFill>
                            <a:srgbClr val="FFFFFF"/>
                          </a:solidFill>
                          <a:effectLst/>
                          <a:latin typeface="Arial Black" panose="020B0A0402010202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rPr>
                        <a:t>ICLD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rPr>
                        <a:t>ICLD 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rPr>
                        <a:t>Variación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rPr>
                        <a:t>Disposición que aplica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extLst>
                  <a:ext uri="{0D108BD9-81ED-4DB2-BD59-A6C34878D82A}">
                    <a16:rowId xmlns:a16="http://schemas.microsoft.com/office/drawing/2014/main" val="1970715174"/>
                  </a:ext>
                </a:extLst>
              </a:tr>
              <a:tr h="325656">
                <a:tc>
                  <a:txBody>
                    <a:bodyPr/>
                    <a:lstStyle/>
                    <a:p>
                      <a:pPr algn="l" rtl="0"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Caramanta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$ 1.693.235.531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$ 1.787.402.937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-5,27%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Decreto 678 de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42400388"/>
                  </a:ext>
                </a:extLst>
              </a:tr>
              <a:tr h="325656">
                <a:tc>
                  <a:txBody>
                    <a:bodyPr/>
                    <a:lstStyle/>
                    <a:p>
                      <a:pPr algn="l" rtl="0"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Montebello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$ 1.776.060.791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$ 1.920.106.772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-7,50%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Decreto 678 de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08548"/>
                  </a:ext>
                </a:extLst>
              </a:tr>
              <a:tr h="325656">
                <a:tc>
                  <a:txBody>
                    <a:bodyPr/>
                    <a:lstStyle/>
                    <a:p>
                      <a:pPr algn="l"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Turbo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$ 18.715.198.370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$ 21.369.341.867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-12,42%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Decreto 678 de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081643383"/>
                  </a:ext>
                </a:extLst>
              </a:tr>
              <a:tr h="325656">
                <a:tc>
                  <a:txBody>
                    <a:bodyPr/>
                    <a:lstStyle/>
                    <a:p>
                      <a:pPr algn="l"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Amalfi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$ 5.413.390.128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$ 7.043.188.443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-23,14%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Decreto 678 de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5262599"/>
                  </a:ext>
                </a:extLst>
              </a:tr>
              <a:tr h="325656">
                <a:tc>
                  <a:txBody>
                    <a:bodyPr/>
                    <a:lstStyle/>
                    <a:p>
                      <a:pPr algn="l"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Alejandría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$ 1.492.373.646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$ 1.984.675.661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-24,81%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Decreto 678 de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181830578"/>
                  </a:ext>
                </a:extLst>
              </a:tr>
              <a:tr h="325656">
                <a:tc>
                  <a:txBody>
                    <a:bodyPr/>
                    <a:lstStyle/>
                    <a:p>
                      <a:pPr algn="l"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Santa Bárbara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$ 3.275.024.659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rPr>
                        <a:t>$ 4.793.116.770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-31,67%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Decreto 678 de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478879"/>
                  </a:ext>
                </a:extLst>
              </a:tr>
            </a:tbl>
          </a:graphicData>
        </a:graphic>
      </p:graphicFrame>
      <p:pic>
        <p:nvPicPr>
          <p:cNvPr id="6" name="Imagen 5">
            <a:extLst>
              <a:ext uri="{FF2B5EF4-FFF2-40B4-BE49-F238E27FC236}">
                <a16:creationId xmlns:a16="http://schemas.microsoft.com/office/drawing/2014/main" id="{F5E3F038-14AC-44D7-967B-96F14EEE228E}"/>
              </a:ext>
            </a:extLst>
          </p:cNvPr>
          <p:cNvPicPr>
            <a:picLocks noChangeAspect="1"/>
          </p:cNvPicPr>
          <p:nvPr/>
        </p:nvPicPr>
        <p:blipFill>
          <a:blip r:embed="rId5"/>
          <a:stretch>
            <a:fillRect/>
          </a:stretch>
        </p:blipFill>
        <p:spPr>
          <a:xfrm>
            <a:off x="0" y="130712"/>
            <a:ext cx="7895004" cy="1072989"/>
          </a:xfrm>
          <a:prstGeom prst="rect">
            <a:avLst/>
          </a:prstGeom>
        </p:spPr>
      </p:pic>
    </p:spTree>
    <p:extLst>
      <p:ext uri="{BB962C8B-B14F-4D97-AF65-F5344CB8AC3E}">
        <p14:creationId xmlns:p14="http://schemas.microsoft.com/office/powerpoint/2010/main" val="3531933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grpSp>
        <p:nvGrpSpPr>
          <p:cNvPr id="8" name="Grupo 7"/>
          <p:cNvGrpSpPr/>
          <p:nvPr/>
        </p:nvGrpSpPr>
        <p:grpSpPr>
          <a:xfrm>
            <a:off x="478092" y="928255"/>
            <a:ext cx="11855917" cy="1677785"/>
            <a:chOff x="478092" y="958735"/>
            <a:chExt cx="11855917" cy="1693927"/>
          </a:xfrm>
        </p:grpSpPr>
        <p:sp>
          <p:nvSpPr>
            <p:cNvPr id="7" name="Rectángulo 6">
              <a:extLst>
                <a:ext uri="{FF2B5EF4-FFF2-40B4-BE49-F238E27FC236}">
                  <a16:creationId xmlns:a16="http://schemas.microsoft.com/office/drawing/2014/main" id="{974D5CAF-ACE5-4C94-98D1-6CB9505DAE50}"/>
                </a:ext>
              </a:extLst>
            </p:cNvPr>
            <p:cNvSpPr/>
            <p:nvPr/>
          </p:nvSpPr>
          <p:spPr>
            <a:xfrm>
              <a:off x="561932" y="1712753"/>
              <a:ext cx="11630068" cy="9399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9" name="Conector recto 8">
              <a:extLst>
                <a:ext uri="{FF2B5EF4-FFF2-40B4-BE49-F238E27FC236}">
                  <a16:creationId xmlns:a16="http://schemas.microsoft.com/office/drawing/2014/main" id="{6D2F0F83-7FC5-43C7-B58E-255E20CD32FC}"/>
                </a:ext>
              </a:extLst>
            </p:cNvPr>
            <p:cNvCxnSpPr>
              <a:cxnSpLocks/>
            </p:cNvCxnSpPr>
            <p:nvPr/>
          </p:nvCxnSpPr>
          <p:spPr>
            <a:xfrm>
              <a:off x="478092" y="2517794"/>
              <a:ext cx="11855917" cy="0"/>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4CBFFB34-7066-4938-B401-C2C15B91284E}"/>
                </a:ext>
              </a:extLst>
            </p:cNvPr>
            <p:cNvCxnSpPr>
              <a:cxnSpLocks/>
            </p:cNvCxnSpPr>
            <p:nvPr/>
          </p:nvCxnSpPr>
          <p:spPr>
            <a:xfrm>
              <a:off x="478092" y="958735"/>
              <a:ext cx="0" cy="1558842"/>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E9D32A09-4591-4CF7-A374-599644A399F2}"/>
                </a:ext>
              </a:extLst>
            </p:cNvPr>
            <p:cNvSpPr/>
            <p:nvPr/>
          </p:nvSpPr>
          <p:spPr>
            <a:xfrm>
              <a:off x="1409409" y="1830652"/>
              <a:ext cx="10630191" cy="584775"/>
            </a:xfrm>
            <a:prstGeom prst="rect">
              <a:avLst/>
            </a:prstGeom>
          </p:spPr>
          <p:txBody>
            <a:bodyPr wrap="square">
              <a:spAutoFit/>
            </a:bodyPr>
            <a:lstStyle/>
            <a:p>
              <a:pPr algn="just">
                <a:defRPr/>
              </a:pPr>
              <a:r>
                <a:rPr lang="es-CO" sz="1600" b="1" dirty="0" smtClean="0">
                  <a:solidFill>
                    <a:schemeClr val="tx1">
                      <a:lumMod val="75000"/>
                      <a:lumOff val="25000"/>
                    </a:schemeClr>
                  </a:solidFill>
                  <a:latin typeface="Arial" panose="020B0604020202020204" pitchFamily="34" charset="0"/>
                  <a:cs typeface="Arial" panose="020B0604020202020204" pitchFamily="34" charset="0"/>
                </a:rPr>
                <a:t>Órganos de Control que </a:t>
              </a:r>
              <a:r>
                <a:rPr lang="es-CO" sz="1600" b="1" dirty="0">
                  <a:solidFill>
                    <a:schemeClr val="tx1">
                      <a:lumMod val="75000"/>
                      <a:lumOff val="25000"/>
                    </a:schemeClr>
                  </a:solidFill>
                  <a:latin typeface="Arial" panose="020B0604020202020204" pitchFamily="34" charset="0"/>
                  <a:cs typeface="Arial" panose="020B0604020202020204" pitchFamily="34" charset="0"/>
                </a:rPr>
                <a:t>incumplieron los límites de gasto </a:t>
              </a:r>
              <a:r>
                <a:rPr lang="es-CO" sz="1600" dirty="0">
                  <a:solidFill>
                    <a:schemeClr val="tx1">
                      <a:lumMod val="75000"/>
                      <a:lumOff val="25000"/>
                    </a:schemeClr>
                  </a:solidFill>
                  <a:latin typeface="Arial" panose="020B0604020202020204" pitchFamily="34" charset="0"/>
                  <a:cs typeface="Arial" panose="020B0604020202020204" pitchFamily="34" charset="0"/>
                </a:rPr>
                <a:t>en los términos de la Ley 617 de 2000, en la vigencia 2020 y que les aplica el Decreto 678 de </a:t>
              </a:r>
              <a:r>
                <a:rPr lang="es-CO" sz="1600" dirty="0" smtClean="0">
                  <a:solidFill>
                    <a:schemeClr val="tx1">
                      <a:lumMod val="75000"/>
                      <a:lumOff val="25000"/>
                    </a:schemeClr>
                  </a:solidFill>
                  <a:latin typeface="Arial" panose="020B0604020202020204" pitchFamily="34" charset="0"/>
                  <a:cs typeface="Arial" panose="020B0604020202020204" pitchFamily="34" charset="0"/>
                </a:rPr>
                <a:t>2020, por disminución de los ICLD:</a:t>
              </a:r>
              <a:endParaRPr lang="es-CO"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2" name="Gráfico 21" descr="Irritante">
              <a:extLst>
                <a:ext uri="{FF2B5EF4-FFF2-40B4-BE49-F238E27FC236}">
                  <a16:creationId xmlns:a16="http://schemas.microsoft.com/office/drawing/2014/main" id="{3A7751A1-3F2A-4596-8E54-5D55AB9327A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2916" y="1847872"/>
              <a:ext cx="564573" cy="564573"/>
            </a:xfrm>
            <a:prstGeom prst="rect">
              <a:avLst/>
            </a:prstGeom>
          </p:spPr>
        </p:pic>
      </p:grpSp>
      <p:grpSp>
        <p:nvGrpSpPr>
          <p:cNvPr id="14" name="Grupo 13"/>
          <p:cNvGrpSpPr/>
          <p:nvPr/>
        </p:nvGrpSpPr>
        <p:grpSpPr>
          <a:xfrm>
            <a:off x="384573" y="1139362"/>
            <a:ext cx="2701840" cy="578636"/>
            <a:chOff x="384573" y="1139362"/>
            <a:chExt cx="2701840" cy="646232"/>
          </a:xfrm>
        </p:grpSpPr>
        <p:sp>
          <p:nvSpPr>
            <p:cNvPr id="10" name="Rectángulo 9">
              <a:extLst>
                <a:ext uri="{FF2B5EF4-FFF2-40B4-BE49-F238E27FC236}">
                  <a16:creationId xmlns:a16="http://schemas.microsoft.com/office/drawing/2014/main" id="{21784703-BDBF-4916-A48D-7F83466DAE7A}"/>
                </a:ext>
              </a:extLst>
            </p:cNvPr>
            <p:cNvSpPr/>
            <p:nvPr/>
          </p:nvSpPr>
          <p:spPr>
            <a:xfrm>
              <a:off x="384573" y="1171890"/>
              <a:ext cx="2547151" cy="517884"/>
            </a:xfrm>
            <a:prstGeom prst="rect">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9" name="Imagen 38">
              <a:extLst>
                <a:ext uri="{FF2B5EF4-FFF2-40B4-BE49-F238E27FC236}">
                  <a16:creationId xmlns:a16="http://schemas.microsoft.com/office/drawing/2014/main" id="{D18B0D82-C62E-46AB-B064-CEFFBDBFC278}"/>
                </a:ext>
              </a:extLst>
            </p:cNvPr>
            <p:cNvPicPr>
              <a:picLocks noChangeAspect="1"/>
            </p:cNvPicPr>
            <p:nvPr/>
          </p:nvPicPr>
          <p:blipFill>
            <a:blip r:embed="rId4"/>
            <a:stretch>
              <a:fillRect/>
            </a:stretch>
          </p:blipFill>
          <p:spPr>
            <a:xfrm>
              <a:off x="678284" y="1139362"/>
              <a:ext cx="2408129" cy="646232"/>
            </a:xfrm>
            <a:prstGeom prst="rect">
              <a:avLst/>
            </a:prstGeom>
          </p:spPr>
        </p:pic>
      </p:grpSp>
      <p:pic>
        <p:nvPicPr>
          <p:cNvPr id="6" name="Imagen 5">
            <a:extLst>
              <a:ext uri="{FF2B5EF4-FFF2-40B4-BE49-F238E27FC236}">
                <a16:creationId xmlns:a16="http://schemas.microsoft.com/office/drawing/2014/main" id="{F5E3F038-14AC-44D7-967B-96F14EEE228E}"/>
              </a:ext>
            </a:extLst>
          </p:cNvPr>
          <p:cNvPicPr>
            <a:picLocks noChangeAspect="1"/>
          </p:cNvPicPr>
          <p:nvPr/>
        </p:nvPicPr>
        <p:blipFill>
          <a:blip r:embed="rId5"/>
          <a:stretch>
            <a:fillRect/>
          </a:stretch>
        </p:blipFill>
        <p:spPr>
          <a:xfrm>
            <a:off x="0" y="130712"/>
            <a:ext cx="7895004" cy="1072989"/>
          </a:xfrm>
          <a:prstGeom prst="rect">
            <a:avLst/>
          </a:prstGeom>
        </p:spPr>
      </p:pic>
      <p:graphicFrame>
        <p:nvGraphicFramePr>
          <p:cNvPr id="13" name="Tabla 12"/>
          <p:cNvGraphicFramePr>
            <a:graphicFrameLocks noGrp="1"/>
          </p:cNvGraphicFramePr>
          <p:nvPr>
            <p:extLst>
              <p:ext uri="{D42A27DB-BD31-4B8C-83A1-F6EECF244321}">
                <p14:modId xmlns:p14="http://schemas.microsoft.com/office/powerpoint/2010/main" val="2775580656"/>
              </p:ext>
            </p:extLst>
          </p:nvPr>
        </p:nvGraphicFramePr>
        <p:xfrm>
          <a:off x="1044282" y="2669977"/>
          <a:ext cx="5554638" cy="3503295"/>
        </p:xfrm>
        <a:graphic>
          <a:graphicData uri="http://schemas.openxmlformats.org/drawingml/2006/table">
            <a:tbl>
              <a:tblPr firstRow="1" firstCol="1" bandRow="1"/>
              <a:tblGrid>
                <a:gridCol w="2625094">
                  <a:extLst>
                    <a:ext uri="{9D8B030D-6E8A-4147-A177-3AD203B41FA5}">
                      <a16:colId xmlns:a16="http://schemas.microsoft.com/office/drawing/2014/main" val="3369254132"/>
                    </a:ext>
                  </a:extLst>
                </a:gridCol>
                <a:gridCol w="2929544">
                  <a:extLst>
                    <a:ext uri="{9D8B030D-6E8A-4147-A177-3AD203B41FA5}">
                      <a16:colId xmlns:a16="http://schemas.microsoft.com/office/drawing/2014/main" val="2460291909"/>
                    </a:ext>
                  </a:extLst>
                </a:gridCol>
              </a:tblGrid>
              <a:tr h="381000">
                <a:tc>
                  <a:txBody>
                    <a:bodyPr/>
                    <a:lstStyle/>
                    <a:p>
                      <a:pPr algn="ctr" rtl="0" fontAlgn="ctr"/>
                      <a:r>
                        <a:rPr lang="es-CO" sz="1800" b="1" i="0" u="none" strike="noStrike" dirty="0">
                          <a:solidFill>
                            <a:srgbClr val="FFFFFF"/>
                          </a:solidFill>
                          <a:effectLst/>
                          <a:latin typeface="Arial" panose="020B0604020202020204" pitchFamily="34" charset="0"/>
                        </a:rPr>
                        <a:t>Municipio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0542F"/>
                    </a:solidFill>
                  </a:tcPr>
                </a:tc>
                <a:tc>
                  <a:txBody>
                    <a:bodyPr/>
                    <a:lstStyle/>
                    <a:p>
                      <a:pPr algn="ctr" rtl="0" fontAlgn="ctr"/>
                      <a:r>
                        <a:rPr lang="es-CO" sz="1800" b="1" i="0" u="none" strike="noStrike" dirty="0" smtClean="0">
                          <a:solidFill>
                            <a:srgbClr val="FFFFFF"/>
                          </a:solidFill>
                          <a:effectLst/>
                          <a:latin typeface="Arial" panose="020B0604020202020204" pitchFamily="34" charset="0"/>
                        </a:rPr>
                        <a:t>Órgano </a:t>
                      </a:r>
                      <a:r>
                        <a:rPr lang="es-CO" sz="1800" b="1" i="0" u="none" strike="noStrike" dirty="0">
                          <a:solidFill>
                            <a:srgbClr val="FFFFFF"/>
                          </a:solidFill>
                          <a:effectLst/>
                          <a:latin typeface="Arial" panose="020B0604020202020204" pitchFamily="34" charset="0"/>
                        </a:rPr>
                        <a:t>de Control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0542F"/>
                    </a:solidFill>
                  </a:tcPr>
                </a:tc>
                <a:extLst>
                  <a:ext uri="{0D108BD9-81ED-4DB2-BD59-A6C34878D82A}">
                    <a16:rowId xmlns:a16="http://schemas.microsoft.com/office/drawing/2014/main" val="1543786870"/>
                  </a:ext>
                </a:extLst>
              </a:tr>
              <a:tr h="266700">
                <a:tc>
                  <a:txBody>
                    <a:bodyPr/>
                    <a:lstStyle/>
                    <a:p>
                      <a:pPr algn="just" rtl="0" fontAlgn="ctr"/>
                      <a:r>
                        <a:rPr lang="es-CO" sz="1800" b="1" i="0" u="none" strike="noStrike">
                          <a:solidFill>
                            <a:srgbClr val="404040"/>
                          </a:solidFill>
                          <a:effectLst/>
                          <a:latin typeface="Arial" panose="020B0604020202020204" pitchFamily="34" charset="0"/>
                        </a:rPr>
                        <a:t>Amalfi</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rtl="0" fontAlgn="ctr"/>
                      <a:r>
                        <a:rPr lang="es-CO" sz="1800" b="0" i="0" u="none" strike="noStrike" dirty="0">
                          <a:solidFill>
                            <a:srgbClr val="404040"/>
                          </a:solidFill>
                          <a:effectLst/>
                          <a:latin typeface="Arial" panose="020B0604020202020204" pitchFamily="34" charset="0"/>
                        </a:rPr>
                        <a:t>Concejo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654700798"/>
                  </a:ext>
                </a:extLst>
              </a:tr>
              <a:tr h="266700">
                <a:tc>
                  <a:txBody>
                    <a:bodyPr/>
                    <a:lstStyle/>
                    <a:p>
                      <a:pPr algn="just" rtl="0" fontAlgn="ctr"/>
                      <a:r>
                        <a:rPr lang="es-CO" sz="1800" b="1" i="0" u="none" strike="noStrike">
                          <a:solidFill>
                            <a:srgbClr val="404040"/>
                          </a:solidFill>
                          <a:effectLst/>
                          <a:latin typeface="Arial" panose="020B0604020202020204" pitchFamily="34" charset="0"/>
                        </a:rPr>
                        <a:t>Santa Fe de Antioquia</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s-CO" sz="1800" b="0" i="0" u="none" strike="noStrike" dirty="0">
                          <a:solidFill>
                            <a:srgbClr val="404040"/>
                          </a:solidFill>
                          <a:effectLst/>
                          <a:latin typeface="Arial" panose="020B0604020202020204" pitchFamily="34" charset="0"/>
                        </a:rPr>
                        <a:t>Concejo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22345231"/>
                  </a:ext>
                </a:extLst>
              </a:tr>
              <a:tr h="266700">
                <a:tc>
                  <a:txBody>
                    <a:bodyPr/>
                    <a:lstStyle/>
                    <a:p>
                      <a:pPr algn="just" rtl="0" fontAlgn="ctr"/>
                      <a:r>
                        <a:rPr lang="es-CO" sz="1800" b="1" i="0" u="none" strike="noStrike">
                          <a:solidFill>
                            <a:srgbClr val="404040"/>
                          </a:solidFill>
                          <a:effectLst/>
                          <a:latin typeface="Arial" panose="020B0604020202020204" pitchFamily="34" charset="0"/>
                        </a:rPr>
                        <a:t>Barbosa </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rtl="0" fontAlgn="ctr"/>
                      <a:r>
                        <a:rPr lang="es-CO" sz="1800" b="0" i="0" u="none" strike="noStrike" dirty="0">
                          <a:solidFill>
                            <a:srgbClr val="404040"/>
                          </a:solidFill>
                          <a:effectLst/>
                          <a:latin typeface="Arial" panose="020B0604020202020204" pitchFamily="34" charset="0"/>
                        </a:rPr>
                        <a:t>Concejo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4218373894"/>
                  </a:ext>
                </a:extLst>
              </a:tr>
              <a:tr h="266700">
                <a:tc>
                  <a:txBody>
                    <a:bodyPr/>
                    <a:lstStyle/>
                    <a:p>
                      <a:pPr algn="just" rtl="0" fontAlgn="ctr"/>
                      <a:r>
                        <a:rPr lang="es-CO" sz="1800" b="1" i="0" u="none" strike="noStrike">
                          <a:solidFill>
                            <a:srgbClr val="404040"/>
                          </a:solidFill>
                          <a:effectLst/>
                          <a:latin typeface="Arial" panose="020B0604020202020204" pitchFamily="34" charset="0"/>
                        </a:rPr>
                        <a:t>Bello </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s-CO" sz="1800" b="0" i="0" u="none" strike="noStrike" dirty="0">
                          <a:solidFill>
                            <a:srgbClr val="404040"/>
                          </a:solidFill>
                          <a:effectLst/>
                          <a:latin typeface="Arial" panose="020B0604020202020204" pitchFamily="34" charset="0"/>
                        </a:rPr>
                        <a:t>Concejo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2699473"/>
                  </a:ext>
                </a:extLst>
              </a:tr>
              <a:tr h="266700">
                <a:tc>
                  <a:txBody>
                    <a:bodyPr/>
                    <a:lstStyle/>
                    <a:p>
                      <a:pPr algn="just" rtl="0" fontAlgn="ctr"/>
                      <a:r>
                        <a:rPr lang="es-CO" sz="1800" b="1" i="0" u="none" strike="noStrike">
                          <a:solidFill>
                            <a:srgbClr val="404040"/>
                          </a:solidFill>
                          <a:effectLst/>
                          <a:latin typeface="Arial" panose="020B0604020202020204" pitchFamily="34" charset="0"/>
                        </a:rPr>
                        <a:t>Caramanta </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rtl="0" fontAlgn="ctr"/>
                      <a:r>
                        <a:rPr lang="es-CO" sz="1800" b="0" i="0" u="none" strike="noStrike" dirty="0">
                          <a:solidFill>
                            <a:srgbClr val="404040"/>
                          </a:solidFill>
                          <a:effectLst/>
                          <a:latin typeface="Arial" panose="020B0604020202020204" pitchFamily="34" charset="0"/>
                        </a:rPr>
                        <a:t>Concejo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483513871"/>
                  </a:ext>
                </a:extLst>
              </a:tr>
              <a:tr h="266700">
                <a:tc>
                  <a:txBody>
                    <a:bodyPr/>
                    <a:lstStyle/>
                    <a:p>
                      <a:pPr algn="just" rtl="0" fontAlgn="ctr"/>
                      <a:r>
                        <a:rPr lang="es-CO" sz="1800" b="1" i="0" u="none" strike="noStrike">
                          <a:solidFill>
                            <a:srgbClr val="404040"/>
                          </a:solidFill>
                          <a:effectLst/>
                          <a:latin typeface="Arial" panose="020B0604020202020204" pitchFamily="34" charset="0"/>
                        </a:rPr>
                        <a:t>Caucasia </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s-CO" sz="1800" b="0" i="0" u="none" strike="noStrike" dirty="0">
                          <a:solidFill>
                            <a:srgbClr val="404040"/>
                          </a:solidFill>
                          <a:effectLst/>
                          <a:latin typeface="Arial" panose="020B0604020202020204" pitchFamily="34" charset="0"/>
                        </a:rPr>
                        <a:t>Concejo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47823329"/>
                  </a:ext>
                </a:extLst>
              </a:tr>
              <a:tr h="266700">
                <a:tc>
                  <a:txBody>
                    <a:bodyPr/>
                    <a:lstStyle/>
                    <a:p>
                      <a:pPr algn="just" rtl="0" fontAlgn="ctr"/>
                      <a:r>
                        <a:rPr lang="es-CO" sz="1800" b="1" i="0" u="none" strike="noStrike">
                          <a:solidFill>
                            <a:srgbClr val="404040"/>
                          </a:solidFill>
                          <a:effectLst/>
                          <a:latin typeface="Arial" panose="020B0604020202020204" pitchFamily="34" charset="0"/>
                        </a:rPr>
                        <a:t>Maceo </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rtl="0" fontAlgn="ctr"/>
                      <a:r>
                        <a:rPr lang="es-CO" sz="1800" b="0" i="0" u="none" strike="noStrike" dirty="0">
                          <a:solidFill>
                            <a:srgbClr val="404040"/>
                          </a:solidFill>
                          <a:effectLst/>
                          <a:latin typeface="Arial" panose="020B0604020202020204" pitchFamily="34" charset="0"/>
                        </a:rPr>
                        <a:t>Concejo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640497519"/>
                  </a:ext>
                </a:extLst>
              </a:tr>
              <a:tr h="266700">
                <a:tc>
                  <a:txBody>
                    <a:bodyPr/>
                    <a:lstStyle/>
                    <a:p>
                      <a:pPr algn="just" rtl="0" fontAlgn="ctr"/>
                      <a:r>
                        <a:rPr lang="es-CO" sz="1800" b="1" i="0" u="none" strike="noStrike">
                          <a:solidFill>
                            <a:srgbClr val="404040"/>
                          </a:solidFill>
                          <a:effectLst/>
                          <a:latin typeface="Arial" panose="020B0604020202020204" pitchFamily="34" charset="0"/>
                        </a:rPr>
                        <a:t>Montebello </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s-CO" sz="1800" b="0" i="0" u="none" strike="noStrike" dirty="0">
                          <a:solidFill>
                            <a:srgbClr val="404040"/>
                          </a:solidFill>
                          <a:effectLst/>
                          <a:latin typeface="Arial" panose="020B0604020202020204" pitchFamily="34" charset="0"/>
                        </a:rPr>
                        <a:t>Concejo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23303521"/>
                  </a:ext>
                </a:extLst>
              </a:tr>
              <a:tr h="266700">
                <a:tc>
                  <a:txBody>
                    <a:bodyPr/>
                    <a:lstStyle/>
                    <a:p>
                      <a:pPr algn="just" rtl="0" fontAlgn="ctr"/>
                      <a:r>
                        <a:rPr lang="es-CO" sz="1800" b="1" i="0" u="none" strike="noStrike">
                          <a:solidFill>
                            <a:srgbClr val="404040"/>
                          </a:solidFill>
                          <a:effectLst/>
                          <a:latin typeface="Arial" panose="020B0604020202020204" pitchFamily="34" charset="0"/>
                        </a:rPr>
                        <a:t>Santo Domingo </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rtl="0" fontAlgn="ctr"/>
                      <a:r>
                        <a:rPr lang="es-CO" sz="1800" b="0" i="0" u="none" strike="noStrike" dirty="0">
                          <a:solidFill>
                            <a:srgbClr val="404040"/>
                          </a:solidFill>
                          <a:effectLst/>
                          <a:latin typeface="Arial" panose="020B0604020202020204" pitchFamily="34" charset="0"/>
                        </a:rPr>
                        <a:t>Concejo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715708706"/>
                  </a:ext>
                </a:extLst>
              </a:tr>
              <a:tr h="266700">
                <a:tc>
                  <a:txBody>
                    <a:bodyPr/>
                    <a:lstStyle/>
                    <a:p>
                      <a:pPr algn="just" rtl="0" fontAlgn="ctr"/>
                      <a:r>
                        <a:rPr lang="es-CO" sz="1800" b="1" i="0" u="none" strike="noStrike">
                          <a:solidFill>
                            <a:srgbClr val="404040"/>
                          </a:solidFill>
                          <a:effectLst/>
                          <a:latin typeface="Arial" panose="020B0604020202020204" pitchFamily="34" charset="0"/>
                        </a:rPr>
                        <a:t>Tarazá</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s-CO" sz="1800" b="0" i="0" u="none" strike="noStrike" dirty="0">
                          <a:solidFill>
                            <a:srgbClr val="404040"/>
                          </a:solidFill>
                          <a:effectLst/>
                          <a:latin typeface="Arial" panose="020B0604020202020204" pitchFamily="34" charset="0"/>
                        </a:rPr>
                        <a:t>Concejo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20402578"/>
                  </a:ext>
                </a:extLst>
              </a:tr>
              <a:tr h="266700">
                <a:tc>
                  <a:txBody>
                    <a:bodyPr/>
                    <a:lstStyle/>
                    <a:p>
                      <a:pPr algn="just" rtl="0" fontAlgn="ctr"/>
                      <a:r>
                        <a:rPr lang="es-CO" sz="1800" b="1" i="0" u="none" strike="noStrike">
                          <a:solidFill>
                            <a:srgbClr val="404040"/>
                          </a:solidFill>
                          <a:effectLst/>
                          <a:latin typeface="Arial" panose="020B0604020202020204" pitchFamily="34" charset="0"/>
                        </a:rPr>
                        <a:t>Turbo </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rtl="0" fontAlgn="ctr"/>
                      <a:r>
                        <a:rPr lang="es-CO" sz="1800" b="0" i="0" u="none" strike="noStrike" dirty="0">
                          <a:solidFill>
                            <a:srgbClr val="404040"/>
                          </a:solidFill>
                          <a:effectLst/>
                          <a:latin typeface="Arial" panose="020B0604020202020204" pitchFamily="34" charset="0"/>
                        </a:rPr>
                        <a:t>Concejo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267978074"/>
                  </a:ext>
                </a:extLst>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2734560108"/>
              </p:ext>
            </p:extLst>
          </p:nvPr>
        </p:nvGraphicFramePr>
        <p:xfrm>
          <a:off x="6827520" y="2687129"/>
          <a:ext cx="4587240" cy="1138111"/>
        </p:xfrm>
        <a:graphic>
          <a:graphicData uri="http://schemas.openxmlformats.org/drawingml/2006/table">
            <a:tbl>
              <a:tblPr firstRow="1" firstCol="1" bandRow="1"/>
              <a:tblGrid>
                <a:gridCol w="1905000">
                  <a:extLst>
                    <a:ext uri="{9D8B030D-6E8A-4147-A177-3AD203B41FA5}">
                      <a16:colId xmlns:a16="http://schemas.microsoft.com/office/drawing/2014/main" val="4181227499"/>
                    </a:ext>
                  </a:extLst>
                </a:gridCol>
                <a:gridCol w="2682240">
                  <a:extLst>
                    <a:ext uri="{9D8B030D-6E8A-4147-A177-3AD203B41FA5}">
                      <a16:colId xmlns:a16="http://schemas.microsoft.com/office/drawing/2014/main" val="1424260253"/>
                    </a:ext>
                  </a:extLst>
                </a:gridCol>
              </a:tblGrid>
              <a:tr h="381000">
                <a:tc>
                  <a:txBody>
                    <a:bodyPr/>
                    <a:lstStyle/>
                    <a:p>
                      <a:pPr algn="ctr" rtl="0" fontAlgn="ctr"/>
                      <a:r>
                        <a:rPr lang="es-CO" sz="1800" b="1" i="0" u="none" strike="noStrike" dirty="0">
                          <a:solidFill>
                            <a:srgbClr val="FFFFFF"/>
                          </a:solidFill>
                          <a:effectLst/>
                          <a:latin typeface="Arial" panose="020B0604020202020204" pitchFamily="34" charset="0"/>
                        </a:rPr>
                        <a:t>Municipio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0542F"/>
                    </a:solidFill>
                  </a:tcPr>
                </a:tc>
                <a:tc>
                  <a:txBody>
                    <a:bodyPr/>
                    <a:lstStyle/>
                    <a:p>
                      <a:pPr algn="ctr" rtl="0" fontAlgn="ctr"/>
                      <a:r>
                        <a:rPr lang="es-CO" sz="1800" b="1" i="0" u="none" strike="noStrike" dirty="0" smtClean="0">
                          <a:solidFill>
                            <a:srgbClr val="FFFFFF"/>
                          </a:solidFill>
                          <a:effectLst/>
                          <a:latin typeface="Arial" panose="020B0604020202020204" pitchFamily="34" charset="0"/>
                        </a:rPr>
                        <a:t>Órgano </a:t>
                      </a:r>
                      <a:r>
                        <a:rPr lang="es-CO" sz="1800" b="1" i="0" u="none" strike="noStrike" dirty="0">
                          <a:solidFill>
                            <a:srgbClr val="FFFFFF"/>
                          </a:solidFill>
                          <a:effectLst/>
                          <a:latin typeface="Arial" panose="020B0604020202020204" pitchFamily="34" charset="0"/>
                        </a:rPr>
                        <a:t>de Control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0542F"/>
                    </a:solidFill>
                  </a:tcPr>
                </a:tc>
                <a:extLst>
                  <a:ext uri="{0D108BD9-81ED-4DB2-BD59-A6C34878D82A}">
                    <a16:rowId xmlns:a16="http://schemas.microsoft.com/office/drawing/2014/main" val="3733771538"/>
                  </a:ext>
                </a:extLst>
              </a:tr>
              <a:tr h="345631">
                <a:tc>
                  <a:txBody>
                    <a:bodyPr/>
                    <a:lstStyle/>
                    <a:p>
                      <a:pPr algn="just" rtl="0" fontAlgn="ctr"/>
                      <a:r>
                        <a:rPr lang="es-CO" sz="1800" b="1" i="0" u="none" strike="noStrike">
                          <a:solidFill>
                            <a:srgbClr val="404040"/>
                          </a:solidFill>
                          <a:effectLst/>
                          <a:latin typeface="Arial" panose="020B0604020202020204" pitchFamily="34" charset="0"/>
                        </a:rPr>
                        <a:t>Bello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rtl="0" fontAlgn="ctr"/>
                      <a:r>
                        <a:rPr lang="es-CO" sz="1800" b="0" i="0" u="none" strike="noStrike">
                          <a:solidFill>
                            <a:srgbClr val="404040"/>
                          </a:solidFill>
                          <a:effectLst/>
                          <a:latin typeface="Arial" panose="020B0604020202020204" pitchFamily="34" charset="0"/>
                        </a:rPr>
                        <a:t>Personería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69983724"/>
                  </a:ext>
                </a:extLst>
              </a:tr>
              <a:tr h="411480">
                <a:tc>
                  <a:txBody>
                    <a:bodyPr/>
                    <a:lstStyle/>
                    <a:p>
                      <a:pPr algn="just" rtl="0" fontAlgn="ctr"/>
                      <a:r>
                        <a:rPr lang="es-CO" sz="1800" b="1" i="0" u="none" strike="noStrike">
                          <a:solidFill>
                            <a:srgbClr val="404040"/>
                          </a:solidFill>
                          <a:effectLst/>
                          <a:latin typeface="Arial" panose="020B0604020202020204" pitchFamily="34" charset="0"/>
                        </a:rPr>
                        <a:t>Envigado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rtl="0" fontAlgn="ctr"/>
                      <a:r>
                        <a:rPr lang="es-CO" sz="1800" b="0" i="0" u="none" strike="noStrike" dirty="0">
                          <a:solidFill>
                            <a:srgbClr val="404040"/>
                          </a:solidFill>
                          <a:effectLst/>
                          <a:latin typeface="Arial" panose="020B0604020202020204" pitchFamily="34" charset="0"/>
                        </a:rPr>
                        <a:t>Personería Municipal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400857756"/>
                  </a:ext>
                </a:extLst>
              </a:tr>
            </a:tbl>
          </a:graphicData>
        </a:graphic>
      </p:graphicFrame>
    </p:spTree>
    <p:extLst>
      <p:ext uri="{BB962C8B-B14F-4D97-AF65-F5344CB8AC3E}">
        <p14:creationId xmlns:p14="http://schemas.microsoft.com/office/powerpoint/2010/main" val="3871305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74D5CAF-ACE5-4C94-98D1-6CB9505DAE50}"/>
              </a:ext>
            </a:extLst>
          </p:cNvPr>
          <p:cNvSpPr/>
          <p:nvPr/>
        </p:nvSpPr>
        <p:spPr>
          <a:xfrm>
            <a:off x="478091" y="1667033"/>
            <a:ext cx="11713909" cy="9387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9" name="Conector recto 8">
            <a:extLst>
              <a:ext uri="{FF2B5EF4-FFF2-40B4-BE49-F238E27FC236}">
                <a16:creationId xmlns:a16="http://schemas.microsoft.com/office/drawing/2014/main" id="{6D2F0F83-7FC5-43C7-B58E-255E20CD32FC}"/>
              </a:ext>
            </a:extLst>
          </p:cNvPr>
          <p:cNvCxnSpPr>
            <a:cxnSpLocks/>
          </p:cNvCxnSpPr>
          <p:nvPr/>
        </p:nvCxnSpPr>
        <p:spPr>
          <a:xfrm flipV="1">
            <a:off x="478092" y="2377440"/>
            <a:ext cx="11729148" cy="56492"/>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2" name="Conector recto 11">
            <a:extLst>
              <a:ext uri="{FF2B5EF4-FFF2-40B4-BE49-F238E27FC236}">
                <a16:creationId xmlns:a16="http://schemas.microsoft.com/office/drawing/2014/main" id="{4CBFFB34-7066-4938-B401-C2C15B91284E}"/>
              </a:ext>
            </a:extLst>
          </p:cNvPr>
          <p:cNvCxnSpPr>
            <a:cxnSpLocks/>
          </p:cNvCxnSpPr>
          <p:nvPr/>
        </p:nvCxnSpPr>
        <p:spPr>
          <a:xfrm>
            <a:off x="478092" y="1080655"/>
            <a:ext cx="0" cy="1494905"/>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21784703-BDBF-4916-A48D-7F83466DAE7A}"/>
              </a:ext>
            </a:extLst>
          </p:cNvPr>
          <p:cNvSpPr/>
          <p:nvPr/>
        </p:nvSpPr>
        <p:spPr>
          <a:xfrm>
            <a:off x="394253" y="1203419"/>
            <a:ext cx="2846307" cy="517884"/>
          </a:xfrm>
          <a:prstGeom prst="rect">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bg1"/>
                </a:solidFill>
                <a:latin typeface="Arial" panose="020B0604020202020204" pitchFamily="34" charset="0"/>
                <a:cs typeface="Arial" panose="020B0604020202020204" pitchFamily="34" charset="0"/>
              </a:rPr>
              <a:t>Variación Nominal ICLD 2019-2020</a:t>
            </a:r>
            <a:endParaRPr lang="en-US" b="1" dirty="0">
              <a:solidFill>
                <a:schemeClr val="bg1"/>
              </a:solidFill>
            </a:endParaRPr>
          </a:p>
        </p:txBody>
      </p:sp>
      <p:sp>
        <p:nvSpPr>
          <p:cNvPr id="18" name="Rectángulo 17">
            <a:extLst>
              <a:ext uri="{FF2B5EF4-FFF2-40B4-BE49-F238E27FC236}">
                <a16:creationId xmlns:a16="http://schemas.microsoft.com/office/drawing/2014/main" id="{E9D32A09-4591-4CF7-A374-599644A399F2}"/>
              </a:ext>
            </a:extLst>
          </p:cNvPr>
          <p:cNvSpPr/>
          <p:nvPr/>
        </p:nvSpPr>
        <p:spPr>
          <a:xfrm>
            <a:off x="1409408" y="1754452"/>
            <a:ext cx="10553991" cy="646331"/>
          </a:xfrm>
          <a:prstGeom prst="rect">
            <a:avLst/>
          </a:prstGeom>
        </p:spPr>
        <p:txBody>
          <a:bodyPr wrap="square">
            <a:spAutoFit/>
          </a:bodyPr>
          <a:lstStyle/>
          <a:p>
            <a:pPr algn="just">
              <a:defRPr/>
            </a:pPr>
            <a:r>
              <a:rPr lang="es-CO" b="1" dirty="0" smtClean="0">
                <a:solidFill>
                  <a:schemeClr val="tx1">
                    <a:lumMod val="75000"/>
                    <a:lumOff val="25000"/>
                  </a:schemeClr>
                </a:solidFill>
                <a:latin typeface="Arial" panose="020B0604020202020204" pitchFamily="34" charset="0"/>
                <a:cs typeface="Arial" panose="020B0604020202020204" pitchFamily="34" charset="0"/>
              </a:rPr>
              <a:t>Variación Nominal ICLD 2019-2020 </a:t>
            </a:r>
            <a:r>
              <a:rPr lang="es-CO" dirty="0" smtClean="0">
                <a:solidFill>
                  <a:schemeClr val="tx1">
                    <a:lumMod val="75000"/>
                    <a:lumOff val="25000"/>
                  </a:schemeClr>
                </a:solidFill>
                <a:latin typeface="Arial" panose="020B0604020202020204" pitchFamily="34" charset="0"/>
                <a:cs typeface="Arial" panose="020B0604020202020204" pitchFamily="34" charset="0"/>
              </a:rPr>
              <a:t>de los Municipios que incumplieron el Indicador de Ley 617 del 2000, vigencia 2020</a:t>
            </a:r>
            <a:endParaRPr lang="es-CO"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2" name="Gráfico 21" descr="Irritante">
            <a:extLst>
              <a:ext uri="{FF2B5EF4-FFF2-40B4-BE49-F238E27FC236}">
                <a16:creationId xmlns:a16="http://schemas.microsoft.com/office/drawing/2014/main" id="{3A7751A1-3F2A-4596-8E54-5D55AB9327A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2916" y="1771672"/>
            <a:ext cx="564573" cy="564573"/>
          </a:xfrm>
          <a:prstGeom prst="rect">
            <a:avLst/>
          </a:prstGeom>
        </p:spPr>
      </p:pic>
      <p:pic>
        <p:nvPicPr>
          <p:cNvPr id="6" name="Imagen 5">
            <a:extLst>
              <a:ext uri="{FF2B5EF4-FFF2-40B4-BE49-F238E27FC236}">
                <a16:creationId xmlns:a16="http://schemas.microsoft.com/office/drawing/2014/main" id="{F5E3F038-14AC-44D7-967B-96F14EEE228E}"/>
              </a:ext>
            </a:extLst>
          </p:cNvPr>
          <p:cNvPicPr>
            <a:picLocks noChangeAspect="1"/>
          </p:cNvPicPr>
          <p:nvPr/>
        </p:nvPicPr>
        <p:blipFill>
          <a:blip r:embed="rId4"/>
          <a:stretch>
            <a:fillRect/>
          </a:stretch>
        </p:blipFill>
        <p:spPr>
          <a:xfrm>
            <a:off x="0" y="100232"/>
            <a:ext cx="7895004" cy="1072989"/>
          </a:xfrm>
          <a:prstGeom prst="rect">
            <a:avLst/>
          </a:prstGeom>
        </p:spPr>
      </p:pic>
      <p:graphicFrame>
        <p:nvGraphicFramePr>
          <p:cNvPr id="16" name="Tabla 15"/>
          <p:cNvGraphicFramePr>
            <a:graphicFrameLocks noGrp="1"/>
          </p:cNvGraphicFramePr>
          <p:nvPr>
            <p:extLst>
              <p:ext uri="{D42A27DB-BD31-4B8C-83A1-F6EECF244321}">
                <p14:modId xmlns:p14="http://schemas.microsoft.com/office/powerpoint/2010/main" val="2718585280"/>
              </p:ext>
            </p:extLst>
          </p:nvPr>
        </p:nvGraphicFramePr>
        <p:xfrm>
          <a:off x="478092" y="2781365"/>
          <a:ext cx="11279547" cy="2889885"/>
        </p:xfrm>
        <a:graphic>
          <a:graphicData uri="http://schemas.openxmlformats.org/drawingml/2006/table">
            <a:tbl>
              <a:tblPr firstRow="1" firstCol="1" bandRow="1"/>
              <a:tblGrid>
                <a:gridCol w="2600388">
                  <a:extLst>
                    <a:ext uri="{9D8B030D-6E8A-4147-A177-3AD203B41FA5}">
                      <a16:colId xmlns:a16="http://schemas.microsoft.com/office/drawing/2014/main" val="1921532712"/>
                    </a:ext>
                  </a:extLst>
                </a:gridCol>
                <a:gridCol w="2910840">
                  <a:extLst>
                    <a:ext uri="{9D8B030D-6E8A-4147-A177-3AD203B41FA5}">
                      <a16:colId xmlns:a16="http://schemas.microsoft.com/office/drawing/2014/main" val="1731355217"/>
                    </a:ext>
                  </a:extLst>
                </a:gridCol>
                <a:gridCol w="2743200">
                  <a:extLst>
                    <a:ext uri="{9D8B030D-6E8A-4147-A177-3AD203B41FA5}">
                      <a16:colId xmlns:a16="http://schemas.microsoft.com/office/drawing/2014/main" val="878403252"/>
                    </a:ext>
                  </a:extLst>
                </a:gridCol>
                <a:gridCol w="3025119">
                  <a:extLst>
                    <a:ext uri="{9D8B030D-6E8A-4147-A177-3AD203B41FA5}">
                      <a16:colId xmlns:a16="http://schemas.microsoft.com/office/drawing/2014/main" val="619030345"/>
                    </a:ext>
                  </a:extLst>
                </a:gridCol>
              </a:tblGrid>
              <a:tr h="518387">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ICLD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ICLD 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Variación Nominal ICLD 2019-2020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extLst>
                  <a:ext uri="{0D108BD9-81ED-4DB2-BD59-A6C34878D82A}">
                    <a16:rowId xmlns:a16="http://schemas.microsoft.com/office/drawing/2014/main" val="879810499"/>
                  </a:ext>
                </a:extLst>
              </a:tr>
              <a:tr h="259194">
                <a:tc>
                  <a:txBody>
                    <a:bodyPr/>
                    <a:lstStyle/>
                    <a:p>
                      <a:pPr algn="l" rtl="0" fontAlgn="ctr"/>
                      <a:r>
                        <a:rPr lang="es-CO" sz="1800" b="0" i="0" u="none" strike="noStrike" dirty="0">
                          <a:solidFill>
                            <a:srgbClr val="595959"/>
                          </a:solidFill>
                          <a:effectLst/>
                          <a:latin typeface="Arial" panose="020B0604020202020204" pitchFamily="34" charset="0"/>
                          <a:cs typeface="Arial" panose="020B0604020202020204" pitchFamily="34" charset="0"/>
                        </a:rPr>
                        <a:t>Alejandría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$ 1.574.155.722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$ 2.060.093.336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dirty="0">
                          <a:solidFill>
                            <a:srgbClr val="595959"/>
                          </a:solidFill>
                          <a:effectLst/>
                          <a:latin typeface="Arial" panose="020B0604020202020204" pitchFamily="34" charset="0"/>
                          <a:cs typeface="Arial" panose="020B0604020202020204" pitchFamily="34" charset="0"/>
                        </a:rPr>
                        <a:t>-23,59%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168914932"/>
                  </a:ext>
                </a:extLst>
              </a:tr>
              <a:tr h="259194">
                <a:tc>
                  <a:txBody>
                    <a:bodyPr/>
                    <a:lstStyle/>
                    <a:p>
                      <a:pPr algn="l" rtl="0" fontAlgn="ctr"/>
                      <a:r>
                        <a:rPr lang="es-CO" sz="1800" b="0" i="0" u="none" strike="noStrike">
                          <a:solidFill>
                            <a:srgbClr val="595959"/>
                          </a:solidFill>
                          <a:effectLst/>
                          <a:latin typeface="Arial" panose="020B0604020202020204" pitchFamily="34" charset="0"/>
                          <a:cs typeface="Arial" panose="020B0604020202020204" pitchFamily="34" charset="0"/>
                        </a:rPr>
                        <a:t>Amalfi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$ 5.710.043.907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$ 7.310.829.604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-21,90%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1817758"/>
                  </a:ext>
                </a:extLst>
              </a:tr>
              <a:tr h="259194">
                <a:tc>
                  <a:txBody>
                    <a:bodyPr/>
                    <a:lstStyle/>
                    <a:p>
                      <a:pPr algn="l" rtl="0" fontAlgn="ctr"/>
                      <a:r>
                        <a:rPr lang="es-CO" sz="1800" b="0" i="0" u="none" strike="noStrike">
                          <a:solidFill>
                            <a:srgbClr val="595959"/>
                          </a:solidFill>
                          <a:effectLst/>
                          <a:latin typeface="Arial" panose="020B0604020202020204" pitchFamily="34" charset="0"/>
                          <a:cs typeface="Arial" panose="020B0604020202020204" pitchFamily="34" charset="0"/>
                        </a:rPr>
                        <a:t>Caramanta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$ 1.786.024.839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$ 1.855.324.249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-3,74%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37269686"/>
                  </a:ext>
                </a:extLst>
              </a:tr>
              <a:tr h="259194">
                <a:tc>
                  <a:txBody>
                    <a:bodyPr/>
                    <a:lstStyle/>
                    <a:p>
                      <a:pPr algn="l" rtl="0" fontAlgn="ctr"/>
                      <a:r>
                        <a:rPr lang="es-CO" sz="1800" b="1" i="0" u="none" strike="noStrike">
                          <a:solidFill>
                            <a:srgbClr val="595959"/>
                          </a:solidFill>
                          <a:effectLst/>
                          <a:latin typeface="Arial" panose="020B0604020202020204" pitchFamily="34" charset="0"/>
                          <a:cs typeface="Arial" panose="020B0604020202020204" pitchFamily="34" charset="0"/>
                        </a:rPr>
                        <a:t>Carolina del Príncipe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1" i="0" u="none" strike="noStrike">
                          <a:solidFill>
                            <a:srgbClr val="595959"/>
                          </a:solidFill>
                          <a:effectLst/>
                          <a:latin typeface="Arial" panose="020B0604020202020204" pitchFamily="34" charset="0"/>
                          <a:cs typeface="Arial" panose="020B0604020202020204" pitchFamily="34" charset="0"/>
                        </a:rPr>
                        <a:t>$ 2.146.505.595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1" i="0" u="none" strike="noStrike">
                          <a:solidFill>
                            <a:srgbClr val="595959"/>
                          </a:solidFill>
                          <a:effectLst/>
                          <a:latin typeface="Arial" panose="020B0604020202020204" pitchFamily="34" charset="0"/>
                          <a:cs typeface="Arial" panose="020B0604020202020204" pitchFamily="34" charset="0"/>
                        </a:rPr>
                        <a:t>$ 1.973.270.423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1" i="0" u="none" strike="noStrike" dirty="0">
                          <a:solidFill>
                            <a:srgbClr val="595959"/>
                          </a:solidFill>
                          <a:effectLst/>
                          <a:latin typeface="Arial" panose="020B0604020202020204" pitchFamily="34" charset="0"/>
                          <a:cs typeface="Arial" panose="020B0604020202020204" pitchFamily="34" charset="0"/>
                        </a:rPr>
                        <a:t>8,78%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8193837"/>
                  </a:ext>
                </a:extLst>
              </a:tr>
              <a:tr h="259194">
                <a:tc>
                  <a:txBody>
                    <a:bodyPr/>
                    <a:lstStyle/>
                    <a:p>
                      <a:pPr algn="l" rtl="0" fontAlgn="ctr"/>
                      <a:r>
                        <a:rPr lang="es-CO" sz="1800" b="0" i="0" u="none" strike="noStrike">
                          <a:solidFill>
                            <a:srgbClr val="595959"/>
                          </a:solidFill>
                          <a:effectLst/>
                          <a:latin typeface="Arial" panose="020B0604020202020204" pitchFamily="34" charset="0"/>
                          <a:cs typeface="Arial" panose="020B0604020202020204" pitchFamily="34" charset="0"/>
                        </a:rPr>
                        <a:t>Montebello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$ 1.873.388.922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$ 1.993.070.829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509457183"/>
                  </a:ext>
                </a:extLst>
              </a:tr>
              <a:tr h="259194">
                <a:tc>
                  <a:txBody>
                    <a:bodyPr/>
                    <a:lstStyle/>
                    <a:p>
                      <a:pPr algn="l" rtl="0" fontAlgn="ctr"/>
                      <a:r>
                        <a:rPr lang="es-CO" sz="1800" b="0" i="0" u="none" strike="noStrike">
                          <a:solidFill>
                            <a:srgbClr val="595959"/>
                          </a:solidFill>
                          <a:effectLst/>
                          <a:latin typeface="Arial" panose="020B0604020202020204" pitchFamily="34" charset="0"/>
                          <a:cs typeface="Arial" panose="020B0604020202020204" pitchFamily="34" charset="0"/>
                        </a:rPr>
                        <a:t>Santa Bárbara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$ 3.454.496.010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$ 4.975.255.207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-30,57%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042864"/>
                  </a:ext>
                </a:extLst>
              </a:tr>
              <a:tr h="259194">
                <a:tc>
                  <a:txBody>
                    <a:bodyPr/>
                    <a:lstStyle/>
                    <a:p>
                      <a:pPr algn="l" rtl="0" fontAlgn="ctr"/>
                      <a:r>
                        <a:rPr lang="es-CO" sz="1800" b="1" i="0" u="none" strike="noStrike">
                          <a:solidFill>
                            <a:srgbClr val="595959"/>
                          </a:solidFill>
                          <a:effectLst/>
                          <a:latin typeface="Arial" panose="020B0604020202020204" pitchFamily="34" charset="0"/>
                          <a:cs typeface="Arial" panose="020B0604020202020204" pitchFamily="34" charset="0"/>
                        </a:rPr>
                        <a:t>Toledo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1" i="0" u="none" strike="noStrike">
                          <a:solidFill>
                            <a:srgbClr val="595959"/>
                          </a:solidFill>
                          <a:effectLst/>
                          <a:latin typeface="Arial" panose="020B0604020202020204" pitchFamily="34" charset="0"/>
                          <a:cs typeface="Arial" panose="020B0604020202020204" pitchFamily="34" charset="0"/>
                        </a:rPr>
                        <a:t>$ 2.977.194.602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1" i="0" u="none" strike="noStrike">
                          <a:solidFill>
                            <a:srgbClr val="595959"/>
                          </a:solidFill>
                          <a:effectLst/>
                          <a:latin typeface="Arial" panose="020B0604020202020204" pitchFamily="34" charset="0"/>
                          <a:cs typeface="Arial" panose="020B0604020202020204" pitchFamily="34" charset="0"/>
                        </a:rPr>
                        <a:t>$ 2.895.454.037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1" i="0" u="none" strike="noStrike" dirty="0">
                          <a:solidFill>
                            <a:srgbClr val="595959"/>
                          </a:solidFill>
                          <a:effectLst/>
                          <a:latin typeface="Arial" panose="020B0604020202020204" pitchFamily="34" charset="0"/>
                          <a:cs typeface="Arial" panose="020B0604020202020204" pitchFamily="34" charset="0"/>
                        </a:rPr>
                        <a:t>2,82%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015745597"/>
                  </a:ext>
                </a:extLst>
              </a:tr>
              <a:tr h="259194">
                <a:tc>
                  <a:txBody>
                    <a:bodyPr/>
                    <a:lstStyle/>
                    <a:p>
                      <a:pPr algn="l" rtl="0" fontAlgn="ctr"/>
                      <a:r>
                        <a:rPr lang="es-CO" sz="1800" b="0" i="0" u="none" strike="noStrike">
                          <a:solidFill>
                            <a:srgbClr val="595959"/>
                          </a:solidFill>
                          <a:effectLst/>
                          <a:latin typeface="Arial" panose="020B0604020202020204" pitchFamily="34" charset="0"/>
                          <a:cs typeface="Arial" panose="020B0604020202020204" pitchFamily="34" charset="0"/>
                        </a:rPr>
                        <a:t>Turbo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dirty="0">
                          <a:solidFill>
                            <a:srgbClr val="595959"/>
                          </a:solidFill>
                          <a:effectLst/>
                          <a:latin typeface="Arial" panose="020B0604020202020204" pitchFamily="34" charset="0"/>
                          <a:cs typeface="Arial" panose="020B0604020202020204" pitchFamily="34" charset="0"/>
                        </a:rPr>
                        <a:t>$ 19.740.791.241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$ 22.181.376.858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dirty="0">
                          <a:solidFill>
                            <a:srgbClr val="595959"/>
                          </a:solidFill>
                          <a:effectLst/>
                          <a:latin typeface="Arial" panose="020B0604020202020204" pitchFamily="34" charset="0"/>
                          <a:cs typeface="Arial" panose="020B0604020202020204" pitchFamily="34" charset="0"/>
                        </a:rPr>
                        <a:t>-11,00%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40879"/>
                  </a:ext>
                </a:extLst>
              </a:tr>
            </a:tbl>
          </a:graphicData>
        </a:graphic>
      </p:graphicFrame>
    </p:spTree>
    <p:extLst>
      <p:ext uri="{BB962C8B-B14F-4D97-AF65-F5344CB8AC3E}">
        <p14:creationId xmlns:p14="http://schemas.microsoft.com/office/powerpoint/2010/main" val="809710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74D5CAF-ACE5-4C94-98D1-6CB9505DAE50}"/>
              </a:ext>
            </a:extLst>
          </p:cNvPr>
          <p:cNvSpPr/>
          <p:nvPr/>
        </p:nvSpPr>
        <p:spPr>
          <a:xfrm>
            <a:off x="561932" y="1667033"/>
            <a:ext cx="11630068" cy="9390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9" name="Conector recto 8">
            <a:extLst>
              <a:ext uri="{FF2B5EF4-FFF2-40B4-BE49-F238E27FC236}">
                <a16:creationId xmlns:a16="http://schemas.microsoft.com/office/drawing/2014/main" id="{6D2F0F83-7FC5-43C7-B58E-255E20CD32FC}"/>
              </a:ext>
            </a:extLst>
          </p:cNvPr>
          <p:cNvCxnSpPr>
            <a:cxnSpLocks/>
          </p:cNvCxnSpPr>
          <p:nvPr/>
        </p:nvCxnSpPr>
        <p:spPr>
          <a:xfrm>
            <a:off x="478092" y="2433932"/>
            <a:ext cx="11713908" cy="17220"/>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2" name="Conector recto 11">
            <a:extLst>
              <a:ext uri="{FF2B5EF4-FFF2-40B4-BE49-F238E27FC236}">
                <a16:creationId xmlns:a16="http://schemas.microsoft.com/office/drawing/2014/main" id="{4CBFFB34-7066-4938-B401-C2C15B91284E}"/>
              </a:ext>
            </a:extLst>
          </p:cNvPr>
          <p:cNvCxnSpPr>
            <a:cxnSpLocks/>
          </p:cNvCxnSpPr>
          <p:nvPr/>
        </p:nvCxnSpPr>
        <p:spPr>
          <a:xfrm>
            <a:off x="478092" y="1080655"/>
            <a:ext cx="0" cy="1370497"/>
          </a:xfrm>
          <a:prstGeom prst="line">
            <a:avLst/>
          </a:prstGeom>
          <a:ln>
            <a:solidFill>
              <a:srgbClr val="52A034"/>
            </a:solidFil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21784703-BDBF-4916-A48D-7F83466DAE7A}"/>
              </a:ext>
            </a:extLst>
          </p:cNvPr>
          <p:cNvSpPr/>
          <p:nvPr/>
        </p:nvSpPr>
        <p:spPr>
          <a:xfrm>
            <a:off x="394253" y="1203419"/>
            <a:ext cx="2846307" cy="517884"/>
          </a:xfrm>
          <a:prstGeom prst="rect">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bg1"/>
                </a:solidFill>
                <a:latin typeface="Arial" panose="020B0604020202020204" pitchFamily="34" charset="0"/>
                <a:cs typeface="Arial" panose="020B0604020202020204" pitchFamily="34" charset="0"/>
              </a:rPr>
              <a:t>Variación </a:t>
            </a:r>
            <a:r>
              <a:rPr lang="es-CO" b="1" dirty="0" smtClean="0">
                <a:solidFill>
                  <a:schemeClr val="bg1"/>
                </a:solidFill>
                <a:latin typeface="Arial" panose="020B0604020202020204" pitchFamily="34" charset="0"/>
                <a:cs typeface="Arial" panose="020B0604020202020204" pitchFamily="34" charset="0"/>
              </a:rPr>
              <a:t>Real </a:t>
            </a:r>
            <a:r>
              <a:rPr lang="es-CO" b="1" dirty="0">
                <a:solidFill>
                  <a:schemeClr val="bg1"/>
                </a:solidFill>
                <a:latin typeface="Arial" panose="020B0604020202020204" pitchFamily="34" charset="0"/>
                <a:cs typeface="Arial" panose="020B0604020202020204" pitchFamily="34" charset="0"/>
              </a:rPr>
              <a:t>ICLD 2019-2020</a:t>
            </a:r>
            <a:endParaRPr lang="en-US" b="1" dirty="0">
              <a:solidFill>
                <a:schemeClr val="bg1"/>
              </a:solidFill>
            </a:endParaRPr>
          </a:p>
        </p:txBody>
      </p:sp>
      <p:sp>
        <p:nvSpPr>
          <p:cNvPr id="18" name="Rectángulo 17">
            <a:extLst>
              <a:ext uri="{FF2B5EF4-FFF2-40B4-BE49-F238E27FC236}">
                <a16:creationId xmlns:a16="http://schemas.microsoft.com/office/drawing/2014/main" id="{E9D32A09-4591-4CF7-A374-599644A399F2}"/>
              </a:ext>
            </a:extLst>
          </p:cNvPr>
          <p:cNvSpPr/>
          <p:nvPr/>
        </p:nvSpPr>
        <p:spPr>
          <a:xfrm>
            <a:off x="1409408" y="1754452"/>
            <a:ext cx="10553991" cy="646331"/>
          </a:xfrm>
          <a:prstGeom prst="rect">
            <a:avLst/>
          </a:prstGeom>
        </p:spPr>
        <p:txBody>
          <a:bodyPr wrap="square">
            <a:spAutoFit/>
          </a:bodyPr>
          <a:lstStyle/>
          <a:p>
            <a:pPr algn="just">
              <a:defRPr/>
            </a:pPr>
            <a:r>
              <a:rPr lang="es-CO" b="1" dirty="0" smtClean="0">
                <a:solidFill>
                  <a:schemeClr val="tx1">
                    <a:lumMod val="75000"/>
                    <a:lumOff val="25000"/>
                  </a:schemeClr>
                </a:solidFill>
                <a:latin typeface="Arial" panose="020B0604020202020204" pitchFamily="34" charset="0"/>
                <a:cs typeface="Arial" panose="020B0604020202020204" pitchFamily="34" charset="0"/>
              </a:rPr>
              <a:t>Variación Real ICLD 2019-2020 </a:t>
            </a:r>
            <a:r>
              <a:rPr lang="es-CO" dirty="0" smtClean="0">
                <a:solidFill>
                  <a:schemeClr val="tx1">
                    <a:lumMod val="75000"/>
                    <a:lumOff val="25000"/>
                  </a:schemeClr>
                </a:solidFill>
                <a:latin typeface="Arial" panose="020B0604020202020204" pitchFamily="34" charset="0"/>
                <a:cs typeface="Arial" panose="020B0604020202020204" pitchFamily="34" charset="0"/>
              </a:rPr>
              <a:t>de los Municipios que incumplieron el Indicador de Ley 617 del 2000, vigencia 2020</a:t>
            </a:r>
            <a:endParaRPr lang="es-CO"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2" name="Gráfico 21" descr="Irritante">
            <a:extLst>
              <a:ext uri="{FF2B5EF4-FFF2-40B4-BE49-F238E27FC236}">
                <a16:creationId xmlns:a16="http://schemas.microsoft.com/office/drawing/2014/main" id="{3A7751A1-3F2A-4596-8E54-5D55AB9327A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2916" y="1771672"/>
            <a:ext cx="564573" cy="564573"/>
          </a:xfrm>
          <a:prstGeom prst="rect">
            <a:avLst/>
          </a:prstGeom>
        </p:spPr>
      </p:pic>
      <p:pic>
        <p:nvPicPr>
          <p:cNvPr id="6" name="Imagen 5">
            <a:extLst>
              <a:ext uri="{FF2B5EF4-FFF2-40B4-BE49-F238E27FC236}">
                <a16:creationId xmlns:a16="http://schemas.microsoft.com/office/drawing/2014/main" id="{F5E3F038-14AC-44D7-967B-96F14EEE228E}"/>
              </a:ext>
            </a:extLst>
          </p:cNvPr>
          <p:cNvPicPr>
            <a:picLocks noChangeAspect="1"/>
          </p:cNvPicPr>
          <p:nvPr/>
        </p:nvPicPr>
        <p:blipFill>
          <a:blip r:embed="rId4"/>
          <a:stretch>
            <a:fillRect/>
          </a:stretch>
        </p:blipFill>
        <p:spPr>
          <a:xfrm>
            <a:off x="0" y="100232"/>
            <a:ext cx="7895004" cy="1072989"/>
          </a:xfrm>
          <a:prstGeom prst="rect">
            <a:avLst/>
          </a:prstGeom>
        </p:spPr>
      </p:pic>
      <p:graphicFrame>
        <p:nvGraphicFramePr>
          <p:cNvPr id="16" name="Tabla 15"/>
          <p:cNvGraphicFramePr>
            <a:graphicFrameLocks noGrp="1"/>
          </p:cNvGraphicFramePr>
          <p:nvPr>
            <p:extLst>
              <p:ext uri="{D42A27DB-BD31-4B8C-83A1-F6EECF244321}">
                <p14:modId xmlns:p14="http://schemas.microsoft.com/office/powerpoint/2010/main" val="103693619"/>
              </p:ext>
            </p:extLst>
          </p:nvPr>
        </p:nvGraphicFramePr>
        <p:xfrm>
          <a:off x="478092" y="2735645"/>
          <a:ext cx="11279547" cy="2889885"/>
        </p:xfrm>
        <a:graphic>
          <a:graphicData uri="http://schemas.openxmlformats.org/drawingml/2006/table">
            <a:tbl>
              <a:tblPr firstRow="1" firstCol="1" bandRow="1"/>
              <a:tblGrid>
                <a:gridCol w="2838295">
                  <a:extLst>
                    <a:ext uri="{9D8B030D-6E8A-4147-A177-3AD203B41FA5}">
                      <a16:colId xmlns:a16="http://schemas.microsoft.com/office/drawing/2014/main" val="1921532712"/>
                    </a:ext>
                  </a:extLst>
                </a:gridCol>
                <a:gridCol w="3032424">
                  <a:extLst>
                    <a:ext uri="{9D8B030D-6E8A-4147-A177-3AD203B41FA5}">
                      <a16:colId xmlns:a16="http://schemas.microsoft.com/office/drawing/2014/main" val="1731355217"/>
                    </a:ext>
                  </a:extLst>
                </a:gridCol>
                <a:gridCol w="2918624">
                  <a:extLst>
                    <a:ext uri="{9D8B030D-6E8A-4147-A177-3AD203B41FA5}">
                      <a16:colId xmlns:a16="http://schemas.microsoft.com/office/drawing/2014/main" val="878403252"/>
                    </a:ext>
                  </a:extLst>
                </a:gridCol>
                <a:gridCol w="2490204">
                  <a:extLst>
                    <a:ext uri="{9D8B030D-6E8A-4147-A177-3AD203B41FA5}">
                      <a16:colId xmlns:a16="http://schemas.microsoft.com/office/drawing/2014/main" val="619030345"/>
                    </a:ext>
                  </a:extLst>
                </a:gridCol>
              </a:tblGrid>
              <a:tr h="518387">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ICLD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ICLD 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Variación </a:t>
                      </a:r>
                      <a:r>
                        <a:rPr lang="es-CO" sz="2000" b="1" i="0" u="none" strike="noStrike" dirty="0" smtClean="0">
                          <a:solidFill>
                            <a:srgbClr val="FFFFFF"/>
                          </a:solidFill>
                          <a:effectLst/>
                          <a:latin typeface="Arial Black" panose="020B0A04020102020204" pitchFamily="34" charset="0"/>
                          <a:cs typeface="Arial" panose="020B0604020202020204" pitchFamily="34" charset="0"/>
                        </a:rPr>
                        <a:t>Real </a:t>
                      </a:r>
                      <a:r>
                        <a:rPr lang="es-CO" sz="2000" b="1" i="0" u="none" strike="noStrike" dirty="0">
                          <a:solidFill>
                            <a:srgbClr val="FFFFFF"/>
                          </a:solidFill>
                          <a:effectLst/>
                          <a:latin typeface="Arial Black" panose="020B0A04020102020204" pitchFamily="34" charset="0"/>
                          <a:cs typeface="Arial" panose="020B0604020202020204" pitchFamily="34" charset="0"/>
                        </a:rPr>
                        <a:t>ICLD 2019-2020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extLst>
                  <a:ext uri="{0D108BD9-81ED-4DB2-BD59-A6C34878D82A}">
                    <a16:rowId xmlns:a16="http://schemas.microsoft.com/office/drawing/2014/main" val="879810499"/>
                  </a:ext>
                </a:extLst>
              </a:tr>
              <a:tr h="259194">
                <a:tc>
                  <a:txBody>
                    <a:bodyPr/>
                    <a:lstStyle/>
                    <a:p>
                      <a:pPr algn="l" rtl="0" fontAlgn="ctr"/>
                      <a:r>
                        <a:rPr lang="es-CO" sz="1800" b="0" i="0" u="none" strike="noStrike" dirty="0">
                          <a:solidFill>
                            <a:srgbClr val="595959"/>
                          </a:solidFill>
                          <a:effectLst/>
                          <a:latin typeface="Arial" panose="020B0604020202020204" pitchFamily="34" charset="0"/>
                          <a:cs typeface="Arial" panose="020B0604020202020204" pitchFamily="34" charset="0"/>
                        </a:rPr>
                        <a:t>Alejandría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dirty="0">
                          <a:solidFill>
                            <a:srgbClr val="595959"/>
                          </a:solidFill>
                          <a:effectLst/>
                          <a:latin typeface="Arial" panose="020B0604020202020204" pitchFamily="34" charset="0"/>
                          <a:cs typeface="Arial" panose="020B0604020202020204" pitchFamily="34" charset="0"/>
                        </a:rPr>
                        <a:t>$ 1.492.373.646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$ 1.984.675.661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-24,81%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168914932"/>
                  </a:ext>
                </a:extLst>
              </a:tr>
              <a:tr h="259194">
                <a:tc>
                  <a:txBody>
                    <a:bodyPr/>
                    <a:lstStyle/>
                    <a:p>
                      <a:pPr algn="l" rtl="0" fontAlgn="ctr"/>
                      <a:r>
                        <a:rPr lang="es-CO" sz="1800" b="0" i="0" u="none" strike="noStrike">
                          <a:solidFill>
                            <a:srgbClr val="595959"/>
                          </a:solidFill>
                          <a:effectLst/>
                          <a:latin typeface="Arial" panose="020B0604020202020204" pitchFamily="34" charset="0"/>
                          <a:cs typeface="Arial" panose="020B0604020202020204" pitchFamily="34" charset="0"/>
                        </a:rPr>
                        <a:t>Amalfi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dirty="0">
                          <a:solidFill>
                            <a:srgbClr val="595959"/>
                          </a:solidFill>
                          <a:effectLst/>
                          <a:latin typeface="Arial" panose="020B0604020202020204" pitchFamily="34" charset="0"/>
                          <a:cs typeface="Arial" panose="020B0604020202020204" pitchFamily="34" charset="0"/>
                        </a:rPr>
                        <a:t>$ 5.413.390.128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dirty="0">
                          <a:solidFill>
                            <a:srgbClr val="595959"/>
                          </a:solidFill>
                          <a:effectLst/>
                          <a:latin typeface="Arial" panose="020B0604020202020204" pitchFamily="34" charset="0"/>
                          <a:cs typeface="Arial" panose="020B0604020202020204" pitchFamily="34" charset="0"/>
                        </a:rPr>
                        <a:t>$ 7.043.188.443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-23,14%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1817758"/>
                  </a:ext>
                </a:extLst>
              </a:tr>
              <a:tr h="259194">
                <a:tc>
                  <a:txBody>
                    <a:bodyPr/>
                    <a:lstStyle/>
                    <a:p>
                      <a:pPr algn="l" rtl="0" fontAlgn="ctr"/>
                      <a:r>
                        <a:rPr lang="es-CO" sz="1800" b="0" i="0" u="none" strike="noStrike">
                          <a:solidFill>
                            <a:srgbClr val="595959"/>
                          </a:solidFill>
                          <a:effectLst/>
                          <a:latin typeface="Arial" panose="020B0604020202020204" pitchFamily="34" charset="0"/>
                          <a:cs typeface="Arial" panose="020B0604020202020204" pitchFamily="34" charset="0"/>
                        </a:rPr>
                        <a:t>Caramanta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$ 1.693.235.531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dirty="0">
                          <a:solidFill>
                            <a:srgbClr val="595959"/>
                          </a:solidFill>
                          <a:effectLst/>
                          <a:latin typeface="Arial" panose="020B0604020202020204" pitchFamily="34" charset="0"/>
                          <a:cs typeface="Arial" panose="020B0604020202020204" pitchFamily="34" charset="0"/>
                        </a:rPr>
                        <a:t>$ 1.787.402.937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-5,27%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37269686"/>
                  </a:ext>
                </a:extLst>
              </a:tr>
              <a:tr h="259194">
                <a:tc>
                  <a:txBody>
                    <a:bodyPr/>
                    <a:lstStyle/>
                    <a:p>
                      <a:pPr algn="l" rtl="0" fontAlgn="ctr"/>
                      <a:r>
                        <a:rPr lang="es-CO" sz="1800" b="1" i="0" u="none" strike="noStrike">
                          <a:solidFill>
                            <a:srgbClr val="595959"/>
                          </a:solidFill>
                          <a:effectLst/>
                          <a:latin typeface="Arial" panose="020B0604020202020204" pitchFamily="34" charset="0"/>
                          <a:cs typeface="Arial" panose="020B0604020202020204" pitchFamily="34" charset="0"/>
                        </a:rPr>
                        <a:t>Carolina del Príncipe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1" i="0" u="none" strike="noStrike">
                          <a:solidFill>
                            <a:srgbClr val="595959"/>
                          </a:solidFill>
                          <a:effectLst/>
                          <a:latin typeface="Arial" panose="020B0604020202020204" pitchFamily="34" charset="0"/>
                          <a:cs typeface="Arial" panose="020B0604020202020204" pitchFamily="34" charset="0"/>
                        </a:rPr>
                        <a:t>$ 2.034.988.240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1" i="0" u="none" strike="noStrike" dirty="0">
                          <a:solidFill>
                            <a:srgbClr val="595959"/>
                          </a:solidFill>
                          <a:effectLst/>
                          <a:latin typeface="Arial" panose="020B0604020202020204" pitchFamily="34" charset="0"/>
                          <a:cs typeface="Arial" panose="020B0604020202020204" pitchFamily="34" charset="0"/>
                        </a:rPr>
                        <a:t>$ 1.901.031.236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1" i="0" u="none" strike="noStrike" dirty="0">
                          <a:solidFill>
                            <a:srgbClr val="595959"/>
                          </a:solidFill>
                          <a:effectLst/>
                          <a:latin typeface="Arial" panose="020B0604020202020204" pitchFamily="34" charset="0"/>
                          <a:cs typeface="Arial" panose="020B0604020202020204" pitchFamily="34" charset="0"/>
                        </a:rPr>
                        <a:t>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8193837"/>
                  </a:ext>
                </a:extLst>
              </a:tr>
              <a:tr h="259194">
                <a:tc>
                  <a:txBody>
                    <a:bodyPr/>
                    <a:lstStyle/>
                    <a:p>
                      <a:pPr algn="l" rtl="0" fontAlgn="ctr"/>
                      <a:r>
                        <a:rPr lang="es-CO" sz="1800" b="0" i="0" u="none" strike="noStrike">
                          <a:solidFill>
                            <a:srgbClr val="595959"/>
                          </a:solidFill>
                          <a:effectLst/>
                          <a:latin typeface="Arial" panose="020B0604020202020204" pitchFamily="34" charset="0"/>
                          <a:cs typeface="Arial" panose="020B0604020202020204" pitchFamily="34" charset="0"/>
                        </a:rPr>
                        <a:t>Montebello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$ 1.776.060.791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dirty="0">
                          <a:solidFill>
                            <a:srgbClr val="595959"/>
                          </a:solidFill>
                          <a:effectLst/>
                          <a:latin typeface="Arial" panose="020B0604020202020204" pitchFamily="34" charset="0"/>
                          <a:cs typeface="Arial" panose="020B0604020202020204" pitchFamily="34" charset="0"/>
                        </a:rPr>
                        <a:t>$ 1.920.106.772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-7,50%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509457183"/>
                  </a:ext>
                </a:extLst>
              </a:tr>
              <a:tr h="259194">
                <a:tc>
                  <a:txBody>
                    <a:bodyPr/>
                    <a:lstStyle/>
                    <a:p>
                      <a:pPr algn="l" rtl="0" fontAlgn="ctr"/>
                      <a:r>
                        <a:rPr lang="es-CO" sz="1800" b="0" i="0" u="none" strike="noStrike">
                          <a:solidFill>
                            <a:srgbClr val="595959"/>
                          </a:solidFill>
                          <a:effectLst/>
                          <a:latin typeface="Arial" panose="020B0604020202020204" pitchFamily="34" charset="0"/>
                          <a:cs typeface="Arial" panose="020B0604020202020204" pitchFamily="34" charset="0"/>
                        </a:rPr>
                        <a:t>Santa Bárbara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$ 3.275.024.659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dirty="0">
                          <a:solidFill>
                            <a:srgbClr val="595959"/>
                          </a:solidFill>
                          <a:effectLst/>
                          <a:latin typeface="Arial" panose="020B0604020202020204" pitchFamily="34" charset="0"/>
                          <a:cs typeface="Arial" panose="020B0604020202020204" pitchFamily="34" charset="0"/>
                        </a:rPr>
                        <a:t>$ 4.793.116.770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dirty="0">
                          <a:solidFill>
                            <a:srgbClr val="595959"/>
                          </a:solidFill>
                          <a:effectLst/>
                          <a:latin typeface="Arial" panose="020B0604020202020204" pitchFamily="34" charset="0"/>
                          <a:cs typeface="Arial" panose="020B0604020202020204" pitchFamily="34" charset="0"/>
                        </a:rPr>
                        <a:t>-31,67%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042864"/>
                  </a:ext>
                </a:extLst>
              </a:tr>
              <a:tr h="259194">
                <a:tc>
                  <a:txBody>
                    <a:bodyPr/>
                    <a:lstStyle/>
                    <a:p>
                      <a:pPr algn="l" rtl="0" fontAlgn="ctr"/>
                      <a:r>
                        <a:rPr lang="es-CO" sz="1800" b="1" i="0" u="none" strike="noStrike">
                          <a:solidFill>
                            <a:srgbClr val="595959"/>
                          </a:solidFill>
                          <a:effectLst/>
                          <a:latin typeface="Arial" panose="020B0604020202020204" pitchFamily="34" charset="0"/>
                          <a:cs typeface="Arial" panose="020B0604020202020204" pitchFamily="34" charset="0"/>
                        </a:rPr>
                        <a:t>Toledo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1" i="0" u="none" strike="noStrike">
                          <a:solidFill>
                            <a:srgbClr val="595959"/>
                          </a:solidFill>
                          <a:effectLst/>
                          <a:latin typeface="Arial" panose="020B0604020202020204" pitchFamily="34" charset="0"/>
                          <a:cs typeface="Arial" panose="020B0604020202020204" pitchFamily="34" charset="0"/>
                        </a:rPr>
                        <a:t>$ 2.822.520.480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1" i="0" u="none" strike="noStrike">
                          <a:solidFill>
                            <a:srgbClr val="595959"/>
                          </a:solidFill>
                          <a:effectLst/>
                          <a:latin typeface="Arial" panose="020B0604020202020204" pitchFamily="34" charset="0"/>
                          <a:cs typeface="Arial" panose="020B0604020202020204" pitchFamily="34" charset="0"/>
                        </a:rPr>
                        <a:t>$ 2.789.454.756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ctr"/>
                      <a:r>
                        <a:rPr lang="es-CO" sz="1800" b="1" i="0" u="none" strike="noStrike" dirty="0">
                          <a:solidFill>
                            <a:srgbClr val="595959"/>
                          </a:solidFill>
                          <a:effectLst/>
                          <a:latin typeface="Arial" panose="020B0604020202020204" pitchFamily="34" charset="0"/>
                          <a:cs typeface="Arial" panose="020B0604020202020204" pitchFamily="34" charset="0"/>
                        </a:rPr>
                        <a:t>1,19%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015745597"/>
                  </a:ext>
                </a:extLst>
              </a:tr>
              <a:tr h="259194">
                <a:tc>
                  <a:txBody>
                    <a:bodyPr/>
                    <a:lstStyle/>
                    <a:p>
                      <a:pPr algn="l" rtl="0" fontAlgn="ctr"/>
                      <a:r>
                        <a:rPr lang="es-CO" sz="1800" b="0" i="0" u="none" strike="noStrike">
                          <a:solidFill>
                            <a:srgbClr val="595959"/>
                          </a:solidFill>
                          <a:effectLst/>
                          <a:latin typeface="Arial" panose="020B0604020202020204" pitchFamily="34" charset="0"/>
                          <a:cs typeface="Arial" panose="020B0604020202020204" pitchFamily="34" charset="0"/>
                        </a:rPr>
                        <a:t>Turbo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$ 18.715.198.370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a:solidFill>
                            <a:srgbClr val="595959"/>
                          </a:solidFill>
                          <a:effectLst/>
                          <a:latin typeface="Arial" panose="020B0604020202020204" pitchFamily="34" charset="0"/>
                          <a:cs typeface="Arial" panose="020B0604020202020204" pitchFamily="34" charset="0"/>
                        </a:rPr>
                        <a:t>$ 21.369.341.867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s-CO" sz="1800" b="0" i="0" u="none" strike="noStrike" dirty="0">
                          <a:solidFill>
                            <a:srgbClr val="595959"/>
                          </a:solidFill>
                          <a:effectLst/>
                          <a:latin typeface="Arial" panose="020B0604020202020204" pitchFamily="34" charset="0"/>
                          <a:cs typeface="Arial" panose="020B0604020202020204" pitchFamily="34" charset="0"/>
                        </a:rPr>
                        <a:t>-12,42%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40879"/>
                  </a:ext>
                </a:extLst>
              </a:tr>
            </a:tbl>
          </a:graphicData>
        </a:graphic>
      </p:graphicFrame>
    </p:spTree>
    <p:extLst>
      <p:ext uri="{BB962C8B-B14F-4D97-AF65-F5344CB8AC3E}">
        <p14:creationId xmlns:p14="http://schemas.microsoft.com/office/powerpoint/2010/main" val="3825938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sp>
        <p:nvSpPr>
          <p:cNvPr id="14" name="Rectángulo 13"/>
          <p:cNvSpPr/>
          <p:nvPr/>
        </p:nvSpPr>
        <p:spPr>
          <a:xfrm>
            <a:off x="935182" y="1643150"/>
            <a:ext cx="10153996" cy="427809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Una vez validado y conciliado, con los respectivos Secretarios de Hacienda de las entidades territoriales, se demostró que algunas entidades registran caída en sus ingresos de libre destinación, de la vigencia 2020 en relación con la vigencia 2019, por lo cual es de aplicabilidad el Decreto 678 de 2020; por lo tanto, aquellos municipios, concejos y personerías, que hayan tenido </a:t>
            </a:r>
            <a:r>
              <a:rPr kumimoji="0" lang="es-CO" sz="16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disminución en </a:t>
            </a: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sus ingresos </a:t>
            </a:r>
            <a:r>
              <a:rPr kumimoji="0" lang="es-CO" sz="1600" b="1" i="0" u="none" strike="noStrike" kern="1200" cap="none" spc="0" normalizeH="0" baseline="0" noProof="0" dirty="0">
                <a:ln>
                  <a:noFill/>
                </a:ln>
                <a:solidFill>
                  <a:schemeClr val="bg1"/>
                </a:solidFill>
                <a:effectLst/>
                <a:highlight>
                  <a:srgbClr val="2E682A"/>
                </a:highlight>
                <a:uLnTx/>
                <a:uFillTx/>
                <a:latin typeface="Arial Black" panose="020B0A04020102020204" pitchFamily="34" charset="0"/>
                <a:ea typeface="Times New Roman" panose="02020603050405020304" pitchFamily="18" charset="0"/>
                <a:cs typeface="Arial" panose="020B0604020202020204" pitchFamily="34" charset="0"/>
              </a:rPr>
              <a:t>no tendrán que implementar programas de saneamiento fiscal y financiero.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De los ocho municipios que incumplieron el limite del indicador solo uno de ellos </a:t>
            </a:r>
            <a:r>
              <a:rPr kumimoji="0" lang="es-CO" sz="1600" b="1" i="0" u="none" strike="noStrike" kern="1200" cap="none" spc="0" normalizeH="0" baseline="0" noProof="0" dirty="0">
                <a:ln>
                  <a:noFill/>
                </a:ln>
                <a:solidFill>
                  <a:srgbClr val="2E682A"/>
                </a:solidFill>
                <a:effectLst/>
                <a:uLnTx/>
                <a:uFillTx/>
                <a:latin typeface="Arial Black" panose="020B0A04020102020204" pitchFamily="34" charset="0"/>
                <a:ea typeface="Times New Roman" panose="02020603050405020304" pitchFamily="18" charset="0"/>
                <a:cs typeface="Arial" panose="020B0604020202020204" pitchFamily="34" charset="0"/>
              </a:rPr>
              <a:t>Carolina del Príncipe</a:t>
            </a:r>
            <a:r>
              <a:rPr kumimoji="0" lang="es-CO" sz="1600" b="0" i="0" u="none" strike="noStrike" kern="1200" cap="none" spc="0" normalizeH="0" baseline="0" noProof="0" dirty="0">
                <a:ln>
                  <a:noFill/>
                </a:ln>
                <a:solidFill>
                  <a:srgbClr val="2E682A"/>
                </a:solidFill>
                <a:effectLst/>
                <a:uLnTx/>
                <a:uFillTx/>
                <a:latin typeface="Arial Black" panose="020B0A04020102020204" pitchFamily="34" charset="0"/>
                <a:ea typeface="Times New Roman" panose="02020603050405020304" pitchFamily="18" charset="0"/>
                <a:cs typeface="Arial" panose="020B0604020202020204" pitchFamily="34" charset="0"/>
              </a:rPr>
              <a:t> </a:t>
            </a: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tendrían que implementar programa de Saneamiento Fiscal, </a:t>
            </a:r>
            <a:r>
              <a:rPr kumimoji="0" lang="es-CO" sz="1600" b="1" i="0" u="none" strike="noStrike" kern="1200" cap="none" spc="0" normalizeH="0" baseline="0" noProof="0" dirty="0">
                <a:ln>
                  <a:noFill/>
                </a:ln>
                <a:solidFill>
                  <a:srgbClr val="2E682A"/>
                </a:solidFill>
                <a:effectLst/>
                <a:uLnTx/>
                <a:uFillTx/>
                <a:latin typeface="Arial Black" panose="020B0A04020102020204" pitchFamily="34" charset="0"/>
                <a:ea typeface="Times New Roman" panose="02020603050405020304" pitchFamily="18" charset="0"/>
                <a:cs typeface="Arial" panose="020B0604020202020204" pitchFamily="34" charset="0"/>
              </a:rPr>
              <a:t>Montebello y Turbo </a:t>
            </a: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tiene programa de saneamiento fiscal adoptado en </a:t>
            </a:r>
            <a:r>
              <a:rPr kumimoji="0" lang="es-CO" sz="16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la vigencia 2020, por lo cual </a:t>
            </a: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se aconseja actualizar </a:t>
            </a:r>
            <a:r>
              <a:rPr kumimoji="0" lang="es-CO" sz="16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y ajustar para </a:t>
            </a: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llevarlo cada vez </a:t>
            </a:r>
            <a:r>
              <a:rPr kumimoji="0" lang="es-CO" sz="16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más </a:t>
            </a: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a la realidad </a:t>
            </a:r>
            <a:r>
              <a:rPr kumimoji="0" lang="es-CO" sz="16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financiera de la entidad, </a:t>
            </a:r>
            <a:r>
              <a:rPr kumimoji="0" lang="es-CO" sz="1600" b="1" i="0" u="none" strike="noStrike" kern="1200" cap="none" spc="0" normalizeH="0" baseline="0" noProof="0" dirty="0">
                <a:ln>
                  <a:noFill/>
                </a:ln>
                <a:solidFill>
                  <a:srgbClr val="2E682A"/>
                </a:solidFill>
                <a:effectLst/>
                <a:uLnTx/>
                <a:uFillTx/>
                <a:latin typeface="Arial Black" panose="020B0A04020102020204" pitchFamily="34" charset="0"/>
                <a:ea typeface="Times New Roman" panose="02020603050405020304" pitchFamily="18" charset="0"/>
                <a:cs typeface="Arial" panose="020B0604020202020204" pitchFamily="34" charset="0"/>
              </a:rPr>
              <a:t>Toledo</a:t>
            </a: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6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se encuentra en </a:t>
            </a: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Ley 550 de Restructuración de pasivos.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 los municipios </a:t>
            </a:r>
            <a:r>
              <a:rPr kumimoji="0" lang="es-CO" sz="1600" b="0" i="0" u="none" strike="noStrike" kern="1200" cap="none" spc="0" normalizeH="0" baseline="0" noProof="0" dirty="0">
                <a:ln>
                  <a:noFill/>
                </a:ln>
                <a:solidFill>
                  <a:srgbClr val="2E682A"/>
                </a:solidFill>
                <a:effectLst/>
                <a:uLnTx/>
                <a:uFillTx/>
                <a:latin typeface="Arial Black" panose="020B0A04020102020204" pitchFamily="34" charset="0"/>
                <a:cs typeface="Arial" panose="020B0604020202020204" pitchFamily="34" charset="0"/>
              </a:rPr>
              <a:t>de </a:t>
            </a:r>
            <a:r>
              <a:rPr kumimoji="0" lang="es-CO" sz="1600" b="1" i="0" u="none" strike="noStrike" kern="1200" cap="none" spc="0" normalizeH="0" baseline="0" noProof="0" dirty="0">
                <a:ln>
                  <a:noFill/>
                </a:ln>
                <a:solidFill>
                  <a:srgbClr val="2E682A"/>
                </a:solidFill>
                <a:effectLst/>
                <a:uLnTx/>
                <a:uFillTx/>
                <a:latin typeface="Arial Black" panose="020B0A04020102020204" pitchFamily="34" charset="0"/>
                <a:cs typeface="Arial" panose="020B0604020202020204" pitchFamily="34" charset="0"/>
              </a:rPr>
              <a:t>Caramanta, Amalfi, Alejandría y Santa Bárbara</a:t>
            </a: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si bien les aplica el Decreto 678 Art. 5 se les aconseja adoptar un Programa de Saneamiento Fiscal (PSFF) autónomo con el objetivo de tomar acciones y medidas tendientes a restablecer las finanzas de sus municipios. La Dirección de Planeación, </a:t>
            </a:r>
            <a:r>
              <a:rPr kumimoji="0" lang="es-CO" sz="16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Fortalecimiento Fiscal </a:t>
            </a:r>
            <a:r>
              <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e Inversión Pública del DAP, les brinda acompañamiento para realizar lo más pronto posible la formulación y adopción del PSFF</a:t>
            </a:r>
            <a:r>
              <a:rPr kumimoji="0" lang="es-CO" sz="16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t>
            </a:r>
            <a:endParaRPr kumimoji="0" lang="es-CO"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 name="Imagen 1">
            <a:extLst>
              <a:ext uri="{FF2B5EF4-FFF2-40B4-BE49-F238E27FC236}">
                <a16:creationId xmlns:a16="http://schemas.microsoft.com/office/drawing/2014/main" id="{7721A5DD-A46F-42FB-8A2A-7CDD5780411B}"/>
              </a:ext>
            </a:extLst>
          </p:cNvPr>
          <p:cNvPicPr>
            <a:picLocks noChangeAspect="1"/>
          </p:cNvPicPr>
          <p:nvPr/>
        </p:nvPicPr>
        <p:blipFill>
          <a:blip r:embed="rId3"/>
          <a:stretch>
            <a:fillRect/>
          </a:stretch>
        </p:blipFill>
        <p:spPr>
          <a:xfrm>
            <a:off x="0" y="0"/>
            <a:ext cx="7925487" cy="1176630"/>
          </a:xfrm>
          <a:prstGeom prst="rect">
            <a:avLst/>
          </a:prstGeom>
        </p:spPr>
      </p:pic>
      <p:grpSp>
        <p:nvGrpSpPr>
          <p:cNvPr id="7" name="Grupo 6">
            <a:extLst>
              <a:ext uri="{FF2B5EF4-FFF2-40B4-BE49-F238E27FC236}">
                <a16:creationId xmlns:a16="http://schemas.microsoft.com/office/drawing/2014/main" id="{D67C5FD3-94DB-4DAD-A61F-A0219FA6D858}"/>
              </a:ext>
            </a:extLst>
          </p:cNvPr>
          <p:cNvGrpSpPr/>
          <p:nvPr/>
        </p:nvGrpSpPr>
        <p:grpSpPr>
          <a:xfrm>
            <a:off x="677876" y="1712308"/>
            <a:ext cx="257306" cy="257306"/>
            <a:chOff x="558329" y="2435940"/>
            <a:chExt cx="405246" cy="405246"/>
          </a:xfrm>
        </p:grpSpPr>
        <p:sp>
          <p:nvSpPr>
            <p:cNvPr id="8" name="Elipse 7">
              <a:extLst>
                <a:ext uri="{FF2B5EF4-FFF2-40B4-BE49-F238E27FC236}">
                  <a16:creationId xmlns:a16="http://schemas.microsoft.com/office/drawing/2014/main" id="{8AEEA046-AD37-47C6-BF50-4D83318AFCF0}"/>
                </a:ext>
              </a:extLst>
            </p:cNvPr>
            <p:cNvSpPr/>
            <p:nvPr/>
          </p:nvSpPr>
          <p:spPr>
            <a:xfrm>
              <a:off x="558329" y="2435940"/>
              <a:ext cx="405246" cy="405246"/>
            </a:xfrm>
            <a:prstGeom prst="ellipse">
              <a:avLst/>
            </a:prstGeom>
            <a:solidFill>
              <a:srgbClr val="8DB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AB2C9850-8845-4C98-8AC4-60A5EAB1647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grpSp>
        <p:nvGrpSpPr>
          <p:cNvPr id="10" name="Grupo 9">
            <a:extLst>
              <a:ext uri="{FF2B5EF4-FFF2-40B4-BE49-F238E27FC236}">
                <a16:creationId xmlns:a16="http://schemas.microsoft.com/office/drawing/2014/main" id="{217EF34C-3C94-452F-AC7C-FCAF5E9B55C8}"/>
              </a:ext>
            </a:extLst>
          </p:cNvPr>
          <p:cNvGrpSpPr/>
          <p:nvPr/>
        </p:nvGrpSpPr>
        <p:grpSpPr>
          <a:xfrm>
            <a:off x="677876" y="3167035"/>
            <a:ext cx="257306" cy="257306"/>
            <a:chOff x="558329" y="2435940"/>
            <a:chExt cx="405246" cy="405246"/>
          </a:xfrm>
        </p:grpSpPr>
        <p:sp>
          <p:nvSpPr>
            <p:cNvPr id="12" name="Elipse 11">
              <a:extLst>
                <a:ext uri="{FF2B5EF4-FFF2-40B4-BE49-F238E27FC236}">
                  <a16:creationId xmlns:a16="http://schemas.microsoft.com/office/drawing/2014/main" id="{4106D4F6-51CF-4648-9180-7BBF1887394F}"/>
                </a:ext>
              </a:extLst>
            </p:cNvPr>
            <p:cNvSpPr/>
            <p:nvPr/>
          </p:nvSpPr>
          <p:spPr>
            <a:xfrm>
              <a:off x="558329" y="2435940"/>
              <a:ext cx="405246" cy="405246"/>
            </a:xfrm>
            <a:prstGeom prst="ellipse">
              <a:avLst/>
            </a:prstGeom>
            <a:solidFill>
              <a:srgbClr val="8DB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a:extLst>
                <a:ext uri="{FF2B5EF4-FFF2-40B4-BE49-F238E27FC236}">
                  <a16:creationId xmlns:a16="http://schemas.microsoft.com/office/drawing/2014/main" id="{04F9B009-D3A9-487C-AEED-9C915A77AB7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grpSp>
        <p:nvGrpSpPr>
          <p:cNvPr id="15" name="Grupo 14">
            <a:extLst>
              <a:ext uri="{FF2B5EF4-FFF2-40B4-BE49-F238E27FC236}">
                <a16:creationId xmlns:a16="http://schemas.microsoft.com/office/drawing/2014/main" id="{1F93D631-A0E3-4AB9-916C-24F82899F4A1}"/>
              </a:ext>
            </a:extLst>
          </p:cNvPr>
          <p:cNvGrpSpPr/>
          <p:nvPr/>
        </p:nvGrpSpPr>
        <p:grpSpPr>
          <a:xfrm>
            <a:off x="677876" y="4393162"/>
            <a:ext cx="257306" cy="257306"/>
            <a:chOff x="558329" y="2435940"/>
            <a:chExt cx="405246" cy="405246"/>
          </a:xfrm>
        </p:grpSpPr>
        <p:sp>
          <p:nvSpPr>
            <p:cNvPr id="16" name="Elipse 15">
              <a:extLst>
                <a:ext uri="{FF2B5EF4-FFF2-40B4-BE49-F238E27FC236}">
                  <a16:creationId xmlns:a16="http://schemas.microsoft.com/office/drawing/2014/main" id="{8B9E452B-2FF4-43A8-940C-0EC3E84F6213}"/>
                </a:ext>
              </a:extLst>
            </p:cNvPr>
            <p:cNvSpPr/>
            <p:nvPr/>
          </p:nvSpPr>
          <p:spPr>
            <a:xfrm>
              <a:off x="558329" y="2435940"/>
              <a:ext cx="405246" cy="405246"/>
            </a:xfrm>
            <a:prstGeom prst="ellipse">
              <a:avLst/>
            </a:prstGeom>
            <a:solidFill>
              <a:srgbClr val="8DB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n 16">
              <a:extLst>
                <a:ext uri="{FF2B5EF4-FFF2-40B4-BE49-F238E27FC236}">
                  <a16:creationId xmlns:a16="http://schemas.microsoft.com/office/drawing/2014/main" id="{4846F921-C8C7-478E-B046-F7FE6BB395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spTree>
    <p:extLst>
      <p:ext uri="{BB962C8B-B14F-4D97-AF65-F5344CB8AC3E}">
        <p14:creationId xmlns:p14="http://schemas.microsoft.com/office/powerpoint/2010/main" val="2404952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sp>
        <p:nvSpPr>
          <p:cNvPr id="14" name="Rectángulo 13"/>
          <p:cNvSpPr/>
          <p:nvPr/>
        </p:nvSpPr>
        <p:spPr>
          <a:xfrm>
            <a:off x="502920" y="1612670"/>
            <a:ext cx="11216640" cy="4154984"/>
          </a:xfrm>
          <a:prstGeom prst="rect">
            <a:avLst/>
          </a:prstGeom>
          <a:ln>
            <a:noFill/>
          </a:ln>
        </p:spPr>
        <p:txBody>
          <a:bodyPr wrap="square">
            <a:spAutoFit/>
          </a:bodyPr>
          <a:lstStyle/>
          <a:p>
            <a:pPr algn="ctr">
              <a:defRPr/>
            </a:pPr>
            <a:r>
              <a:rPr lang="es-ES" sz="2400" b="1" dirty="0">
                <a:solidFill>
                  <a:schemeClr val="bg1"/>
                </a:solidFill>
                <a:highlight>
                  <a:srgbClr val="2E682A"/>
                </a:highlight>
                <a:latin typeface="Arial Black" panose="020B0A04020102020204" pitchFamily="34" charset="0"/>
                <a:ea typeface="Times New Roman" panose="02020603050405020304" pitchFamily="18" charset="0"/>
                <a:cs typeface="Arial" panose="020B0604020202020204" pitchFamily="34" charset="0"/>
              </a:rPr>
              <a:t>Diplomado en Hacienda Pública y Gestión Territorial de Antioquia</a:t>
            </a:r>
          </a:p>
          <a:p>
            <a:pPr lvl="0" algn="just">
              <a:defRPr/>
            </a:pPr>
            <a:endPar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defRPr/>
            </a:pPr>
            <a:r>
              <a:rPr lang="es-ES" sz="2400" b="1" dirty="0" smtClean="0">
                <a:solidFill>
                  <a:schemeClr val="bg1"/>
                </a:solidFill>
                <a:highlight>
                  <a:srgbClr val="2E682A"/>
                </a:highlight>
                <a:latin typeface="Arial Black" panose="020B0A04020102020204" pitchFamily="34" charset="0"/>
                <a:ea typeface="Times New Roman" panose="02020603050405020304" pitchFamily="18" charset="0"/>
                <a:cs typeface="Arial" panose="020B0604020202020204" pitchFamily="34" charset="0"/>
              </a:rPr>
              <a:t>Módulo1</a:t>
            </a:r>
            <a:r>
              <a:rPr lang="es-ES" sz="2400" b="1" dirty="0">
                <a:solidFill>
                  <a:schemeClr val="bg1"/>
                </a:solidFill>
                <a:highlight>
                  <a:srgbClr val="2E682A"/>
                </a:highlight>
                <a:latin typeface="Arial Black" panose="020B0A04020102020204" pitchFamily="34" charset="0"/>
                <a:ea typeface="Times New Roman" panose="02020603050405020304" pitchFamily="18" charset="0"/>
                <a:cs typeface="Arial" panose="020B0604020202020204" pitchFamily="34" charset="0"/>
              </a:rPr>
              <a:t>:</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Elaboración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y/o actualización de Estatutos Tributarios con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Enfoque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Territorial </a:t>
            </a:r>
            <a:endPar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defRPr/>
            </a:pPr>
            <a:r>
              <a:rPr lang="es-ES" sz="2400" b="1" dirty="0" smtClean="0">
                <a:solidFill>
                  <a:schemeClr val="bg1"/>
                </a:solidFill>
                <a:highlight>
                  <a:srgbClr val="2E682A"/>
                </a:highlight>
                <a:latin typeface="Arial Black" panose="020B0A04020102020204" pitchFamily="34" charset="0"/>
                <a:ea typeface="Times New Roman" panose="02020603050405020304" pitchFamily="18" charset="0"/>
                <a:cs typeface="Arial" panose="020B0604020202020204" pitchFamily="34" charset="0"/>
              </a:rPr>
              <a:t>Módulo2:</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Fiscalización </a:t>
            </a:r>
            <a:endPar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defRPr/>
            </a:pPr>
            <a:r>
              <a:rPr lang="es-ES" sz="2400" b="1" dirty="0" smtClean="0">
                <a:solidFill>
                  <a:schemeClr val="bg1"/>
                </a:solidFill>
                <a:highlight>
                  <a:srgbClr val="2E682A"/>
                </a:highlight>
                <a:latin typeface="Arial Black" panose="020B0A04020102020204" pitchFamily="34" charset="0"/>
                <a:ea typeface="Times New Roman" panose="02020603050405020304" pitchFamily="18" charset="0"/>
                <a:cs typeface="Arial" panose="020B0604020202020204" pitchFamily="34" charset="0"/>
              </a:rPr>
              <a:t>Módulo3:</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Plusvalía</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valorización y modelación de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tarifas</a:t>
            </a:r>
            <a:endPar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defRPr/>
            </a:pPr>
            <a:endPar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defRPr/>
            </a:pPr>
            <a:r>
              <a:rPr lang="es-ES" sz="2400" b="1" dirty="0" smtClean="0">
                <a:solidFill>
                  <a:schemeClr val="bg1"/>
                </a:solidFill>
                <a:highlight>
                  <a:srgbClr val="2E682A"/>
                </a:highlight>
                <a:latin typeface="Arial Black" panose="020B0A04020102020204" pitchFamily="34" charset="0"/>
                <a:ea typeface="Times New Roman" panose="02020603050405020304" pitchFamily="18" charset="0"/>
                <a:cs typeface="Arial" panose="020B0604020202020204" pitchFamily="34" charset="0"/>
              </a:rPr>
              <a:t>Participantes:</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95 funcionarios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de 36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municipios.</a:t>
            </a:r>
          </a:p>
          <a:p>
            <a:pPr lvl="0" algn="just">
              <a:defRPr/>
            </a:pP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Priorizando a los municipios que incumplieron y quedaron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en estado de alerta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en la evaluación del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indicador de Ley 617 en la vigencia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2019; diplomado certificado por la IU Digital de Antioquia.</a:t>
            </a:r>
            <a:endPar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CuadroTexto 3"/>
          <p:cNvSpPr txBox="1"/>
          <p:nvPr/>
        </p:nvSpPr>
        <p:spPr>
          <a:xfrm>
            <a:off x="198120" y="72927"/>
            <a:ext cx="8061960" cy="954107"/>
          </a:xfrm>
          <a:prstGeom prst="rect">
            <a:avLst/>
          </a:prstGeom>
          <a:noFill/>
        </p:spPr>
        <p:txBody>
          <a:bodyPr wrap="square" rtlCol="0">
            <a:spAutoFit/>
          </a:bodyPr>
          <a:lstStyle/>
          <a:p>
            <a:r>
              <a:rPr lang="es-CO" sz="2800" b="1" dirty="0" smtClean="0">
                <a:solidFill>
                  <a:schemeClr val="bg1"/>
                </a:solidFill>
                <a:latin typeface="Arial Black" panose="020B0A04020102020204" pitchFamily="34" charset="0"/>
              </a:rPr>
              <a:t>Acompañamiento a los Municipios de Antioquia en la vigencia 2020</a:t>
            </a:r>
            <a:endParaRPr lang="es-CO"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149637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sp>
        <p:nvSpPr>
          <p:cNvPr id="14" name="Rectángulo 13"/>
          <p:cNvSpPr/>
          <p:nvPr/>
        </p:nvSpPr>
        <p:spPr>
          <a:xfrm>
            <a:off x="198120" y="1201190"/>
            <a:ext cx="11750040" cy="1769715"/>
          </a:xfrm>
          <a:prstGeom prst="rect">
            <a:avLst/>
          </a:prstGeom>
          <a:ln>
            <a:noFill/>
          </a:ln>
        </p:spPr>
        <p:txBody>
          <a:bodyPr wrap="square">
            <a:spAutoFit/>
          </a:bodyPr>
          <a:lstStyle/>
          <a:p>
            <a:pPr algn="ctr">
              <a:defRPr/>
            </a:pPr>
            <a:r>
              <a:rPr lang="es-ES" sz="2000" b="1" dirty="0" smtClean="0">
                <a:solidFill>
                  <a:schemeClr val="bg1"/>
                </a:solidFill>
                <a:highlight>
                  <a:srgbClr val="2E682A"/>
                </a:highlight>
                <a:latin typeface="Arial Black" panose="020B0A04020102020204" pitchFamily="34" charset="0"/>
                <a:ea typeface="Times New Roman" panose="02020603050405020304" pitchFamily="18" charset="0"/>
                <a:cs typeface="Arial" panose="020B0604020202020204" pitchFamily="34" charset="0"/>
              </a:rPr>
              <a:t>Jornadas de Acuerdos Municipales</a:t>
            </a:r>
            <a:endParaRPr lang="es-ES" sz="2000" b="1" dirty="0">
              <a:solidFill>
                <a:schemeClr val="bg1"/>
              </a:solidFill>
              <a:highlight>
                <a:srgbClr val="2E682A"/>
              </a:highlight>
              <a:latin typeface="Arial Black" panose="020B0A04020102020204" pitchFamily="34" charset="0"/>
              <a:ea typeface="Times New Roman" panose="02020603050405020304" pitchFamily="18" charset="0"/>
              <a:cs typeface="Arial" panose="020B0604020202020204" pitchFamily="34" charset="0"/>
            </a:endParaRPr>
          </a:p>
          <a:p>
            <a:pPr lvl="0" algn="just">
              <a:defRPr/>
            </a:pPr>
            <a:endParaRPr lang="es-ES" sz="8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defRPr/>
            </a:pPr>
            <a:r>
              <a:rPr lang="es-ES" sz="20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Trabajo en conjunto con la Secretaría de </a:t>
            </a:r>
            <a:r>
              <a:rPr lang="es-ES" sz="20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Hacienda Departamental </a:t>
            </a:r>
            <a:r>
              <a:rPr lang="es-ES" sz="20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para el proyecto de Fortalecimiento Fiscal de los Municipios de Antioquia, ejecutado por la U de A, donde se brindaba acompañamiento a los municipios para la formulación y actualización de </a:t>
            </a:r>
            <a:r>
              <a:rPr lang="es-ES" sz="20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Estatutos Tributarios de los </a:t>
            </a:r>
            <a:r>
              <a:rPr lang="es-ES" sz="20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siguientes municipios.</a:t>
            </a:r>
          </a:p>
        </p:txBody>
      </p:sp>
      <p:sp>
        <p:nvSpPr>
          <p:cNvPr id="4" name="CuadroTexto 3"/>
          <p:cNvSpPr txBox="1"/>
          <p:nvPr/>
        </p:nvSpPr>
        <p:spPr>
          <a:xfrm>
            <a:off x="198120" y="72927"/>
            <a:ext cx="8061960" cy="954107"/>
          </a:xfrm>
          <a:prstGeom prst="rect">
            <a:avLst/>
          </a:prstGeom>
          <a:noFill/>
        </p:spPr>
        <p:txBody>
          <a:bodyPr wrap="square" rtlCol="0">
            <a:spAutoFit/>
          </a:bodyPr>
          <a:lstStyle/>
          <a:p>
            <a:r>
              <a:rPr lang="es-CO" sz="2800" b="1" dirty="0" smtClean="0">
                <a:solidFill>
                  <a:schemeClr val="bg1"/>
                </a:solidFill>
                <a:latin typeface="Arial Black" panose="020B0A04020102020204" pitchFamily="34" charset="0"/>
              </a:rPr>
              <a:t>Acompañamiento a los Municipios de Antioquia en la vigencia 2020</a:t>
            </a:r>
            <a:endParaRPr lang="es-CO" sz="2800" b="1" dirty="0">
              <a:solidFill>
                <a:schemeClr val="bg1"/>
              </a:solidFill>
              <a:latin typeface="Arial Black" panose="020B0A040201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287965282"/>
              </p:ext>
            </p:extLst>
          </p:nvPr>
        </p:nvGraphicFramePr>
        <p:xfrm>
          <a:off x="325582" y="3001385"/>
          <a:ext cx="11622578" cy="2596868"/>
        </p:xfrm>
        <a:graphic>
          <a:graphicData uri="http://schemas.openxmlformats.org/drawingml/2006/table">
            <a:tbl>
              <a:tblPr firstRow="1" firstCol="1" bandRow="1"/>
              <a:tblGrid>
                <a:gridCol w="486681">
                  <a:extLst>
                    <a:ext uri="{9D8B030D-6E8A-4147-A177-3AD203B41FA5}">
                      <a16:colId xmlns:a16="http://schemas.microsoft.com/office/drawing/2014/main" val="702791531"/>
                    </a:ext>
                  </a:extLst>
                </a:gridCol>
                <a:gridCol w="1699773">
                  <a:extLst>
                    <a:ext uri="{9D8B030D-6E8A-4147-A177-3AD203B41FA5}">
                      <a16:colId xmlns:a16="http://schemas.microsoft.com/office/drawing/2014/main" val="3863576970"/>
                    </a:ext>
                  </a:extLst>
                </a:gridCol>
                <a:gridCol w="1731545">
                  <a:extLst>
                    <a:ext uri="{9D8B030D-6E8A-4147-A177-3AD203B41FA5}">
                      <a16:colId xmlns:a16="http://schemas.microsoft.com/office/drawing/2014/main" val="3143313092"/>
                    </a:ext>
                  </a:extLst>
                </a:gridCol>
                <a:gridCol w="7704579">
                  <a:extLst>
                    <a:ext uri="{9D8B030D-6E8A-4147-A177-3AD203B41FA5}">
                      <a16:colId xmlns:a16="http://schemas.microsoft.com/office/drawing/2014/main" val="3537109663"/>
                    </a:ext>
                  </a:extLst>
                </a:gridCol>
              </a:tblGrid>
              <a:tr h="503273">
                <a:tc>
                  <a:txBody>
                    <a:bodyPr/>
                    <a:lstStyle/>
                    <a:p>
                      <a:pPr algn="ctr" rtl="0" fontAlgn="ctr"/>
                      <a:r>
                        <a:rPr lang="es-CO" sz="1900" b="1" i="0" u="none" strike="noStrike" dirty="0">
                          <a:solidFill>
                            <a:srgbClr val="FFFFFF"/>
                          </a:solidFill>
                          <a:effectLst/>
                          <a:latin typeface="Arial Black" panose="020B0A04020102020204" pitchFamily="34" charset="0"/>
                          <a:cs typeface="Arial" panose="020B0604020202020204" pitchFamily="34"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1900" b="1" i="0" u="none" strike="noStrike" dirty="0">
                          <a:solidFill>
                            <a:srgbClr val="FFFFFF"/>
                          </a:solidFill>
                          <a:effectLst/>
                          <a:latin typeface="Arial Black" panose="020B0A04020102020204" pitchFamily="34" charset="0"/>
                          <a:cs typeface="Arial" panose="020B0604020202020204" pitchFamily="34" charset="0"/>
                        </a:rPr>
                        <a:t>Subregión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1900" b="1" i="0" u="none" strike="noStrike" dirty="0">
                          <a:solidFill>
                            <a:srgbClr val="FFFFFF"/>
                          </a:solidFill>
                          <a:effectLst/>
                          <a:latin typeface="Arial Black" panose="020B0A04020102020204" pitchFamily="34" charset="0"/>
                          <a:cs typeface="Arial" panose="020B060402020202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1900" b="1" i="0" u="none" strike="noStrike" dirty="0">
                          <a:solidFill>
                            <a:srgbClr val="FFFFFF"/>
                          </a:solidFill>
                          <a:effectLst/>
                          <a:latin typeface="Arial Black" panose="020B0A04020102020204" pitchFamily="34" charset="0"/>
                          <a:cs typeface="Arial" panose="020B0604020202020204" pitchFamily="34" charset="0"/>
                        </a:rPr>
                        <a:t>Estado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extLst>
                  <a:ext uri="{0D108BD9-81ED-4DB2-BD59-A6C34878D82A}">
                    <a16:rowId xmlns:a16="http://schemas.microsoft.com/office/drawing/2014/main" val="3995378854"/>
                  </a:ext>
                </a:extLst>
              </a:tr>
              <a:tr h="271508">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Oriente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Abejorral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just" rtl="0" fontAlgn="ctr"/>
                      <a:r>
                        <a:rPr lang="es-CO" sz="1900" b="0" i="0" u="none" strike="noStrike" dirty="0" smtClean="0">
                          <a:solidFill>
                            <a:srgbClr val="595959"/>
                          </a:solidFill>
                          <a:effectLst/>
                          <a:latin typeface="Arial" panose="020B0604020202020204" pitchFamily="34" charset="0"/>
                          <a:cs typeface="Arial" panose="020B0604020202020204" pitchFamily="34" charset="0"/>
                        </a:rPr>
                        <a:t>No aprobado, nuevamente en revisión por parte del Concejo Municipal</a:t>
                      </a:r>
                      <a:endParaRPr lang="es-CO" sz="1900" b="0" i="0" u="none" strike="noStrike" dirty="0">
                        <a:solidFill>
                          <a:srgbClr val="595959"/>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671817067"/>
                  </a:ext>
                </a:extLst>
              </a:tr>
              <a:tr h="271508">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Suroeste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900" b="0" i="0" u="none" strike="noStrike" dirty="0">
                          <a:solidFill>
                            <a:srgbClr val="595959"/>
                          </a:solidFill>
                          <a:effectLst/>
                          <a:latin typeface="Arial" panose="020B0604020202020204" pitchFamily="34" charset="0"/>
                          <a:cs typeface="Arial" panose="020B0604020202020204" pitchFamily="34" charset="0"/>
                        </a:rPr>
                        <a:t>Andes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900" b="0" i="0" u="none" strike="noStrike" dirty="0" smtClean="0">
                          <a:solidFill>
                            <a:srgbClr val="595959"/>
                          </a:solidFill>
                          <a:effectLst/>
                          <a:latin typeface="Arial" panose="020B0604020202020204" pitchFamily="34" charset="0"/>
                          <a:cs typeface="Arial" panose="020B0604020202020204" pitchFamily="34" charset="0"/>
                        </a:rPr>
                        <a:t>En el Concejo Municipal para revisión y aprobación</a:t>
                      </a:r>
                      <a:endParaRPr lang="es-CO" sz="1900" b="0" i="0" u="none" strike="noStrike" dirty="0">
                        <a:solidFill>
                          <a:srgbClr val="595959"/>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1217319"/>
                  </a:ext>
                </a:extLst>
              </a:tr>
              <a:tr h="271508">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Occidente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Anzá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just" rtl="0" fontAlgn="ctr"/>
                      <a:r>
                        <a:rPr lang="es-CO" sz="1900" b="0" i="0" u="none" strike="noStrike" dirty="0" smtClean="0">
                          <a:solidFill>
                            <a:srgbClr val="595959"/>
                          </a:solidFill>
                          <a:effectLst/>
                          <a:latin typeface="Arial" panose="020B0604020202020204" pitchFamily="34" charset="0"/>
                          <a:cs typeface="Arial" panose="020B0604020202020204" pitchFamily="34" charset="0"/>
                        </a:rPr>
                        <a:t>Aprobado</a:t>
                      </a:r>
                      <a:endParaRPr lang="es-CO" sz="1900" b="0" i="0" u="none" strike="noStrike" dirty="0">
                        <a:solidFill>
                          <a:srgbClr val="595959"/>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031654463"/>
                  </a:ext>
                </a:extLst>
              </a:tr>
              <a:tr h="271508">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Suroeste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Concordia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900" b="0" i="0" u="none" strike="noStrike" dirty="0" smtClean="0">
                          <a:solidFill>
                            <a:srgbClr val="595959"/>
                          </a:solidFill>
                          <a:effectLst/>
                          <a:latin typeface="Arial" panose="020B0604020202020204" pitchFamily="34" charset="0"/>
                          <a:cs typeface="Arial" panose="020B0604020202020204" pitchFamily="34" charset="0"/>
                        </a:rPr>
                        <a:t>En actualización para presentar nuevamente al</a:t>
                      </a:r>
                      <a:r>
                        <a:rPr lang="es-CO" sz="1900" b="0" i="0" u="none" strike="noStrike" baseline="0" dirty="0" smtClean="0">
                          <a:solidFill>
                            <a:srgbClr val="595959"/>
                          </a:solidFill>
                          <a:effectLst/>
                          <a:latin typeface="Arial" panose="020B0604020202020204" pitchFamily="34" charset="0"/>
                          <a:cs typeface="Arial" panose="020B0604020202020204" pitchFamily="34" charset="0"/>
                        </a:rPr>
                        <a:t> Concejo Municipal</a:t>
                      </a:r>
                      <a:endParaRPr lang="es-CO" sz="1900" b="0" i="0" u="none" strike="noStrike" dirty="0">
                        <a:solidFill>
                          <a:srgbClr val="595959"/>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043929"/>
                  </a:ext>
                </a:extLst>
              </a:tr>
              <a:tr h="271508">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Oriente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Guatapé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just" rtl="0" fontAlgn="ctr"/>
                      <a:r>
                        <a:rPr lang="es-CO" sz="1900" b="0" i="0" u="none" strike="noStrike" dirty="0" smtClean="0">
                          <a:solidFill>
                            <a:srgbClr val="595959"/>
                          </a:solidFill>
                          <a:effectLst/>
                          <a:latin typeface="Arial" panose="020B0604020202020204" pitchFamily="34" charset="0"/>
                          <a:cs typeface="Arial" panose="020B0604020202020204" pitchFamily="34" charset="0"/>
                        </a:rPr>
                        <a:t>Aprobado</a:t>
                      </a:r>
                      <a:endParaRPr lang="es-CO" sz="1900" b="0" i="0" u="none" strike="noStrike" dirty="0">
                        <a:solidFill>
                          <a:srgbClr val="595959"/>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652567892"/>
                  </a:ext>
                </a:extLst>
              </a:tr>
              <a:tr h="271508">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Occidente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Liborina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900" b="0" i="0" u="none" strike="noStrike" dirty="0" smtClean="0">
                          <a:solidFill>
                            <a:srgbClr val="595959"/>
                          </a:solidFill>
                          <a:effectLst/>
                          <a:latin typeface="Arial" panose="020B0604020202020204" pitchFamily="34" charset="0"/>
                          <a:cs typeface="Arial" panose="020B0604020202020204" pitchFamily="34" charset="0"/>
                        </a:rPr>
                        <a:t>Aprobado</a:t>
                      </a:r>
                      <a:endParaRPr lang="es-CO" sz="1900" b="0" i="0" u="none" strike="noStrike" dirty="0">
                        <a:solidFill>
                          <a:srgbClr val="595959"/>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7045651"/>
                  </a:ext>
                </a:extLst>
              </a:tr>
              <a:tr h="271508">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1900" b="0" i="0" u="none" strike="noStrike" dirty="0">
                          <a:solidFill>
                            <a:srgbClr val="595959"/>
                          </a:solidFill>
                          <a:effectLst/>
                          <a:latin typeface="Arial" panose="020B0604020202020204" pitchFamily="34" charset="0"/>
                          <a:cs typeface="Arial" panose="020B0604020202020204" pitchFamily="34" charset="0"/>
                        </a:rPr>
                        <a:t>Nordeste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Yolombó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just" rtl="0" fontAlgn="ctr"/>
                      <a:r>
                        <a:rPr lang="es-CO" sz="1900" b="0" i="0" u="none" strike="noStrike" dirty="0" smtClean="0">
                          <a:solidFill>
                            <a:srgbClr val="595959"/>
                          </a:solidFill>
                          <a:effectLst/>
                          <a:latin typeface="Arial" panose="020B0604020202020204" pitchFamily="34" charset="0"/>
                          <a:cs typeface="Arial" panose="020B0604020202020204" pitchFamily="34" charset="0"/>
                        </a:rPr>
                        <a:t>Aprobado</a:t>
                      </a:r>
                      <a:endParaRPr lang="es-CO" sz="1900" b="0" i="0" u="none" strike="noStrike" dirty="0">
                        <a:solidFill>
                          <a:srgbClr val="595959"/>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55558681"/>
                  </a:ext>
                </a:extLst>
              </a:tr>
            </a:tbl>
          </a:graphicData>
        </a:graphic>
      </p:graphicFrame>
    </p:spTree>
    <p:extLst>
      <p:ext uri="{BB962C8B-B14F-4D97-AF65-F5344CB8AC3E}">
        <p14:creationId xmlns:p14="http://schemas.microsoft.com/office/powerpoint/2010/main" val="4056534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sp>
        <p:nvSpPr>
          <p:cNvPr id="14" name="Rectángulo 13"/>
          <p:cNvSpPr/>
          <p:nvPr/>
        </p:nvSpPr>
        <p:spPr>
          <a:xfrm>
            <a:off x="462742" y="1307870"/>
            <a:ext cx="11150138" cy="1569660"/>
          </a:xfrm>
          <a:prstGeom prst="rect">
            <a:avLst/>
          </a:prstGeom>
          <a:ln>
            <a:noFill/>
          </a:ln>
        </p:spPr>
        <p:txBody>
          <a:bodyPr wrap="square">
            <a:spAutoFit/>
          </a:bodyPr>
          <a:lstStyle/>
          <a:p>
            <a:pPr algn="ctr">
              <a:defRPr/>
            </a:pPr>
            <a:r>
              <a:rPr lang="es-ES" sz="2400" b="1" dirty="0" smtClean="0">
                <a:solidFill>
                  <a:schemeClr val="bg1"/>
                </a:solidFill>
                <a:highlight>
                  <a:srgbClr val="2E682A"/>
                </a:highlight>
                <a:latin typeface="Arial Black" panose="020B0A04020102020204" pitchFamily="34" charset="0"/>
                <a:ea typeface="Times New Roman" panose="02020603050405020304" pitchFamily="18" charset="0"/>
                <a:cs typeface="Arial" panose="020B0604020202020204" pitchFamily="34" charset="0"/>
              </a:rPr>
              <a:t>Jornadas de Acuerdos Municipales</a:t>
            </a:r>
            <a:endParaRPr lang="es-ES" sz="2400" b="1" dirty="0">
              <a:solidFill>
                <a:schemeClr val="bg1"/>
              </a:solidFill>
              <a:highlight>
                <a:srgbClr val="2E682A"/>
              </a:highlight>
              <a:latin typeface="Arial Black" panose="020B0A04020102020204" pitchFamily="34" charset="0"/>
              <a:ea typeface="Times New Roman" panose="02020603050405020304" pitchFamily="18" charset="0"/>
              <a:cs typeface="Arial" panose="020B0604020202020204" pitchFamily="34" charset="0"/>
            </a:endParaRPr>
          </a:p>
          <a:p>
            <a:pPr lvl="0" algn="just">
              <a:defRPr/>
            </a:pPr>
            <a:endPar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defRPr/>
            </a:pP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Acompañamiento a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Secretarías de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Hacienda Municipal en Orientaciones sobre elaboración del sistema presupuestal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2021.</a:t>
            </a:r>
          </a:p>
        </p:txBody>
      </p:sp>
      <p:sp>
        <p:nvSpPr>
          <p:cNvPr id="4" name="CuadroTexto 3"/>
          <p:cNvSpPr txBox="1"/>
          <p:nvPr/>
        </p:nvSpPr>
        <p:spPr>
          <a:xfrm>
            <a:off x="198120" y="72927"/>
            <a:ext cx="8061960" cy="954107"/>
          </a:xfrm>
          <a:prstGeom prst="rect">
            <a:avLst/>
          </a:prstGeom>
          <a:noFill/>
        </p:spPr>
        <p:txBody>
          <a:bodyPr wrap="square" rtlCol="0">
            <a:spAutoFit/>
          </a:bodyPr>
          <a:lstStyle/>
          <a:p>
            <a:r>
              <a:rPr lang="es-CO" sz="2800" b="1" dirty="0" smtClean="0">
                <a:solidFill>
                  <a:schemeClr val="bg1"/>
                </a:solidFill>
                <a:latin typeface="Arial Black" panose="020B0A04020102020204" pitchFamily="34" charset="0"/>
              </a:rPr>
              <a:t>Acompañamiento a los Municipios de Antioquia en la vigencia 2020</a:t>
            </a:r>
            <a:endParaRPr lang="es-CO" sz="2800" b="1" dirty="0">
              <a:solidFill>
                <a:schemeClr val="bg1"/>
              </a:solidFill>
              <a:latin typeface="Arial Black" panose="020B0A040201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2628156455"/>
              </p:ext>
            </p:extLst>
          </p:nvPr>
        </p:nvGraphicFramePr>
        <p:xfrm>
          <a:off x="2302739" y="3158366"/>
          <a:ext cx="7953780" cy="2190874"/>
        </p:xfrm>
        <a:graphic>
          <a:graphicData uri="http://schemas.openxmlformats.org/drawingml/2006/table">
            <a:tbl>
              <a:tblPr/>
              <a:tblGrid>
                <a:gridCol w="882421">
                  <a:extLst>
                    <a:ext uri="{9D8B030D-6E8A-4147-A177-3AD203B41FA5}">
                      <a16:colId xmlns:a16="http://schemas.microsoft.com/office/drawing/2014/main" val="856034123"/>
                    </a:ext>
                  </a:extLst>
                </a:gridCol>
                <a:gridCol w="2316480">
                  <a:extLst>
                    <a:ext uri="{9D8B030D-6E8A-4147-A177-3AD203B41FA5}">
                      <a16:colId xmlns:a16="http://schemas.microsoft.com/office/drawing/2014/main" val="1322152878"/>
                    </a:ext>
                  </a:extLst>
                </a:gridCol>
                <a:gridCol w="3307080">
                  <a:extLst>
                    <a:ext uri="{9D8B030D-6E8A-4147-A177-3AD203B41FA5}">
                      <a16:colId xmlns:a16="http://schemas.microsoft.com/office/drawing/2014/main" val="2457699548"/>
                    </a:ext>
                  </a:extLst>
                </a:gridCol>
                <a:gridCol w="1447799">
                  <a:extLst>
                    <a:ext uri="{9D8B030D-6E8A-4147-A177-3AD203B41FA5}">
                      <a16:colId xmlns:a16="http://schemas.microsoft.com/office/drawing/2014/main" val="62987924"/>
                    </a:ext>
                  </a:extLst>
                </a:gridCol>
              </a:tblGrid>
              <a:tr h="514474">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Subregión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Cantidad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extLst>
                  <a:ext uri="{0D108BD9-81ED-4DB2-BD59-A6C34878D82A}">
                    <a16:rowId xmlns:a16="http://schemas.microsoft.com/office/drawing/2014/main" val="2928476292"/>
                  </a:ext>
                </a:extLst>
              </a:tr>
              <a:tr h="600075">
                <a:tc>
                  <a:txBody>
                    <a:bodyPr/>
                    <a:lstStyle/>
                    <a:p>
                      <a:pPr algn="ctr" rtl="0" fontAlgn="ctr"/>
                      <a:r>
                        <a:rPr lang="es-CO" sz="2000" b="0" i="0" u="none" strike="noStrike" dirty="0">
                          <a:solidFill>
                            <a:srgbClr val="595959"/>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dirty="0">
                          <a:solidFill>
                            <a:srgbClr val="595959"/>
                          </a:solidFill>
                          <a:effectLst/>
                          <a:latin typeface="Arial" panose="020B0604020202020204" pitchFamily="34" charset="0"/>
                          <a:cs typeface="Arial" panose="020B0604020202020204" pitchFamily="34" charset="0"/>
                        </a:rPr>
                        <a:t>Norte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San José de la Montaña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227241499"/>
                  </a:ext>
                </a:extLst>
              </a:tr>
              <a:tr h="762000">
                <a:tc>
                  <a:txBody>
                    <a:bodyPr/>
                    <a:lstStyle/>
                    <a:p>
                      <a:pPr algn="ctr" rtl="0" fontAlgn="ctr"/>
                      <a:r>
                        <a:rPr lang="es-CO" sz="2000" b="0" i="0" u="none" strike="noStrike" dirty="0">
                          <a:solidFill>
                            <a:srgbClr val="595959"/>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dirty="0">
                          <a:solidFill>
                            <a:srgbClr val="595959"/>
                          </a:solidFill>
                          <a:effectLst/>
                          <a:latin typeface="Arial" panose="020B0604020202020204" pitchFamily="34" charset="0"/>
                          <a:cs typeface="Arial" panose="020B0604020202020204" pitchFamily="34" charset="0"/>
                        </a:rPr>
                        <a:t>Suroeste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Salgar, Támesis, Jardín, Pueblorrico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dirty="0">
                          <a:solidFill>
                            <a:srgbClr val="595959"/>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7255421"/>
                  </a:ext>
                </a:extLst>
              </a:tr>
              <a:tr h="190500">
                <a:tc>
                  <a:txBody>
                    <a:bodyPr/>
                    <a:lstStyle/>
                    <a:p>
                      <a:pPr algn="ctr" rtl="0" fontAlgn="ctr"/>
                      <a:r>
                        <a:rPr lang="es-CO" sz="2000" b="1" i="0" u="none" strike="noStrike" dirty="0">
                          <a:solidFill>
                            <a:srgbClr val="FFFFFF"/>
                          </a:solidFill>
                          <a:effectLst/>
                          <a:latin typeface="Arial" panose="020B0604020202020204" pitchFamily="34" charset="0"/>
                          <a:cs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a:solidFill>
                            <a:srgbClr val="FFFFFF"/>
                          </a:solidFill>
                          <a:effectLst/>
                          <a:latin typeface="Arial" panose="020B0604020202020204" pitchFamily="34" charset="0"/>
                          <a:cs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a:solidFill>
                            <a:srgbClr val="FFFFFF"/>
                          </a:solidFill>
                          <a:effectLst/>
                          <a:latin typeface="Arial" panose="020B0604020202020204" pitchFamily="34" charset="0"/>
                          <a:cs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smtClean="0">
                          <a:solidFill>
                            <a:srgbClr val="FFFFFF"/>
                          </a:solidFill>
                          <a:effectLst/>
                          <a:latin typeface="Arial" panose="020B0604020202020204" pitchFamily="34" charset="0"/>
                          <a:cs typeface="Arial" panose="020B0604020202020204" pitchFamily="34" charset="0"/>
                        </a:rPr>
                        <a:t>5</a:t>
                      </a:r>
                      <a:endParaRPr lang="es-CO" sz="2000" b="1" i="0" u="none" strike="noStrike" dirty="0">
                        <a:solidFill>
                          <a:srgbClr val="FFFFFF"/>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extLst>
                  <a:ext uri="{0D108BD9-81ED-4DB2-BD59-A6C34878D82A}">
                    <a16:rowId xmlns:a16="http://schemas.microsoft.com/office/drawing/2014/main" val="2198166536"/>
                  </a:ext>
                </a:extLst>
              </a:tr>
            </a:tbl>
          </a:graphicData>
        </a:graphic>
      </p:graphicFrame>
    </p:spTree>
    <p:extLst>
      <p:ext uri="{BB962C8B-B14F-4D97-AF65-F5344CB8AC3E}">
        <p14:creationId xmlns:p14="http://schemas.microsoft.com/office/powerpoint/2010/main" val="1636380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sp>
        <p:nvSpPr>
          <p:cNvPr id="14" name="Rectángulo 13"/>
          <p:cNvSpPr/>
          <p:nvPr/>
        </p:nvSpPr>
        <p:spPr>
          <a:xfrm>
            <a:off x="493222" y="1871750"/>
            <a:ext cx="11150138" cy="3477875"/>
          </a:xfrm>
          <a:prstGeom prst="rect">
            <a:avLst/>
          </a:prstGeom>
          <a:ln>
            <a:noFill/>
          </a:ln>
        </p:spPr>
        <p:txBody>
          <a:bodyPr wrap="square">
            <a:spAutoFit/>
          </a:bodyPr>
          <a:lstStyle/>
          <a:p>
            <a:pPr algn="ctr">
              <a:defRPr/>
            </a:pPr>
            <a:r>
              <a:rPr lang="es-ES" sz="2800" b="1" dirty="0" smtClean="0">
                <a:solidFill>
                  <a:schemeClr val="bg1"/>
                </a:solidFill>
                <a:highlight>
                  <a:srgbClr val="2E682A"/>
                </a:highlight>
                <a:latin typeface="Arial Black" panose="020B0A04020102020204" pitchFamily="34" charset="0"/>
                <a:ea typeface="Times New Roman" panose="02020603050405020304" pitchFamily="18" charset="0"/>
                <a:cs typeface="Arial" panose="020B0604020202020204" pitchFamily="34" charset="0"/>
              </a:rPr>
              <a:t>Asesoría y/o Asistencia Técnica</a:t>
            </a:r>
            <a:endParaRPr lang="es-ES" sz="2800" b="1" dirty="0">
              <a:solidFill>
                <a:schemeClr val="bg1"/>
              </a:solidFill>
              <a:highlight>
                <a:srgbClr val="2E682A"/>
              </a:highlight>
              <a:latin typeface="Arial Black" panose="020B0A04020102020204" pitchFamily="34" charset="0"/>
              <a:ea typeface="Times New Roman" panose="02020603050405020304" pitchFamily="18" charset="0"/>
              <a:cs typeface="Arial" panose="020B0604020202020204" pitchFamily="34" charset="0"/>
            </a:endParaRPr>
          </a:p>
          <a:p>
            <a:pPr lvl="0" algn="just">
              <a:defRPr/>
            </a:pPr>
            <a:endPar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Las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entidades territoriales fueron acompañadas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mediante asesoría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y asistencia técnica integrada por parte de las Direcciones del Departamento Administrativo de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Planeación; formulando un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adecuado sistema presupuestal e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implementando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estrategias de generación de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ingresos y control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de gastos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de funcionamiento; así mismo, se realizó acompañamiento en la implementación de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los Planes de Desarrollo Municipales de una manera más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efectiva, lo cual permitió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a los municipios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incidir </a:t>
            </a:r>
            <a:r>
              <a:rPr lang="es-ES" sz="240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en el fortalecimiento de la capacidad fiscal </a:t>
            </a:r>
            <a:r>
              <a:rPr lang="es-ES" sz="2400" dirty="0" smtClean="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municipal.</a:t>
            </a:r>
          </a:p>
        </p:txBody>
      </p:sp>
      <p:sp>
        <p:nvSpPr>
          <p:cNvPr id="4" name="CuadroTexto 3"/>
          <p:cNvSpPr txBox="1"/>
          <p:nvPr/>
        </p:nvSpPr>
        <p:spPr>
          <a:xfrm>
            <a:off x="198120" y="72927"/>
            <a:ext cx="8061960" cy="954107"/>
          </a:xfrm>
          <a:prstGeom prst="rect">
            <a:avLst/>
          </a:prstGeom>
          <a:noFill/>
        </p:spPr>
        <p:txBody>
          <a:bodyPr wrap="square" rtlCol="0">
            <a:spAutoFit/>
          </a:bodyPr>
          <a:lstStyle/>
          <a:p>
            <a:r>
              <a:rPr lang="es-CO" sz="2800" b="1" dirty="0" smtClean="0">
                <a:solidFill>
                  <a:schemeClr val="bg1"/>
                </a:solidFill>
                <a:latin typeface="Arial Black" panose="020B0A04020102020204" pitchFamily="34" charset="0"/>
              </a:rPr>
              <a:t>Acompañamiento a los Municipios de Antioquia en la vigencia 2020</a:t>
            </a:r>
            <a:endParaRPr lang="es-CO"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470515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AE1B1B92-04C5-4631-9E4E-AB04ADE3205D}"/>
              </a:ext>
            </a:extLst>
          </p:cNvPr>
          <p:cNvSpPr/>
          <p:nvPr/>
        </p:nvSpPr>
        <p:spPr>
          <a:xfrm>
            <a:off x="8707582" y="5642264"/>
            <a:ext cx="3377045" cy="110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8C06CA37-12C9-4FFC-93E9-58D8D2C4A2F8}"/>
              </a:ext>
            </a:extLst>
          </p:cNvPr>
          <p:cNvSpPr/>
          <p:nvPr/>
        </p:nvSpPr>
        <p:spPr>
          <a:xfrm>
            <a:off x="0" y="935182"/>
            <a:ext cx="12192000" cy="12780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6" name="Rectángulo 5"/>
          <p:cNvSpPr/>
          <p:nvPr/>
        </p:nvSpPr>
        <p:spPr>
          <a:xfrm>
            <a:off x="287224" y="1125073"/>
            <a:ext cx="11617552" cy="784830"/>
          </a:xfrm>
          <a:prstGeom prst="rect">
            <a:avLst/>
          </a:prstGeom>
        </p:spPr>
        <p:txBody>
          <a:bodyPr wrap="square">
            <a:spAutoFit/>
          </a:bodyPr>
          <a:lstStyle/>
          <a:p>
            <a:pPr algn="just">
              <a:defRPr/>
            </a:pPr>
            <a:r>
              <a:rPr lang="es-ES" sz="1500" dirty="0">
                <a:solidFill>
                  <a:schemeClr val="tx1">
                    <a:lumMod val="75000"/>
                    <a:lumOff val="25000"/>
                  </a:schemeClr>
                </a:solidFill>
                <a:latin typeface="Arial" panose="020B0604020202020204" pitchFamily="34" charset="0"/>
                <a:cs typeface="Arial" panose="020B0604020202020204" pitchFamily="34" charset="0"/>
              </a:rPr>
              <a:t>En el análisis de la información de la evaluación de cumplimiento del Indicador de Ley 617 de 2000</a:t>
            </a:r>
            <a:r>
              <a:rPr lang="es-ES" sz="1500" b="1" dirty="0">
                <a:solidFill>
                  <a:schemeClr val="tx1">
                    <a:lumMod val="75000"/>
                    <a:lumOff val="25000"/>
                  </a:schemeClr>
                </a:solidFill>
                <a:latin typeface="Arial" panose="020B0604020202020204" pitchFamily="34" charset="0"/>
                <a:cs typeface="Arial" panose="020B0604020202020204" pitchFamily="34" charset="0"/>
              </a:rPr>
              <a:t>, se toma como base la información reportada por los municipios al Sistema de Información Fiscal y Financiera </a:t>
            </a:r>
            <a:r>
              <a:rPr lang="es-ES" sz="1500" dirty="0">
                <a:solidFill>
                  <a:schemeClr val="tx1">
                    <a:lumMod val="75000"/>
                    <a:lumOff val="25000"/>
                  </a:schemeClr>
                </a:solidFill>
                <a:latin typeface="Arial" panose="020B0604020202020204" pitchFamily="34" charset="0"/>
                <a:cs typeface="Arial" panose="020B0604020202020204" pitchFamily="34" charset="0"/>
              </a:rPr>
              <a:t>(SIFFMA), plataforma adoptada mediante Resolución 2021500000469 del 11 de febrero de </a:t>
            </a:r>
            <a:r>
              <a:rPr lang="es-ES" sz="1500" dirty="0" smtClean="0">
                <a:solidFill>
                  <a:schemeClr val="tx1">
                    <a:lumMod val="75000"/>
                    <a:lumOff val="25000"/>
                  </a:schemeClr>
                </a:solidFill>
                <a:latin typeface="Arial" panose="020B0604020202020204" pitchFamily="34" charset="0"/>
                <a:cs typeface="Arial" panose="020B0604020202020204" pitchFamily="34" charset="0"/>
              </a:rPr>
              <a:t>2021 de la Contraloría General de Antioquia.</a:t>
            </a:r>
            <a:endParaRPr lang="es-ES" sz="15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B04A8ACD-7D5D-4349-B3B6-6ECB2285AE14}"/>
              </a:ext>
            </a:extLst>
          </p:cNvPr>
          <p:cNvSpPr/>
          <p:nvPr/>
        </p:nvSpPr>
        <p:spPr>
          <a:xfrm>
            <a:off x="1163782" y="2680934"/>
            <a:ext cx="10637871" cy="3831818"/>
          </a:xfrm>
          <a:prstGeom prst="rect">
            <a:avLst/>
          </a:prstGeom>
        </p:spPr>
        <p:txBody>
          <a:bodyPr wrap="square">
            <a:spAutoFit/>
          </a:bodyPr>
          <a:lstStyle/>
          <a:p>
            <a:pPr algn="just">
              <a:defRPr/>
            </a:pPr>
            <a:r>
              <a:rPr lang="es-ES" sz="1500" b="1" dirty="0">
                <a:solidFill>
                  <a:srgbClr val="8DB933"/>
                </a:solidFill>
                <a:latin typeface="Arial Black" panose="020B0A04020102020204" pitchFamily="34" charset="0"/>
                <a:cs typeface="Arial" panose="020B0604020202020204" pitchFamily="34" charset="0"/>
              </a:rPr>
              <a:t>Trasmisión de la información: </a:t>
            </a:r>
            <a:r>
              <a:rPr lang="es-ES" sz="1500" dirty="0">
                <a:solidFill>
                  <a:schemeClr val="tx1">
                    <a:lumMod val="75000"/>
                    <a:lumOff val="25000"/>
                  </a:schemeClr>
                </a:solidFill>
                <a:latin typeface="Arial" panose="020B0604020202020204" pitchFamily="34" charset="0"/>
                <a:cs typeface="Arial" panose="020B0604020202020204" pitchFamily="34" charset="0"/>
              </a:rPr>
              <a:t>(ejecución de ingresos, ejecución de gastos y detalle de gastos); información suministrada a la plataforma SIFFMA por parte de los municipios. </a:t>
            </a:r>
          </a:p>
          <a:p>
            <a:pPr algn="just">
              <a:defRPr/>
            </a:pPr>
            <a:endParaRPr lang="es-ES" sz="1100" dirty="0">
              <a:solidFill>
                <a:schemeClr val="tx1">
                  <a:lumMod val="75000"/>
                  <a:lumOff val="25000"/>
                </a:schemeClr>
              </a:solidFill>
              <a:latin typeface="Arial" panose="020B0604020202020204" pitchFamily="34" charset="0"/>
              <a:cs typeface="Arial" panose="020B0604020202020204" pitchFamily="34" charset="0"/>
            </a:endParaRPr>
          </a:p>
          <a:p>
            <a:pPr algn="just">
              <a:defRPr/>
            </a:pPr>
            <a:r>
              <a:rPr lang="es-ES" sz="1500" dirty="0">
                <a:solidFill>
                  <a:srgbClr val="169C44"/>
                </a:solidFill>
                <a:latin typeface="Arial Black" panose="020B0A04020102020204" pitchFamily="34" charset="0"/>
                <a:cs typeface="Arial" panose="020B0604020202020204" pitchFamily="34" charset="0"/>
              </a:rPr>
              <a:t>Validación y análisis de la información reportada por cada uno de 124 municipios y el Distrito de Antioquia: </a:t>
            </a:r>
            <a:r>
              <a:rPr lang="es-ES" sz="1500" dirty="0">
                <a:solidFill>
                  <a:schemeClr val="tx1">
                    <a:lumMod val="75000"/>
                    <a:lumOff val="25000"/>
                  </a:schemeClr>
                </a:solidFill>
                <a:latin typeface="Arial" panose="020B0604020202020204" pitchFamily="34" charset="0"/>
                <a:cs typeface="Arial" panose="020B0604020202020204" pitchFamily="34" charset="0"/>
              </a:rPr>
              <a:t>trabajo realizado en conjunto por los Profesionales asignados </a:t>
            </a:r>
            <a:r>
              <a:rPr lang="es-ES" sz="1500" dirty="0" smtClean="0">
                <a:solidFill>
                  <a:schemeClr val="tx1">
                    <a:lumMod val="75000"/>
                    <a:lumOff val="25000"/>
                  </a:schemeClr>
                </a:solidFill>
                <a:latin typeface="Arial" panose="020B0604020202020204" pitchFamily="34" charset="0"/>
                <a:cs typeface="Arial" panose="020B0604020202020204" pitchFamily="34" charset="0"/>
              </a:rPr>
              <a:t>por </a:t>
            </a:r>
            <a:r>
              <a:rPr lang="es-ES" sz="1500" dirty="0">
                <a:solidFill>
                  <a:schemeClr val="tx1">
                    <a:lumMod val="75000"/>
                    <a:lumOff val="25000"/>
                  </a:schemeClr>
                </a:solidFill>
                <a:latin typeface="Arial" panose="020B0604020202020204" pitchFamily="34" charset="0"/>
                <a:cs typeface="Arial" panose="020B0604020202020204" pitchFamily="34" charset="0"/>
              </a:rPr>
              <a:t>la Contraloría General de Antioquia y la Dirección de </a:t>
            </a:r>
            <a:r>
              <a:rPr lang="es-ES" sz="1500" dirty="0" smtClean="0">
                <a:solidFill>
                  <a:schemeClr val="tx1">
                    <a:lumMod val="75000"/>
                    <a:lumOff val="25000"/>
                  </a:schemeClr>
                </a:solidFill>
                <a:latin typeface="Arial" panose="020B0604020202020204" pitchFamily="34" charset="0"/>
                <a:cs typeface="Arial" panose="020B0604020202020204" pitchFamily="34" charset="0"/>
              </a:rPr>
              <a:t>Planeación, Fortalecimiento Fiscal e Inversión Pública del </a:t>
            </a:r>
            <a:r>
              <a:rPr lang="es-ES" sz="1500" dirty="0">
                <a:solidFill>
                  <a:schemeClr val="tx1">
                    <a:lumMod val="75000"/>
                    <a:lumOff val="25000"/>
                  </a:schemeClr>
                </a:solidFill>
                <a:latin typeface="Arial" panose="020B0604020202020204" pitchFamily="34" charset="0"/>
                <a:cs typeface="Arial" panose="020B0604020202020204" pitchFamily="34" charset="0"/>
              </a:rPr>
              <a:t>Departamento Administrativo de Planeación.</a:t>
            </a:r>
          </a:p>
          <a:p>
            <a:pPr algn="just">
              <a:defRPr/>
            </a:pPr>
            <a:endParaRPr lang="es-ES" sz="1100" dirty="0">
              <a:solidFill>
                <a:schemeClr val="tx1">
                  <a:lumMod val="75000"/>
                  <a:lumOff val="25000"/>
                </a:schemeClr>
              </a:solidFill>
              <a:latin typeface="Arial" panose="020B0604020202020204" pitchFamily="34" charset="0"/>
              <a:cs typeface="Arial" panose="020B0604020202020204" pitchFamily="34" charset="0"/>
            </a:endParaRPr>
          </a:p>
          <a:p>
            <a:pPr algn="just">
              <a:defRPr/>
            </a:pPr>
            <a:r>
              <a:rPr lang="es-ES" sz="1500" dirty="0">
                <a:solidFill>
                  <a:srgbClr val="148A3B"/>
                </a:solidFill>
                <a:latin typeface="Arial Black" panose="020B0A04020102020204" pitchFamily="34" charset="0"/>
                <a:cs typeface="Arial" panose="020B0604020202020204" pitchFamily="34" charset="0"/>
              </a:rPr>
              <a:t>Conciliación: </a:t>
            </a:r>
            <a:r>
              <a:rPr lang="es-ES" sz="1500" dirty="0">
                <a:solidFill>
                  <a:schemeClr val="tx1">
                    <a:lumMod val="75000"/>
                    <a:lumOff val="25000"/>
                  </a:schemeClr>
                </a:solidFill>
                <a:latin typeface="Arial" panose="020B0604020202020204" pitchFamily="34" charset="0"/>
                <a:cs typeface="Arial" panose="020B0604020202020204" pitchFamily="34" charset="0"/>
              </a:rPr>
              <a:t>etapa realizada entre el Secretario de Hacienda Municipal y los Profesionales asignados </a:t>
            </a:r>
            <a:r>
              <a:rPr lang="es-ES" sz="1500" dirty="0" smtClean="0">
                <a:solidFill>
                  <a:schemeClr val="tx1">
                    <a:lumMod val="75000"/>
                    <a:lumOff val="25000"/>
                  </a:schemeClr>
                </a:solidFill>
                <a:latin typeface="Arial" panose="020B0604020202020204" pitchFamily="34" charset="0"/>
                <a:cs typeface="Arial" panose="020B0604020202020204" pitchFamily="34" charset="0"/>
              </a:rPr>
              <a:t>por </a:t>
            </a:r>
            <a:r>
              <a:rPr lang="es-ES" sz="1500" dirty="0">
                <a:solidFill>
                  <a:schemeClr val="tx1">
                    <a:lumMod val="75000"/>
                    <a:lumOff val="25000"/>
                  </a:schemeClr>
                </a:solidFill>
                <a:latin typeface="Arial" panose="020B0604020202020204" pitchFamily="34" charset="0"/>
                <a:cs typeface="Arial" panose="020B0604020202020204" pitchFamily="34" charset="0"/>
              </a:rPr>
              <a:t>la Contraloría General de Antioquia y la Dirección de Planeación, Fortalecimiento Fiscal e Inversión Pública del Departamento Administrativo de Planeación, para </a:t>
            </a:r>
            <a:r>
              <a:rPr lang="es-ES" sz="1500" b="1" dirty="0">
                <a:solidFill>
                  <a:schemeClr val="tx1">
                    <a:lumMod val="75000"/>
                    <a:lumOff val="25000"/>
                  </a:schemeClr>
                </a:solidFill>
                <a:latin typeface="Arial" panose="020B0604020202020204" pitchFamily="34" charset="0"/>
                <a:cs typeface="Arial" panose="020B0604020202020204" pitchFamily="34" charset="0"/>
              </a:rPr>
              <a:t>revisar las diferencias entre la información transmitida por el municipio y lo validado por el equipo en el cálculo del indicador de Ley 617 </a:t>
            </a:r>
            <a:r>
              <a:rPr lang="es-ES" sz="1500" dirty="0">
                <a:solidFill>
                  <a:schemeClr val="tx1">
                    <a:lumMod val="75000"/>
                    <a:lumOff val="25000"/>
                  </a:schemeClr>
                </a:solidFill>
                <a:latin typeface="Arial" panose="020B0604020202020204" pitchFamily="34" charset="0"/>
                <a:cs typeface="Arial" panose="020B0604020202020204" pitchFamily="34" charset="0"/>
              </a:rPr>
              <a:t>y según el caso, el municipio aportó soportes o explicaciones para concertar las diferencias presentadas. Para la vigencia 2020, los municipios enviaron aceptación de la conciliación del Indicador de Ley 617, a través de correo electrónico y firmaron actas de conciliación.</a:t>
            </a:r>
          </a:p>
          <a:p>
            <a:pPr algn="just">
              <a:defRPr/>
            </a:pPr>
            <a:endParaRPr lang="es-ES" sz="1100" dirty="0">
              <a:solidFill>
                <a:schemeClr val="tx1">
                  <a:lumMod val="75000"/>
                  <a:lumOff val="25000"/>
                </a:schemeClr>
              </a:solidFill>
              <a:latin typeface="Arial" panose="020B0604020202020204" pitchFamily="34" charset="0"/>
              <a:cs typeface="Arial" panose="020B0604020202020204" pitchFamily="34" charset="0"/>
            </a:endParaRPr>
          </a:p>
          <a:p>
            <a:pPr algn="just">
              <a:defRPr/>
            </a:pPr>
            <a:r>
              <a:rPr lang="es-ES" sz="1500" dirty="0">
                <a:solidFill>
                  <a:srgbClr val="214A1E"/>
                </a:solidFill>
                <a:latin typeface="Arial Black" panose="020B0A04020102020204" pitchFamily="34" charset="0"/>
                <a:cs typeface="Arial" panose="020B0604020202020204" pitchFamily="34" charset="0"/>
              </a:rPr>
              <a:t>Informe de Viabilidad: </a:t>
            </a:r>
            <a:r>
              <a:rPr lang="es-ES" sz="1500" dirty="0">
                <a:solidFill>
                  <a:schemeClr val="tx1">
                    <a:lumMod val="75000"/>
                    <a:lumOff val="25000"/>
                  </a:schemeClr>
                </a:solidFill>
                <a:latin typeface="Arial" panose="020B0604020202020204" pitchFamily="34" charset="0"/>
                <a:cs typeface="Arial" panose="020B0604020202020204" pitchFamily="34" charset="0"/>
              </a:rPr>
              <a:t>en el desarrollo de esta etapa se enviaron oficios a los Alcaldes Municipales informando el indicador 617 del 2000 definitivo y se elaboró el Informe de Viabilidad Fiscal y Financiera de los Municipios para ser presentado a la Asamblea Departamental y enviado al Departamento Nacional de Planeación.</a:t>
            </a:r>
          </a:p>
        </p:txBody>
      </p:sp>
      <p:sp>
        <p:nvSpPr>
          <p:cNvPr id="4" name="Rectángulo 3">
            <a:extLst>
              <a:ext uri="{FF2B5EF4-FFF2-40B4-BE49-F238E27FC236}">
                <a16:creationId xmlns:a16="http://schemas.microsoft.com/office/drawing/2014/main" id="{2AB76380-957D-4649-A51E-2432C65FA364}"/>
              </a:ext>
            </a:extLst>
          </p:cNvPr>
          <p:cNvSpPr/>
          <p:nvPr/>
        </p:nvSpPr>
        <p:spPr>
          <a:xfrm>
            <a:off x="3636818" y="2014274"/>
            <a:ext cx="5216237" cy="385468"/>
          </a:xfrm>
          <a:prstGeom prst="rect">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magen 17">
            <a:extLst>
              <a:ext uri="{FF2B5EF4-FFF2-40B4-BE49-F238E27FC236}">
                <a16:creationId xmlns:a16="http://schemas.microsoft.com/office/drawing/2014/main" id="{9FFEADD2-A8DE-479E-91F8-7CC9CF3C15CB}"/>
              </a:ext>
            </a:extLst>
          </p:cNvPr>
          <p:cNvPicPr>
            <a:picLocks noChangeAspect="1"/>
          </p:cNvPicPr>
          <p:nvPr/>
        </p:nvPicPr>
        <p:blipFill>
          <a:blip r:embed="rId3"/>
          <a:stretch>
            <a:fillRect/>
          </a:stretch>
        </p:blipFill>
        <p:spPr>
          <a:xfrm>
            <a:off x="3271478" y="1858520"/>
            <a:ext cx="5893303" cy="709485"/>
          </a:xfrm>
          <a:prstGeom prst="rect">
            <a:avLst/>
          </a:prstGeom>
        </p:spPr>
      </p:pic>
      <p:sp>
        <p:nvSpPr>
          <p:cNvPr id="24" name="Elipse 23">
            <a:extLst>
              <a:ext uri="{FF2B5EF4-FFF2-40B4-BE49-F238E27FC236}">
                <a16:creationId xmlns:a16="http://schemas.microsoft.com/office/drawing/2014/main" id="{30692469-5C43-45FB-9EDC-579667250697}"/>
              </a:ext>
            </a:extLst>
          </p:cNvPr>
          <p:cNvSpPr/>
          <p:nvPr/>
        </p:nvSpPr>
        <p:spPr>
          <a:xfrm>
            <a:off x="413345" y="2680934"/>
            <a:ext cx="619680" cy="61968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ipse 24">
            <a:extLst>
              <a:ext uri="{FF2B5EF4-FFF2-40B4-BE49-F238E27FC236}">
                <a16:creationId xmlns:a16="http://schemas.microsoft.com/office/drawing/2014/main" id="{D96B7C65-137F-4FE2-BC30-FB56B5950D6C}"/>
              </a:ext>
            </a:extLst>
          </p:cNvPr>
          <p:cNvSpPr/>
          <p:nvPr/>
        </p:nvSpPr>
        <p:spPr>
          <a:xfrm>
            <a:off x="429668" y="3385651"/>
            <a:ext cx="619680" cy="619680"/>
          </a:xfrm>
          <a:prstGeom prst="ellipse">
            <a:avLst/>
          </a:prstGeom>
          <a:solidFill>
            <a:srgbClr val="52A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lipse 25">
            <a:extLst>
              <a:ext uri="{FF2B5EF4-FFF2-40B4-BE49-F238E27FC236}">
                <a16:creationId xmlns:a16="http://schemas.microsoft.com/office/drawing/2014/main" id="{AE52BD1D-3ED1-4BB4-8C44-9F7D3F199B9C}"/>
              </a:ext>
            </a:extLst>
          </p:cNvPr>
          <p:cNvSpPr/>
          <p:nvPr/>
        </p:nvSpPr>
        <p:spPr>
          <a:xfrm>
            <a:off x="429668" y="4249139"/>
            <a:ext cx="665858" cy="665858"/>
          </a:xfrm>
          <a:prstGeom prst="ellipse">
            <a:avLst/>
          </a:prstGeom>
          <a:solidFill>
            <a:srgbClr val="148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áfico 26" descr="Cabeza con engranajes">
            <a:extLst>
              <a:ext uri="{FF2B5EF4-FFF2-40B4-BE49-F238E27FC236}">
                <a16:creationId xmlns:a16="http://schemas.microsoft.com/office/drawing/2014/main" id="{4B15B8BD-6449-4F41-B0B0-546CFB43513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57200" y="2734602"/>
            <a:ext cx="531968" cy="531968"/>
          </a:xfrm>
          <a:prstGeom prst="rect">
            <a:avLst/>
          </a:prstGeom>
        </p:spPr>
      </p:pic>
      <p:pic>
        <p:nvPicPr>
          <p:cNvPr id="28" name="Gráfico 27" descr="Lista de comprobación RTL">
            <a:extLst>
              <a:ext uri="{FF2B5EF4-FFF2-40B4-BE49-F238E27FC236}">
                <a16:creationId xmlns:a16="http://schemas.microsoft.com/office/drawing/2014/main" id="{4A7DE1D6-D584-413B-8682-8152C3EE9A3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17380" y="3466017"/>
            <a:ext cx="453028" cy="453028"/>
          </a:xfrm>
          <a:prstGeom prst="rect">
            <a:avLst/>
          </a:prstGeom>
        </p:spPr>
      </p:pic>
      <p:pic>
        <p:nvPicPr>
          <p:cNvPr id="29" name="Gráfico 28" descr="Reseña de cliente RTL">
            <a:extLst>
              <a:ext uri="{FF2B5EF4-FFF2-40B4-BE49-F238E27FC236}">
                <a16:creationId xmlns:a16="http://schemas.microsoft.com/office/drawing/2014/main" id="{F37D56F3-DDE3-4AAC-9673-369E5A5D8C9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28045" y="4382741"/>
            <a:ext cx="456477" cy="456477"/>
          </a:xfrm>
          <a:prstGeom prst="rect">
            <a:avLst/>
          </a:prstGeom>
        </p:spPr>
      </p:pic>
      <p:sp>
        <p:nvSpPr>
          <p:cNvPr id="32" name="Elipse 31">
            <a:extLst>
              <a:ext uri="{FF2B5EF4-FFF2-40B4-BE49-F238E27FC236}">
                <a16:creationId xmlns:a16="http://schemas.microsoft.com/office/drawing/2014/main" id="{38E135CD-B31B-414B-99C3-81680CD54FD3}"/>
              </a:ext>
            </a:extLst>
          </p:cNvPr>
          <p:cNvSpPr/>
          <p:nvPr/>
        </p:nvSpPr>
        <p:spPr>
          <a:xfrm>
            <a:off x="429668" y="5755821"/>
            <a:ext cx="665858" cy="665858"/>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áfico 32" descr="Documento">
            <a:extLst>
              <a:ext uri="{FF2B5EF4-FFF2-40B4-BE49-F238E27FC236}">
                <a16:creationId xmlns:a16="http://schemas.microsoft.com/office/drawing/2014/main" id="{5A88F5D8-E2A8-4C7E-99EE-BFE75A8EF97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5939" y="5843904"/>
            <a:ext cx="455642" cy="455642"/>
          </a:xfrm>
          <a:prstGeom prst="rect">
            <a:avLst/>
          </a:prstGeom>
        </p:spPr>
      </p:pic>
      <p:pic>
        <p:nvPicPr>
          <p:cNvPr id="8" name="Imagen 7">
            <a:extLst>
              <a:ext uri="{FF2B5EF4-FFF2-40B4-BE49-F238E27FC236}">
                <a16:creationId xmlns:a16="http://schemas.microsoft.com/office/drawing/2014/main" id="{95D1DB49-6834-46DE-A21B-D56BA931EB4B}"/>
              </a:ext>
            </a:extLst>
          </p:cNvPr>
          <p:cNvPicPr>
            <a:picLocks noChangeAspect="1"/>
          </p:cNvPicPr>
          <p:nvPr/>
        </p:nvPicPr>
        <p:blipFill>
          <a:blip r:embed="rId12"/>
          <a:stretch>
            <a:fillRect/>
          </a:stretch>
        </p:blipFill>
        <p:spPr>
          <a:xfrm>
            <a:off x="80707" y="-117687"/>
            <a:ext cx="7895004" cy="10729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4376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sp>
        <p:nvSpPr>
          <p:cNvPr id="4" name="CuadroTexto 3"/>
          <p:cNvSpPr txBox="1"/>
          <p:nvPr/>
        </p:nvSpPr>
        <p:spPr>
          <a:xfrm>
            <a:off x="182880" y="286287"/>
            <a:ext cx="8061960" cy="584775"/>
          </a:xfrm>
          <a:prstGeom prst="rect">
            <a:avLst/>
          </a:prstGeom>
          <a:noFill/>
        </p:spPr>
        <p:txBody>
          <a:bodyPr wrap="square" rtlCol="0">
            <a:spAutoFit/>
          </a:bodyPr>
          <a:lstStyle/>
          <a:p>
            <a:r>
              <a:rPr lang="es-CO" sz="3200" b="1" dirty="0" smtClean="0">
                <a:solidFill>
                  <a:schemeClr val="bg1"/>
                </a:solidFill>
                <a:latin typeface="Arial Black" panose="020B0A04020102020204" pitchFamily="34" charset="0"/>
              </a:rPr>
              <a:t>Asesoría y/o Asistencia Técnica</a:t>
            </a:r>
            <a:endParaRPr lang="es-CO" sz="3200" b="1" dirty="0">
              <a:solidFill>
                <a:schemeClr val="bg1"/>
              </a:solidFill>
              <a:latin typeface="Arial Black" panose="020B0A040201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342067544"/>
              </p:ext>
            </p:extLst>
          </p:nvPr>
        </p:nvGraphicFramePr>
        <p:xfrm>
          <a:off x="579120" y="1463032"/>
          <a:ext cx="10957559" cy="4107196"/>
        </p:xfrm>
        <a:graphic>
          <a:graphicData uri="http://schemas.openxmlformats.org/drawingml/2006/table">
            <a:tbl>
              <a:tblPr firstRow="1" firstCol="1" bandRow="1"/>
              <a:tblGrid>
                <a:gridCol w="579433">
                  <a:extLst>
                    <a:ext uri="{9D8B030D-6E8A-4147-A177-3AD203B41FA5}">
                      <a16:colId xmlns:a16="http://schemas.microsoft.com/office/drawing/2014/main" val="2631970381"/>
                    </a:ext>
                  </a:extLst>
                </a:gridCol>
                <a:gridCol w="4389693">
                  <a:extLst>
                    <a:ext uri="{9D8B030D-6E8A-4147-A177-3AD203B41FA5}">
                      <a16:colId xmlns:a16="http://schemas.microsoft.com/office/drawing/2014/main" val="130693391"/>
                    </a:ext>
                  </a:extLst>
                </a:gridCol>
                <a:gridCol w="1523114">
                  <a:extLst>
                    <a:ext uri="{9D8B030D-6E8A-4147-A177-3AD203B41FA5}">
                      <a16:colId xmlns:a16="http://schemas.microsoft.com/office/drawing/2014/main" val="1386495536"/>
                    </a:ext>
                  </a:extLst>
                </a:gridCol>
                <a:gridCol w="4465319">
                  <a:extLst>
                    <a:ext uri="{9D8B030D-6E8A-4147-A177-3AD203B41FA5}">
                      <a16:colId xmlns:a16="http://schemas.microsoft.com/office/drawing/2014/main" val="3668179460"/>
                    </a:ext>
                  </a:extLst>
                </a:gridCol>
              </a:tblGrid>
              <a:tr h="242139">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Subregión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Cantidad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Tema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extLst>
                  <a:ext uri="{0D108BD9-81ED-4DB2-BD59-A6C34878D82A}">
                    <a16:rowId xmlns:a16="http://schemas.microsoft.com/office/drawing/2014/main" val="3224336416"/>
                  </a:ext>
                </a:extLst>
              </a:tr>
              <a:tr h="242139">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dirty="0">
                          <a:solidFill>
                            <a:srgbClr val="595959"/>
                          </a:solidFill>
                          <a:effectLst/>
                          <a:latin typeface="Arial" panose="020B0604020202020204" pitchFamily="34" charset="0"/>
                          <a:cs typeface="Arial" panose="020B0604020202020204" pitchFamily="34" charset="0"/>
                        </a:rPr>
                        <a:t>Bajo Cauca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9">
                  <a:txBody>
                    <a:bodyPr/>
                    <a:lstStyle/>
                    <a:p>
                      <a:pPr algn="just" rtl="0" fontAlgn="ctr"/>
                      <a:r>
                        <a:rPr lang="es-CO" sz="2000" b="0" i="0" u="none" strike="noStrike">
                          <a:solidFill>
                            <a:srgbClr val="595959"/>
                          </a:solidFill>
                          <a:effectLst/>
                          <a:latin typeface="Arial" panose="020B0604020202020204" pitchFamily="34" charset="0"/>
                          <a:cs typeface="Arial" panose="020B0604020202020204" pitchFamily="34" charset="0"/>
                        </a:rPr>
                        <a:t>Racionamiento del Gasto (Ley 617 del 2000), Clasificación de ingresos y gastos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39925"/>
                  </a:ext>
                </a:extLst>
              </a:tr>
              <a:tr h="242139">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Magdalena Medio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3545941619"/>
                  </a:ext>
                </a:extLst>
              </a:tr>
              <a:tr h="44387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Nordeste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s-CO"/>
                    </a:p>
                  </a:txBody>
                  <a:tcPr/>
                </a:tc>
                <a:extLst>
                  <a:ext uri="{0D108BD9-81ED-4DB2-BD59-A6C34878D82A}">
                    <a16:rowId xmlns:a16="http://schemas.microsoft.com/office/drawing/2014/main" val="3218243907"/>
                  </a:ext>
                </a:extLst>
              </a:tr>
              <a:tr h="242139">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Norte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521898207"/>
                  </a:ext>
                </a:extLst>
              </a:tr>
              <a:tr h="242139">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dirty="0">
                          <a:solidFill>
                            <a:srgbClr val="595959"/>
                          </a:solidFill>
                          <a:effectLst/>
                          <a:latin typeface="Arial" panose="020B0604020202020204" pitchFamily="34" charset="0"/>
                          <a:cs typeface="Arial" panose="020B0604020202020204" pitchFamily="34" charset="0"/>
                        </a:rPr>
                        <a:t>Occidente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s-CO"/>
                    </a:p>
                  </a:txBody>
                  <a:tcPr/>
                </a:tc>
                <a:extLst>
                  <a:ext uri="{0D108BD9-81ED-4DB2-BD59-A6C34878D82A}">
                    <a16:rowId xmlns:a16="http://schemas.microsoft.com/office/drawing/2014/main" val="1306316770"/>
                  </a:ext>
                </a:extLst>
              </a:tr>
              <a:tr h="242139">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Oriente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4015419902"/>
                  </a:ext>
                </a:extLst>
              </a:tr>
              <a:tr h="242139">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Suroeste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s-CO"/>
                    </a:p>
                  </a:txBody>
                  <a:tcPr/>
                </a:tc>
                <a:extLst>
                  <a:ext uri="{0D108BD9-81ED-4DB2-BD59-A6C34878D82A}">
                    <a16:rowId xmlns:a16="http://schemas.microsoft.com/office/drawing/2014/main" val="4195173221"/>
                  </a:ext>
                </a:extLst>
              </a:tr>
              <a:tr h="242139">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Urabá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947607230"/>
                  </a:ext>
                </a:extLst>
              </a:tr>
              <a:tr h="242139">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Valle de Aburrá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s-CO"/>
                    </a:p>
                  </a:txBody>
                  <a:tcPr/>
                </a:tc>
                <a:extLst>
                  <a:ext uri="{0D108BD9-81ED-4DB2-BD59-A6C34878D82A}">
                    <a16:rowId xmlns:a16="http://schemas.microsoft.com/office/drawing/2014/main" val="2631801631"/>
                  </a:ext>
                </a:extLst>
              </a:tr>
              <a:tr h="834398">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Bajo Cauca, Magdalena Medio, Norte, Occidente, Suroeste, Urabá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2000" b="0" i="0" u="none" strike="noStrike" dirty="0">
                          <a:solidFill>
                            <a:srgbClr val="595959"/>
                          </a:solidFill>
                          <a:effectLst/>
                          <a:latin typeface="Arial" panose="020B0604020202020204" pitchFamily="34" charset="0"/>
                          <a:cs typeface="Arial" panose="020B0604020202020204" pitchFamily="34" charset="0"/>
                        </a:rPr>
                        <a:t>Socialización Programas de Saneamiento Fiscal y Financiero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022404"/>
                  </a:ext>
                </a:extLst>
              </a:tr>
            </a:tbl>
          </a:graphicData>
        </a:graphic>
      </p:graphicFrame>
    </p:spTree>
    <p:extLst>
      <p:ext uri="{BB962C8B-B14F-4D97-AF65-F5344CB8AC3E}">
        <p14:creationId xmlns:p14="http://schemas.microsoft.com/office/powerpoint/2010/main" val="2938840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sp>
        <p:nvSpPr>
          <p:cNvPr id="4" name="CuadroTexto 3"/>
          <p:cNvSpPr txBox="1"/>
          <p:nvPr/>
        </p:nvSpPr>
        <p:spPr>
          <a:xfrm>
            <a:off x="182880" y="286287"/>
            <a:ext cx="8061960" cy="584775"/>
          </a:xfrm>
          <a:prstGeom prst="rect">
            <a:avLst/>
          </a:prstGeom>
          <a:noFill/>
        </p:spPr>
        <p:txBody>
          <a:bodyPr wrap="square" rtlCol="0">
            <a:spAutoFit/>
          </a:bodyPr>
          <a:lstStyle/>
          <a:p>
            <a:r>
              <a:rPr lang="es-CO" sz="3200" b="1" dirty="0" smtClean="0">
                <a:solidFill>
                  <a:schemeClr val="bg1"/>
                </a:solidFill>
                <a:latin typeface="Arial Black" panose="020B0A04020102020204" pitchFamily="34" charset="0"/>
              </a:rPr>
              <a:t>Asesoría y/o Asistencia Técnica</a:t>
            </a:r>
            <a:endParaRPr lang="es-CO" sz="3200" b="1" dirty="0">
              <a:solidFill>
                <a:schemeClr val="bg1"/>
              </a:solidFill>
              <a:latin typeface="Arial Black" panose="020B0A040201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402387442"/>
              </p:ext>
            </p:extLst>
          </p:nvPr>
        </p:nvGraphicFramePr>
        <p:xfrm>
          <a:off x="560070" y="1200944"/>
          <a:ext cx="11007090" cy="4714875"/>
        </p:xfrm>
        <a:graphic>
          <a:graphicData uri="http://schemas.openxmlformats.org/drawingml/2006/table">
            <a:tbl>
              <a:tblPr firstRow="1" firstCol="1" bandRow="1"/>
              <a:tblGrid>
                <a:gridCol w="628650">
                  <a:extLst>
                    <a:ext uri="{9D8B030D-6E8A-4147-A177-3AD203B41FA5}">
                      <a16:colId xmlns:a16="http://schemas.microsoft.com/office/drawing/2014/main" val="688761690"/>
                    </a:ext>
                  </a:extLst>
                </a:gridCol>
                <a:gridCol w="2804160">
                  <a:extLst>
                    <a:ext uri="{9D8B030D-6E8A-4147-A177-3AD203B41FA5}">
                      <a16:colId xmlns:a16="http://schemas.microsoft.com/office/drawing/2014/main" val="77229920"/>
                    </a:ext>
                  </a:extLst>
                </a:gridCol>
                <a:gridCol w="1569720">
                  <a:extLst>
                    <a:ext uri="{9D8B030D-6E8A-4147-A177-3AD203B41FA5}">
                      <a16:colId xmlns:a16="http://schemas.microsoft.com/office/drawing/2014/main" val="2648984667"/>
                    </a:ext>
                  </a:extLst>
                </a:gridCol>
                <a:gridCol w="6004560">
                  <a:extLst>
                    <a:ext uri="{9D8B030D-6E8A-4147-A177-3AD203B41FA5}">
                      <a16:colId xmlns:a16="http://schemas.microsoft.com/office/drawing/2014/main" val="2405591421"/>
                    </a:ext>
                  </a:extLst>
                </a:gridCol>
              </a:tblGrid>
              <a:tr h="281633">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Subregión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smtClean="0">
                          <a:solidFill>
                            <a:srgbClr val="FFFFFF"/>
                          </a:solidFill>
                          <a:effectLst/>
                          <a:latin typeface="Arial Black" panose="020B0A04020102020204" pitchFamily="34" charset="0"/>
                          <a:cs typeface="Arial" panose="020B0604020202020204" pitchFamily="34" charset="0"/>
                        </a:rPr>
                        <a:t>Cantidad</a:t>
                      </a:r>
                      <a:endParaRPr lang="es-CO" sz="2000" b="1"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Tema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extLst>
                  <a:ext uri="{0D108BD9-81ED-4DB2-BD59-A6C34878D82A}">
                    <a16:rowId xmlns:a16="http://schemas.microsoft.com/office/drawing/2014/main" val="3011031749"/>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Bajo Cauca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6">
                  <a:txBody>
                    <a:bodyPr/>
                    <a:lstStyle/>
                    <a:p>
                      <a:pPr algn="just" rtl="0" fontAlgn="ctr"/>
                      <a:r>
                        <a:rPr lang="es-CO" sz="2000" b="0" i="0" u="none" strike="noStrike" dirty="0">
                          <a:solidFill>
                            <a:srgbClr val="595959"/>
                          </a:solidFill>
                          <a:effectLst/>
                          <a:latin typeface="Arial" panose="020B0604020202020204" pitchFamily="34" charset="0"/>
                          <a:cs typeface="Arial" panose="020B0604020202020204" pitchFamily="34" charset="0"/>
                        </a:rPr>
                        <a:t>Elaboración e implementación de Programas de Saneamiento Fiscal y Financiero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861210"/>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Magdalena Medio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552659587"/>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Norte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s-CO"/>
                    </a:p>
                  </a:txBody>
                  <a:tcPr/>
                </a:tc>
                <a:extLst>
                  <a:ext uri="{0D108BD9-81ED-4DB2-BD59-A6C34878D82A}">
                    <a16:rowId xmlns:a16="http://schemas.microsoft.com/office/drawing/2014/main" val="2416001258"/>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Occidente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903035530"/>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Suroeste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s-CO"/>
                    </a:p>
                  </a:txBody>
                  <a:tcPr/>
                </a:tc>
                <a:extLst>
                  <a:ext uri="{0D108BD9-81ED-4DB2-BD59-A6C34878D82A}">
                    <a16:rowId xmlns:a16="http://schemas.microsoft.com/office/drawing/2014/main" val="1953667969"/>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Urabá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520993383"/>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Oriente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just" rtl="0" fontAlgn="ctr"/>
                      <a:r>
                        <a:rPr lang="es-CO" sz="2000" b="0" i="0" u="none" strike="noStrike">
                          <a:solidFill>
                            <a:srgbClr val="595959"/>
                          </a:solidFill>
                          <a:effectLst/>
                          <a:latin typeface="Arial" panose="020B0604020202020204" pitchFamily="34" charset="0"/>
                          <a:cs typeface="Arial" panose="020B0604020202020204" pitchFamily="34" charset="0"/>
                        </a:rPr>
                        <a:t>Reestructuración de Pasivos (Ley 550 de 1999)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813281"/>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Bajo Cauca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just" rtl="0" fontAlgn="ctr"/>
                      <a:r>
                        <a:rPr lang="es-CO" sz="2000" b="0" i="0" u="none" strike="noStrike" dirty="0">
                          <a:solidFill>
                            <a:srgbClr val="595959"/>
                          </a:solidFill>
                          <a:effectLst/>
                          <a:latin typeface="Arial" panose="020B0604020202020204" pitchFamily="34" charset="0"/>
                          <a:cs typeface="Arial" panose="020B0604020202020204" pitchFamily="34" charset="0"/>
                        </a:rPr>
                        <a:t>Orientaciones Sistema General de Participaciones (Ley 715 de 2001)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7914159"/>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Nordeste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s-CO"/>
                    </a:p>
                  </a:txBody>
                  <a:tcPr/>
                </a:tc>
                <a:extLst>
                  <a:ext uri="{0D108BD9-81ED-4DB2-BD59-A6C34878D82A}">
                    <a16:rowId xmlns:a16="http://schemas.microsoft.com/office/drawing/2014/main" val="396707320"/>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Norte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822538797"/>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Occidente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s-CO"/>
                    </a:p>
                  </a:txBody>
                  <a:tcPr/>
                </a:tc>
                <a:extLst>
                  <a:ext uri="{0D108BD9-81ED-4DB2-BD59-A6C34878D82A}">
                    <a16:rowId xmlns:a16="http://schemas.microsoft.com/office/drawing/2014/main" val="2344711387"/>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Oriente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738572700"/>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a:solidFill>
                            <a:srgbClr val="595959"/>
                          </a:solidFill>
                          <a:effectLst/>
                          <a:latin typeface="Arial" panose="020B0604020202020204" pitchFamily="34" charset="0"/>
                          <a:cs typeface="Arial" panose="020B0604020202020204" pitchFamily="34" charset="0"/>
                        </a:rPr>
                        <a:t>Suroeste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s-CO"/>
                    </a:p>
                  </a:txBody>
                  <a:tcPr/>
                </a:tc>
                <a:extLst>
                  <a:ext uri="{0D108BD9-81ED-4DB2-BD59-A6C34878D82A}">
                    <a16:rowId xmlns:a16="http://schemas.microsoft.com/office/drawing/2014/main" val="1889602221"/>
                  </a:ext>
                </a:extLst>
              </a:tr>
              <a:tr h="281633">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dirty="0" smtClean="0">
                          <a:solidFill>
                            <a:srgbClr val="595959"/>
                          </a:solidFill>
                          <a:effectLst/>
                          <a:latin typeface="Arial" panose="020B0604020202020204" pitchFamily="34" charset="0"/>
                          <a:cs typeface="Arial" panose="020B0604020202020204" pitchFamily="34" charset="0"/>
                        </a:rPr>
                        <a:t>Urabá</a:t>
                      </a:r>
                      <a:endParaRPr lang="es-CO" sz="2000" b="0" i="0" u="none" strike="noStrike" dirty="0">
                        <a:solidFill>
                          <a:srgbClr val="595959"/>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dirty="0">
                          <a:solidFill>
                            <a:srgbClr val="595959"/>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897153540"/>
                  </a:ext>
                </a:extLst>
              </a:tr>
            </a:tbl>
          </a:graphicData>
        </a:graphic>
      </p:graphicFrame>
    </p:spTree>
    <p:extLst>
      <p:ext uri="{BB962C8B-B14F-4D97-AF65-F5344CB8AC3E}">
        <p14:creationId xmlns:p14="http://schemas.microsoft.com/office/powerpoint/2010/main" val="2748059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sp>
        <p:nvSpPr>
          <p:cNvPr id="4" name="CuadroTexto 3"/>
          <p:cNvSpPr txBox="1"/>
          <p:nvPr/>
        </p:nvSpPr>
        <p:spPr>
          <a:xfrm>
            <a:off x="182880" y="286287"/>
            <a:ext cx="8061960" cy="584775"/>
          </a:xfrm>
          <a:prstGeom prst="rect">
            <a:avLst/>
          </a:prstGeom>
          <a:noFill/>
        </p:spPr>
        <p:txBody>
          <a:bodyPr wrap="square" rtlCol="0">
            <a:spAutoFit/>
          </a:bodyPr>
          <a:lstStyle/>
          <a:p>
            <a:r>
              <a:rPr lang="es-CO" sz="3200" b="1" dirty="0" smtClean="0">
                <a:solidFill>
                  <a:schemeClr val="bg1"/>
                </a:solidFill>
                <a:latin typeface="Arial Black" panose="020B0A04020102020204" pitchFamily="34" charset="0"/>
              </a:rPr>
              <a:t>Asesoría y/o Asistencia Técnica</a:t>
            </a:r>
            <a:endParaRPr lang="es-CO" sz="3200" b="1" dirty="0">
              <a:solidFill>
                <a:schemeClr val="bg1"/>
              </a:solidFill>
              <a:latin typeface="Arial Black" panose="020B0A040201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926335047"/>
              </p:ext>
            </p:extLst>
          </p:nvPr>
        </p:nvGraphicFramePr>
        <p:xfrm>
          <a:off x="316230" y="1290479"/>
          <a:ext cx="11555730" cy="4287361"/>
        </p:xfrm>
        <a:graphic>
          <a:graphicData uri="http://schemas.openxmlformats.org/drawingml/2006/table">
            <a:tbl>
              <a:tblPr firstRow="1" firstCol="1" bandRow="1"/>
              <a:tblGrid>
                <a:gridCol w="850988">
                  <a:extLst>
                    <a:ext uri="{9D8B030D-6E8A-4147-A177-3AD203B41FA5}">
                      <a16:colId xmlns:a16="http://schemas.microsoft.com/office/drawing/2014/main" val="463370666"/>
                    </a:ext>
                  </a:extLst>
                </a:gridCol>
                <a:gridCol w="4002494">
                  <a:extLst>
                    <a:ext uri="{9D8B030D-6E8A-4147-A177-3AD203B41FA5}">
                      <a16:colId xmlns:a16="http://schemas.microsoft.com/office/drawing/2014/main" val="2068187729"/>
                    </a:ext>
                  </a:extLst>
                </a:gridCol>
                <a:gridCol w="1460939">
                  <a:extLst>
                    <a:ext uri="{9D8B030D-6E8A-4147-A177-3AD203B41FA5}">
                      <a16:colId xmlns:a16="http://schemas.microsoft.com/office/drawing/2014/main" val="847658705"/>
                    </a:ext>
                  </a:extLst>
                </a:gridCol>
                <a:gridCol w="5241309">
                  <a:extLst>
                    <a:ext uri="{9D8B030D-6E8A-4147-A177-3AD203B41FA5}">
                      <a16:colId xmlns:a16="http://schemas.microsoft.com/office/drawing/2014/main" val="3667730896"/>
                    </a:ext>
                  </a:extLst>
                </a:gridCol>
              </a:tblGrid>
              <a:tr h="431641">
                <a:tc>
                  <a:txBody>
                    <a:bodyPr/>
                    <a:lstStyle/>
                    <a:p>
                      <a:pPr algn="ctr" rtl="0" fontAlgn="ctr"/>
                      <a:r>
                        <a:rPr lang="es-CO" sz="1900" b="1" i="0" u="none" strike="noStrike" dirty="0">
                          <a:solidFill>
                            <a:srgbClr val="FFFFFF"/>
                          </a:solidFill>
                          <a:effectLst/>
                          <a:latin typeface="Arial Black" panose="020B0A04020102020204" pitchFamily="34" charset="0"/>
                          <a:cs typeface="Arial" panose="020B0604020202020204" pitchFamily="34"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1900" b="1" i="0" u="none" strike="noStrike" dirty="0">
                          <a:solidFill>
                            <a:srgbClr val="FFFFFF"/>
                          </a:solidFill>
                          <a:effectLst/>
                          <a:latin typeface="Arial Black" panose="020B0A04020102020204" pitchFamily="34" charset="0"/>
                          <a:cs typeface="Arial" panose="020B0604020202020204" pitchFamily="34" charset="0"/>
                        </a:rPr>
                        <a:t>Subregión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1900" b="1" i="0" u="none" strike="noStrike" dirty="0">
                          <a:solidFill>
                            <a:srgbClr val="FFFFFF"/>
                          </a:solidFill>
                          <a:effectLst/>
                          <a:latin typeface="Arial Black" panose="020B0A04020102020204" pitchFamily="34" charset="0"/>
                          <a:cs typeface="Arial" panose="020B0604020202020204" pitchFamily="34" charset="0"/>
                        </a:rPr>
                        <a:t>Cantidad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1900" b="1" i="0" u="none" strike="noStrike" dirty="0">
                          <a:solidFill>
                            <a:srgbClr val="FFFFFF"/>
                          </a:solidFill>
                          <a:effectLst/>
                          <a:latin typeface="Arial Black" panose="020B0A04020102020204" pitchFamily="34" charset="0"/>
                          <a:cs typeface="Arial" panose="020B0604020202020204" pitchFamily="34" charset="0"/>
                        </a:rPr>
                        <a:t>Tema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extLst>
                  <a:ext uri="{0D108BD9-81ED-4DB2-BD59-A6C34878D82A}">
                    <a16:rowId xmlns:a16="http://schemas.microsoft.com/office/drawing/2014/main" val="2025354467"/>
                  </a:ext>
                </a:extLst>
              </a:tr>
              <a:tr h="190500">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Valle de Aburrá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1900" b="0" i="0" u="none" strike="noStrike" dirty="0">
                          <a:solidFill>
                            <a:srgbClr val="595959"/>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3">
                  <a:txBody>
                    <a:bodyPr/>
                    <a:lstStyle/>
                    <a:p>
                      <a:pPr algn="just" rtl="0" fontAlgn="ctr"/>
                      <a:r>
                        <a:rPr lang="es-CO" sz="1900" b="0" i="0" u="none" strike="noStrike" dirty="0">
                          <a:solidFill>
                            <a:srgbClr val="595959"/>
                          </a:solidFill>
                          <a:effectLst/>
                          <a:latin typeface="Arial" panose="020B0604020202020204" pitchFamily="34" charset="0"/>
                          <a:cs typeface="Arial" panose="020B0604020202020204" pitchFamily="34" charset="0"/>
                        </a:rPr>
                        <a:t>Plan Operativo Anual de Inversiones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842450"/>
                  </a:ext>
                </a:extLst>
              </a:tr>
              <a:tr h="190500">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Norte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900" b="0" i="0" u="none" strike="noStrike" dirty="0" smtClean="0">
                          <a:solidFill>
                            <a:srgbClr val="595959"/>
                          </a:solidFill>
                          <a:effectLst/>
                          <a:latin typeface="Arial" panose="020B0604020202020204" pitchFamily="34" charset="0"/>
                          <a:cs typeface="Arial" panose="020B0604020202020204" pitchFamily="34" charset="0"/>
                        </a:rPr>
                        <a:t>3</a:t>
                      </a:r>
                      <a:endParaRPr lang="es-CO" sz="1900" b="0" i="0" u="none" strike="noStrike" dirty="0">
                        <a:solidFill>
                          <a:srgbClr val="595959"/>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823479169"/>
                  </a:ext>
                </a:extLst>
              </a:tr>
              <a:tr h="190500">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Suroeste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s-CO"/>
                    </a:p>
                  </a:txBody>
                  <a:tcPr/>
                </a:tc>
                <a:extLst>
                  <a:ext uri="{0D108BD9-81ED-4DB2-BD59-A6C34878D82A}">
                    <a16:rowId xmlns:a16="http://schemas.microsoft.com/office/drawing/2014/main" val="4052534751"/>
                  </a:ext>
                </a:extLst>
              </a:tr>
              <a:tr h="571500">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900" b="0" i="0" u="none" strike="noStrike" dirty="0">
                          <a:solidFill>
                            <a:srgbClr val="595959"/>
                          </a:solidFill>
                          <a:effectLst/>
                          <a:latin typeface="Arial" panose="020B0604020202020204" pitchFamily="34" charset="0"/>
                          <a:cs typeface="Arial" panose="020B0604020202020204" pitchFamily="34" charset="0"/>
                        </a:rPr>
                        <a:t>Bajo Cauca, Nordeste, Norte, Occidente, Suroeste, Urabá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just" defTabSz="914400" rtl="0" eaLnBrk="1" fontAlgn="ctr" latinLnBrk="0" hangingPunct="1"/>
                      <a:r>
                        <a:rPr lang="es-CO" sz="1900" b="0" i="0" u="none" strike="noStrike" kern="1200" dirty="0">
                          <a:solidFill>
                            <a:srgbClr val="595959"/>
                          </a:solidFill>
                          <a:effectLst/>
                          <a:latin typeface="Arial" panose="020B0604020202020204" pitchFamily="34" charset="0"/>
                          <a:ea typeface="+mn-ea"/>
                          <a:cs typeface="Arial" panose="020B0604020202020204" pitchFamily="34" charset="0"/>
                        </a:rPr>
                        <a:t>Orientaciones Sistema General de Participaciones (Ley 715 de 2001) enlaces resguardos </a:t>
                      </a:r>
                      <a:r>
                        <a:rPr lang="es-CO" sz="1900" b="0" i="0" u="none" strike="noStrike" kern="1200" dirty="0" smtClean="0">
                          <a:solidFill>
                            <a:srgbClr val="595959"/>
                          </a:solidFill>
                          <a:effectLst/>
                          <a:latin typeface="Arial" panose="020B0604020202020204" pitchFamily="34" charset="0"/>
                          <a:ea typeface="+mn-ea"/>
                          <a:cs typeface="Arial" panose="020B0604020202020204" pitchFamily="34" charset="0"/>
                        </a:rPr>
                        <a:t>indígenas, en conjunto con el DNP</a:t>
                      </a:r>
                      <a:endParaRPr lang="es-CO" sz="1900" b="0" i="0" u="none" strike="noStrike" kern="1200" dirty="0">
                        <a:solidFill>
                          <a:srgbClr val="595959"/>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09791"/>
                  </a:ext>
                </a:extLst>
              </a:tr>
              <a:tr h="323850">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Bajo Cauca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2">
                  <a:txBody>
                    <a:bodyPr/>
                    <a:lstStyle/>
                    <a:p>
                      <a:pPr algn="just" rtl="0" fontAlgn="ctr"/>
                      <a:r>
                        <a:rPr lang="es-CO" sz="1900" b="0" i="0" u="none" strike="noStrike" dirty="0">
                          <a:solidFill>
                            <a:srgbClr val="595959"/>
                          </a:solidFill>
                          <a:effectLst/>
                          <a:latin typeface="Arial" panose="020B0604020202020204" pitchFamily="34" charset="0"/>
                          <a:cs typeface="Arial" panose="020B0604020202020204" pitchFamily="34" charset="0"/>
                        </a:rPr>
                        <a:t>Manejo de los recursos del Sistema General de Participaciones para los Resguardos Indígenas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513214"/>
                  </a:ext>
                </a:extLst>
              </a:tr>
              <a:tr h="190500">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900" b="0" i="0" u="none" strike="noStrike">
                          <a:solidFill>
                            <a:srgbClr val="595959"/>
                          </a:solidFill>
                          <a:effectLst/>
                          <a:latin typeface="Arial" panose="020B0604020202020204" pitchFamily="34" charset="0"/>
                          <a:cs typeface="Arial" panose="020B0604020202020204" pitchFamily="34" charset="0"/>
                        </a:rPr>
                        <a:t>Urabá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067222731"/>
                  </a:ext>
                </a:extLst>
              </a:tr>
              <a:tr h="647700">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1900" b="0" i="0" u="none" strike="noStrike" dirty="0" smtClean="0">
                          <a:solidFill>
                            <a:srgbClr val="595959"/>
                          </a:solidFill>
                          <a:effectLst/>
                          <a:latin typeface="Arial" panose="020B0604020202020204" pitchFamily="34" charset="0"/>
                          <a:cs typeface="Arial" panose="020B0604020202020204" pitchFamily="34" charset="0"/>
                        </a:rPr>
                        <a:t>Todas las subregiones </a:t>
                      </a:r>
                      <a:r>
                        <a:rPr lang="es-CO" sz="1900" b="0" i="0" u="none" strike="noStrike" dirty="0">
                          <a:solidFill>
                            <a:srgbClr val="595959"/>
                          </a:solidFill>
                          <a:effectLst/>
                          <a:latin typeface="Arial" panose="020B0604020202020204" pitchFamily="34" charset="0"/>
                          <a:cs typeface="Arial" panose="020B0604020202020204" pitchFamily="34" charset="0"/>
                        </a:rPr>
                        <a:t>del 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1900" b="0" i="0" u="none" strike="noStrike">
                          <a:solidFill>
                            <a:srgbClr val="595959"/>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0" algn="just" defTabSz="914400" rtl="0" eaLnBrk="1" fontAlgn="ctr" latinLnBrk="0" hangingPunct="1"/>
                      <a:r>
                        <a:rPr lang="es-CO" sz="1900" b="0" i="0" u="none" strike="noStrike" kern="1200" dirty="0">
                          <a:solidFill>
                            <a:srgbClr val="595959"/>
                          </a:solidFill>
                          <a:effectLst/>
                          <a:latin typeface="Arial" panose="020B0604020202020204" pitchFamily="34" charset="0"/>
                          <a:ea typeface="+mn-ea"/>
                          <a:cs typeface="Arial" panose="020B0604020202020204" pitchFamily="34" charset="0"/>
                        </a:rPr>
                        <a:t>Estructura financiera Pública (Marco Fiscal de Mediano Plazo, Plan Operativo Anual de Inversiones y Articulación Plan de Desarrollo – Presupuesto</a:t>
                      </a:r>
                      <a:r>
                        <a:rPr lang="es-CO" sz="1900" b="0" i="0" u="none" strike="noStrike" kern="1200" dirty="0" smtClean="0">
                          <a:solidFill>
                            <a:srgbClr val="595959"/>
                          </a:solidFill>
                          <a:effectLst/>
                          <a:latin typeface="Arial" panose="020B0604020202020204" pitchFamily="34" charset="0"/>
                          <a:ea typeface="+mn-ea"/>
                          <a:cs typeface="Arial" panose="020B0604020202020204" pitchFamily="34" charset="0"/>
                        </a:rPr>
                        <a:t>), en conjunto con la Dirección de Banco de Proyectos</a:t>
                      </a:r>
                      <a:endParaRPr lang="es-CO" sz="1900" b="0" i="0" u="none" strike="noStrike" kern="1200" dirty="0">
                        <a:solidFill>
                          <a:srgbClr val="595959"/>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68715"/>
                  </a:ext>
                </a:extLst>
              </a:tr>
            </a:tbl>
          </a:graphicData>
        </a:graphic>
      </p:graphicFrame>
    </p:spTree>
    <p:extLst>
      <p:ext uri="{BB962C8B-B14F-4D97-AF65-F5344CB8AC3E}">
        <p14:creationId xmlns:p14="http://schemas.microsoft.com/office/powerpoint/2010/main" val="1633727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sp>
        <p:nvSpPr>
          <p:cNvPr id="4" name="CuadroTexto 3"/>
          <p:cNvSpPr txBox="1"/>
          <p:nvPr/>
        </p:nvSpPr>
        <p:spPr>
          <a:xfrm>
            <a:off x="182880" y="286287"/>
            <a:ext cx="8061960" cy="584775"/>
          </a:xfrm>
          <a:prstGeom prst="rect">
            <a:avLst/>
          </a:prstGeom>
          <a:noFill/>
        </p:spPr>
        <p:txBody>
          <a:bodyPr wrap="square" rtlCol="0">
            <a:spAutoFit/>
          </a:bodyPr>
          <a:lstStyle/>
          <a:p>
            <a:r>
              <a:rPr lang="es-CO" sz="3200" b="1" dirty="0" smtClean="0">
                <a:solidFill>
                  <a:schemeClr val="bg1"/>
                </a:solidFill>
                <a:latin typeface="Arial Black" panose="020B0A04020102020204" pitchFamily="34" charset="0"/>
              </a:rPr>
              <a:t>Asesoría y/o Asistencia Técnica</a:t>
            </a:r>
            <a:endParaRPr lang="es-CO" sz="3200" b="1" dirty="0">
              <a:solidFill>
                <a:schemeClr val="bg1"/>
              </a:solidFill>
              <a:latin typeface="Arial Black" panose="020B0A040201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632043798"/>
              </p:ext>
            </p:extLst>
          </p:nvPr>
        </p:nvGraphicFramePr>
        <p:xfrm>
          <a:off x="704850" y="1646143"/>
          <a:ext cx="10847070" cy="3565937"/>
        </p:xfrm>
        <a:graphic>
          <a:graphicData uri="http://schemas.openxmlformats.org/drawingml/2006/table">
            <a:tbl>
              <a:tblPr firstRow="1" firstCol="1" bandRow="1"/>
              <a:tblGrid>
                <a:gridCol w="742950">
                  <a:extLst>
                    <a:ext uri="{9D8B030D-6E8A-4147-A177-3AD203B41FA5}">
                      <a16:colId xmlns:a16="http://schemas.microsoft.com/office/drawing/2014/main" val="1865861733"/>
                    </a:ext>
                  </a:extLst>
                </a:gridCol>
                <a:gridCol w="2529840">
                  <a:extLst>
                    <a:ext uri="{9D8B030D-6E8A-4147-A177-3AD203B41FA5}">
                      <a16:colId xmlns:a16="http://schemas.microsoft.com/office/drawing/2014/main" val="1491662137"/>
                    </a:ext>
                  </a:extLst>
                </a:gridCol>
                <a:gridCol w="1371600">
                  <a:extLst>
                    <a:ext uri="{9D8B030D-6E8A-4147-A177-3AD203B41FA5}">
                      <a16:colId xmlns:a16="http://schemas.microsoft.com/office/drawing/2014/main" val="1897271097"/>
                    </a:ext>
                  </a:extLst>
                </a:gridCol>
                <a:gridCol w="6202680">
                  <a:extLst>
                    <a:ext uri="{9D8B030D-6E8A-4147-A177-3AD203B41FA5}">
                      <a16:colId xmlns:a16="http://schemas.microsoft.com/office/drawing/2014/main" val="1671791835"/>
                    </a:ext>
                  </a:extLst>
                </a:gridCol>
              </a:tblGrid>
              <a:tr h="508064">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Subregión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Cantidad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a:txBody>
                    <a:bodyPr/>
                    <a:lstStyle/>
                    <a:p>
                      <a:pPr algn="ctr" rtl="0" fontAlgn="ctr"/>
                      <a:r>
                        <a:rPr lang="es-CO" sz="2000" b="1" i="0" u="none" strike="noStrike" dirty="0">
                          <a:solidFill>
                            <a:srgbClr val="FFFFFF"/>
                          </a:solidFill>
                          <a:effectLst/>
                          <a:latin typeface="Arial Black" panose="020B0A04020102020204" pitchFamily="34" charset="0"/>
                          <a:cs typeface="Arial" panose="020B0604020202020204" pitchFamily="34" charset="0"/>
                        </a:rPr>
                        <a:t>Tema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extLst>
                  <a:ext uri="{0D108BD9-81ED-4DB2-BD59-A6C34878D82A}">
                    <a16:rowId xmlns:a16="http://schemas.microsoft.com/office/drawing/2014/main" val="3674655881"/>
                  </a:ext>
                </a:extLst>
              </a:tr>
              <a:tr h="1016129">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2000" b="0" i="0" u="none" strike="noStrike" dirty="0" smtClean="0">
                          <a:solidFill>
                            <a:srgbClr val="595959"/>
                          </a:solidFill>
                          <a:effectLst/>
                          <a:latin typeface="Arial" panose="020B0604020202020204" pitchFamily="34" charset="0"/>
                          <a:cs typeface="Arial" panose="020B0604020202020204" pitchFamily="34" charset="0"/>
                        </a:rPr>
                        <a:t>Todas</a:t>
                      </a:r>
                      <a:r>
                        <a:rPr lang="es-CO" sz="2000" b="0" i="0" u="none" strike="noStrike" baseline="0" dirty="0" smtClean="0">
                          <a:solidFill>
                            <a:srgbClr val="595959"/>
                          </a:solidFill>
                          <a:effectLst/>
                          <a:latin typeface="Arial" panose="020B0604020202020204" pitchFamily="34" charset="0"/>
                          <a:cs typeface="Arial" panose="020B0604020202020204" pitchFamily="34" charset="0"/>
                        </a:rPr>
                        <a:t> las s</a:t>
                      </a:r>
                      <a:r>
                        <a:rPr lang="es-CO" sz="2000" b="0" i="0" u="none" strike="noStrike" dirty="0" smtClean="0">
                          <a:solidFill>
                            <a:srgbClr val="595959"/>
                          </a:solidFill>
                          <a:effectLst/>
                          <a:latin typeface="Arial" panose="020B0604020202020204" pitchFamily="34" charset="0"/>
                          <a:cs typeface="Arial" panose="020B0604020202020204" pitchFamily="34" charset="0"/>
                        </a:rPr>
                        <a:t>ubregiones </a:t>
                      </a:r>
                      <a:r>
                        <a:rPr lang="es-CO" sz="2000" b="0" i="0" u="none" strike="noStrike" dirty="0">
                          <a:solidFill>
                            <a:srgbClr val="595959"/>
                          </a:solidFill>
                          <a:effectLst/>
                          <a:latin typeface="Arial" panose="020B0604020202020204" pitchFamily="34" charset="0"/>
                          <a:cs typeface="Arial" panose="020B0604020202020204" pitchFamily="34" charset="0"/>
                        </a:rPr>
                        <a:t>del 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2000" b="0" i="0" u="none" strike="noStrike" dirty="0">
                          <a:solidFill>
                            <a:srgbClr val="595959"/>
                          </a:solidFill>
                          <a:effectLst/>
                          <a:latin typeface="Arial" panose="020B0604020202020204" pitchFamily="34" charset="0"/>
                          <a:cs typeface="Arial" panose="020B0604020202020204" pitchFamily="34" charset="0"/>
                        </a:rPr>
                        <a:t>Capacitación Catálogo de Inversión Pública y la relación con la Formulación de los </a:t>
                      </a:r>
                      <a:r>
                        <a:rPr lang="es-CO" sz="2000" b="0" i="0" u="none" strike="noStrike" dirty="0" smtClean="0">
                          <a:solidFill>
                            <a:srgbClr val="595959"/>
                          </a:solidFill>
                          <a:effectLst/>
                          <a:latin typeface="Arial" panose="020B0604020202020204" pitchFamily="34" charset="0"/>
                          <a:cs typeface="Arial" panose="020B0604020202020204" pitchFamily="34" charset="0"/>
                        </a:rPr>
                        <a:t>Proyectos, en conjunto con el DNP</a:t>
                      </a:r>
                      <a:endParaRPr lang="es-CO" sz="2000" b="0" i="0" u="none" strike="noStrike" dirty="0">
                        <a:solidFill>
                          <a:srgbClr val="595959"/>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7401458"/>
                  </a:ext>
                </a:extLst>
              </a:tr>
              <a:tr h="1727419">
                <a:tc>
                  <a:txBody>
                    <a:bodyPr/>
                    <a:lstStyle/>
                    <a:p>
                      <a:pPr algn="ctr" rtl="0" fontAlgn="ctr"/>
                      <a:r>
                        <a:rPr lang="es-CO" sz="2000" b="0" i="0" u="none" strike="noStrike">
                          <a:solidFill>
                            <a:srgbClr val="595959"/>
                          </a:solidFill>
                          <a:effectLst/>
                          <a:latin typeface="Arial" panose="020B0604020202020204" pitchFamily="34" charset="0"/>
                          <a:cs typeface="Arial" panose="020B060402020202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rtl="0" fontAlgn="ctr"/>
                      <a:r>
                        <a:rPr lang="es-CO" sz="2000" b="0" i="0" u="none" strike="noStrike" dirty="0" smtClean="0">
                          <a:solidFill>
                            <a:srgbClr val="595959"/>
                          </a:solidFill>
                          <a:effectLst/>
                          <a:latin typeface="Arial" panose="020B0604020202020204" pitchFamily="34" charset="0"/>
                          <a:cs typeface="Arial" panose="020B0604020202020204" pitchFamily="34" charset="0"/>
                        </a:rPr>
                        <a:t>Todas</a:t>
                      </a:r>
                      <a:r>
                        <a:rPr lang="es-CO" sz="2000" b="0" i="0" u="none" strike="noStrike" baseline="0" dirty="0" smtClean="0">
                          <a:solidFill>
                            <a:srgbClr val="595959"/>
                          </a:solidFill>
                          <a:effectLst/>
                          <a:latin typeface="Arial" panose="020B0604020202020204" pitchFamily="34" charset="0"/>
                          <a:cs typeface="Arial" panose="020B0604020202020204" pitchFamily="34" charset="0"/>
                        </a:rPr>
                        <a:t> las s</a:t>
                      </a:r>
                      <a:r>
                        <a:rPr lang="es-CO" sz="2000" b="0" i="0" u="none" strike="noStrike" dirty="0" smtClean="0">
                          <a:solidFill>
                            <a:srgbClr val="595959"/>
                          </a:solidFill>
                          <a:effectLst/>
                          <a:latin typeface="Arial" panose="020B0604020202020204" pitchFamily="34" charset="0"/>
                          <a:cs typeface="Arial" panose="020B0604020202020204" pitchFamily="34" charset="0"/>
                        </a:rPr>
                        <a:t>ubregiones </a:t>
                      </a:r>
                      <a:r>
                        <a:rPr lang="es-CO" sz="2000" b="0" i="0" u="none" strike="noStrike" dirty="0">
                          <a:solidFill>
                            <a:srgbClr val="595959"/>
                          </a:solidFill>
                          <a:effectLst/>
                          <a:latin typeface="Arial" panose="020B0604020202020204" pitchFamily="34" charset="0"/>
                          <a:cs typeface="Arial" panose="020B0604020202020204" pitchFamily="34" charset="0"/>
                        </a:rPr>
                        <a:t>del 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2000" b="0" i="0" u="none" strike="noStrike" dirty="0">
                          <a:solidFill>
                            <a:srgbClr val="595959"/>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marL="0" algn="just" defTabSz="914400" rtl="0" eaLnBrk="1" fontAlgn="ctr" latinLnBrk="0" hangingPunct="1"/>
                      <a:r>
                        <a:rPr lang="es-CO" sz="2000" b="0" i="0" u="none" strike="noStrike" kern="1200" dirty="0" smtClean="0">
                          <a:solidFill>
                            <a:srgbClr val="595959"/>
                          </a:solidFill>
                          <a:effectLst/>
                          <a:latin typeface="Arial" panose="020B0604020202020204" pitchFamily="34" charset="0"/>
                          <a:ea typeface="+mn-ea"/>
                          <a:cs typeface="Arial" panose="020B0604020202020204" pitchFamily="34" charset="0"/>
                        </a:rPr>
                        <a:t>Homologación </a:t>
                      </a:r>
                      <a:r>
                        <a:rPr lang="es-CO" sz="2000" b="0" i="0" u="none" strike="noStrike" kern="1200" dirty="0">
                          <a:solidFill>
                            <a:srgbClr val="595959"/>
                          </a:solidFill>
                          <a:effectLst/>
                          <a:latin typeface="Arial" panose="020B0604020202020204" pitchFamily="34" charset="0"/>
                          <a:ea typeface="+mn-ea"/>
                          <a:cs typeface="Arial" panose="020B0604020202020204" pitchFamily="34" charset="0"/>
                        </a:rPr>
                        <a:t>de los proyectos existentes y los proyectos formulados en la MGA Web de acuerdo a la nueva clasificación del catálogo presupuestal de las entidades </a:t>
                      </a:r>
                      <a:r>
                        <a:rPr lang="es-CO" sz="2000" b="0" i="0" u="none" strike="noStrike" kern="1200" dirty="0" smtClean="0">
                          <a:solidFill>
                            <a:srgbClr val="595959"/>
                          </a:solidFill>
                          <a:effectLst/>
                          <a:latin typeface="Arial" panose="020B0604020202020204" pitchFamily="34" charset="0"/>
                          <a:ea typeface="+mn-ea"/>
                          <a:cs typeface="Arial" panose="020B0604020202020204" pitchFamily="34" charset="0"/>
                        </a:rPr>
                        <a:t>territoriales, en conjunto con</a:t>
                      </a:r>
                      <a:r>
                        <a:rPr lang="es-CO" sz="2000" b="0" i="0" u="none" strike="noStrike" kern="1200" baseline="0" dirty="0" smtClean="0">
                          <a:solidFill>
                            <a:srgbClr val="595959"/>
                          </a:solidFill>
                          <a:effectLst/>
                          <a:latin typeface="Arial" panose="020B0604020202020204" pitchFamily="34" charset="0"/>
                          <a:ea typeface="+mn-ea"/>
                          <a:cs typeface="Arial" panose="020B0604020202020204" pitchFamily="34" charset="0"/>
                        </a:rPr>
                        <a:t> el DNP</a:t>
                      </a:r>
                      <a:endParaRPr lang="es-CO" sz="2000" b="0" i="0" u="none" strike="noStrike" kern="1200" dirty="0">
                        <a:solidFill>
                          <a:srgbClr val="595959"/>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0090997"/>
                  </a:ext>
                </a:extLst>
              </a:tr>
              <a:tr h="248984">
                <a:tc gridSpan="3">
                  <a:txBody>
                    <a:bodyPr/>
                    <a:lstStyle/>
                    <a:p>
                      <a:pPr algn="ctr" rtl="0" fontAlgn="ctr"/>
                      <a:r>
                        <a:rPr lang="es-CO" sz="2000" b="1" i="0" u="none" strike="noStrike">
                          <a:solidFill>
                            <a:srgbClr val="FFFFFF"/>
                          </a:solidFill>
                          <a:effectLst/>
                          <a:latin typeface="Arial" panose="020B0604020202020204" pitchFamily="34" charset="0"/>
                          <a:cs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tc hMerge="1">
                  <a:txBody>
                    <a:bodyPr/>
                    <a:lstStyle/>
                    <a:p>
                      <a:endParaRPr lang="es-CO"/>
                    </a:p>
                  </a:txBody>
                  <a:tcPr/>
                </a:tc>
                <a:tc hMerge="1">
                  <a:txBody>
                    <a:bodyPr/>
                    <a:lstStyle/>
                    <a:p>
                      <a:endParaRPr lang="es-CO"/>
                    </a:p>
                  </a:txBody>
                  <a:tcPr/>
                </a:tc>
                <a:tc>
                  <a:txBody>
                    <a:bodyPr/>
                    <a:lstStyle/>
                    <a:p>
                      <a:pPr algn="ctr" rtl="0" fontAlgn="ctr"/>
                      <a:r>
                        <a:rPr lang="es-CO" sz="2000" b="1" i="0" u="none" strike="noStrike" dirty="0">
                          <a:solidFill>
                            <a:srgbClr val="FFFFFF"/>
                          </a:solidFill>
                          <a:effectLst/>
                          <a:latin typeface="Arial" panose="020B0604020202020204" pitchFamily="34" charset="0"/>
                          <a:cs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682A"/>
                    </a:solidFill>
                  </a:tcPr>
                </a:tc>
                <a:extLst>
                  <a:ext uri="{0D108BD9-81ED-4DB2-BD59-A6C34878D82A}">
                    <a16:rowId xmlns:a16="http://schemas.microsoft.com/office/drawing/2014/main" val="814976468"/>
                  </a:ext>
                </a:extLst>
              </a:tr>
            </a:tbl>
          </a:graphicData>
        </a:graphic>
      </p:graphicFrame>
    </p:spTree>
    <p:extLst>
      <p:ext uri="{BB962C8B-B14F-4D97-AF65-F5344CB8AC3E}">
        <p14:creationId xmlns:p14="http://schemas.microsoft.com/office/powerpoint/2010/main" val="2686111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sp>
        <p:nvSpPr>
          <p:cNvPr id="4" name="CuadroTexto 3"/>
          <p:cNvSpPr txBox="1"/>
          <p:nvPr/>
        </p:nvSpPr>
        <p:spPr>
          <a:xfrm>
            <a:off x="106680" y="0"/>
            <a:ext cx="8061960" cy="1200329"/>
          </a:xfrm>
          <a:prstGeom prst="rect">
            <a:avLst/>
          </a:prstGeom>
          <a:noFill/>
        </p:spPr>
        <p:txBody>
          <a:bodyPr wrap="square" rtlCol="0">
            <a:spAutoFit/>
          </a:bodyPr>
          <a:lstStyle/>
          <a:p>
            <a:r>
              <a:rPr lang="es-CO" sz="2400" b="1" dirty="0" smtClean="0">
                <a:solidFill>
                  <a:schemeClr val="bg1"/>
                </a:solidFill>
                <a:latin typeface="Arial Black" panose="020B0A04020102020204" pitchFamily="34" charset="0"/>
              </a:rPr>
              <a:t>Programas de Saneamiento Fiscal y Financiero de los municipios que incumplieron Ley 617 en la vigencia 2019</a:t>
            </a:r>
            <a:endParaRPr lang="es-CO" sz="2400" b="1" dirty="0">
              <a:solidFill>
                <a:schemeClr val="bg1"/>
              </a:solidFill>
              <a:latin typeface="Arial Black" panose="020B0A040201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780730862"/>
              </p:ext>
            </p:extLst>
          </p:nvPr>
        </p:nvGraphicFramePr>
        <p:xfrm>
          <a:off x="558799" y="1400969"/>
          <a:ext cx="10977881" cy="4247356"/>
        </p:xfrm>
        <a:graphic>
          <a:graphicData uri="http://schemas.openxmlformats.org/drawingml/2006/table">
            <a:tbl>
              <a:tblPr/>
              <a:tblGrid>
                <a:gridCol w="1981830">
                  <a:extLst>
                    <a:ext uri="{9D8B030D-6E8A-4147-A177-3AD203B41FA5}">
                      <a16:colId xmlns:a16="http://schemas.microsoft.com/office/drawing/2014/main" val="178604110"/>
                    </a:ext>
                  </a:extLst>
                </a:gridCol>
                <a:gridCol w="4404641">
                  <a:extLst>
                    <a:ext uri="{9D8B030D-6E8A-4147-A177-3AD203B41FA5}">
                      <a16:colId xmlns:a16="http://schemas.microsoft.com/office/drawing/2014/main" val="3257116951"/>
                    </a:ext>
                  </a:extLst>
                </a:gridCol>
                <a:gridCol w="2423416">
                  <a:extLst>
                    <a:ext uri="{9D8B030D-6E8A-4147-A177-3AD203B41FA5}">
                      <a16:colId xmlns:a16="http://schemas.microsoft.com/office/drawing/2014/main" val="449035289"/>
                    </a:ext>
                  </a:extLst>
                </a:gridCol>
                <a:gridCol w="2167994">
                  <a:extLst>
                    <a:ext uri="{9D8B030D-6E8A-4147-A177-3AD203B41FA5}">
                      <a16:colId xmlns:a16="http://schemas.microsoft.com/office/drawing/2014/main" val="3555005850"/>
                    </a:ext>
                  </a:extLst>
                </a:gridCol>
              </a:tblGrid>
              <a:tr h="495300">
                <a:tc>
                  <a:txBody>
                    <a:bodyPr/>
                    <a:lstStyle/>
                    <a:p>
                      <a:pPr algn="ctr" fontAlgn="ctr"/>
                      <a:r>
                        <a:rPr lang="es-CO" sz="1800" b="1" i="0" u="none" strike="noStrike" dirty="0">
                          <a:solidFill>
                            <a:srgbClr val="FFFFFF"/>
                          </a:solidFill>
                          <a:effectLst/>
                          <a:latin typeface="Arial" panose="020B0604020202020204" pitchFamily="34" charset="0"/>
                          <a:cs typeface="Arial" panose="020B0604020202020204" pitchFamily="34" charset="0"/>
                        </a:rPr>
                        <a:t>Municipio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0542F"/>
                    </a:solidFill>
                  </a:tcPr>
                </a:tc>
                <a:tc>
                  <a:txBody>
                    <a:bodyPr/>
                    <a:lstStyle/>
                    <a:p>
                      <a:pPr algn="ctr" fontAlgn="ctr"/>
                      <a:r>
                        <a:rPr lang="es-CO" sz="1800" b="1" i="0" u="none" strike="noStrike" dirty="0">
                          <a:solidFill>
                            <a:srgbClr val="FFFFFF"/>
                          </a:solidFill>
                          <a:effectLst/>
                          <a:latin typeface="Arial" panose="020B0604020202020204" pitchFamily="34" charset="0"/>
                          <a:cs typeface="Arial" panose="020B0604020202020204" pitchFamily="34" charset="0"/>
                        </a:rPr>
                        <a:t>Decreto de adopción</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0542F"/>
                    </a:solidFill>
                  </a:tcPr>
                </a:tc>
                <a:tc>
                  <a:txBody>
                    <a:bodyPr/>
                    <a:lstStyle/>
                    <a:p>
                      <a:pPr algn="ctr" fontAlgn="ctr"/>
                      <a:r>
                        <a:rPr lang="es-CO" sz="1800" b="1" i="0" u="none" strike="noStrike">
                          <a:solidFill>
                            <a:srgbClr val="FFFFFF"/>
                          </a:solidFill>
                          <a:effectLst/>
                          <a:latin typeface="Arial" panose="020B0604020202020204" pitchFamily="34" charset="0"/>
                          <a:cs typeface="Arial" panose="020B0604020202020204" pitchFamily="34" charset="0"/>
                        </a:rPr>
                        <a:t>Inicio del Proceso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0542F"/>
                    </a:solidFill>
                  </a:tcPr>
                </a:tc>
                <a:tc>
                  <a:txBody>
                    <a:bodyPr/>
                    <a:lstStyle/>
                    <a:p>
                      <a:pPr algn="ctr" fontAlgn="ctr"/>
                      <a:r>
                        <a:rPr lang="es-CO" sz="1800" b="1" i="0" u="none" strike="noStrike">
                          <a:solidFill>
                            <a:srgbClr val="FFFFFF"/>
                          </a:solidFill>
                          <a:effectLst/>
                          <a:latin typeface="Arial" panose="020B0604020202020204" pitchFamily="34" charset="0"/>
                          <a:cs typeface="Arial" panose="020B0604020202020204" pitchFamily="34" charset="0"/>
                        </a:rPr>
                        <a:t>Duración del PSFF fecha final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0542F"/>
                    </a:solidFill>
                  </a:tcPr>
                </a:tc>
                <a:extLst>
                  <a:ext uri="{0D108BD9-81ED-4DB2-BD59-A6C34878D82A}">
                    <a16:rowId xmlns:a16="http://schemas.microsoft.com/office/drawing/2014/main" val="1708718203"/>
                  </a:ext>
                </a:extLst>
              </a:tr>
              <a:tr h="433546">
                <a:tc>
                  <a:txBody>
                    <a:bodyPr/>
                    <a:lstStyle/>
                    <a:p>
                      <a:pPr algn="l" fontAlgn="ctr"/>
                      <a:r>
                        <a:rPr lang="es-CO" sz="1800" b="1" i="0" u="none" strike="noStrike" dirty="0">
                          <a:solidFill>
                            <a:srgbClr val="404040"/>
                          </a:solidFill>
                          <a:effectLst/>
                          <a:latin typeface="Arial" panose="020B0604020202020204" pitchFamily="34" charset="0"/>
                          <a:cs typeface="Arial" panose="020B0604020202020204" pitchFamily="34" charset="0"/>
                        </a:rPr>
                        <a:t>El Bagre</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Decreto 211 del 17 diciembre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Diciembre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fontAlgn="ctr"/>
                      <a:r>
                        <a:rPr lang="es-CO" sz="1800" b="0" i="0" u="none" strike="noStrike" dirty="0" smtClean="0">
                          <a:solidFill>
                            <a:srgbClr val="000000"/>
                          </a:solidFill>
                          <a:effectLst/>
                          <a:latin typeface="Arial" panose="020B0604020202020204" pitchFamily="34" charset="0"/>
                          <a:cs typeface="Arial" panose="020B0604020202020204" pitchFamily="34" charset="0"/>
                        </a:rPr>
                        <a:t>Diciembre de </a:t>
                      </a:r>
                      <a:r>
                        <a:rPr lang="es-CO" sz="1800" b="0" i="0" u="none" strike="noStrike" dirty="0" smtClean="0">
                          <a:solidFill>
                            <a:srgbClr val="000000"/>
                          </a:solidFill>
                          <a:effectLst/>
                          <a:latin typeface="Arial" panose="020B0604020202020204" pitchFamily="34" charset="0"/>
                          <a:cs typeface="Arial" panose="020B0604020202020204" pitchFamily="34" charset="0"/>
                        </a:rPr>
                        <a:t>2021</a:t>
                      </a:r>
                      <a:endParaRPr lang="es-CO"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92683569"/>
                  </a:ext>
                </a:extLst>
              </a:tr>
              <a:tr h="426720">
                <a:tc>
                  <a:txBody>
                    <a:bodyPr/>
                    <a:lstStyle/>
                    <a:p>
                      <a:pPr algn="l" fontAlgn="ctr"/>
                      <a:r>
                        <a:rPr lang="es-CO" sz="1800" b="1" i="0" u="none" strike="noStrike" dirty="0">
                          <a:solidFill>
                            <a:srgbClr val="404040"/>
                          </a:solidFill>
                          <a:effectLst/>
                          <a:latin typeface="Arial" panose="020B0604020202020204" pitchFamily="34" charset="0"/>
                          <a:cs typeface="Arial" panose="020B0604020202020204" pitchFamily="34" charset="0"/>
                        </a:rPr>
                        <a:t>Heliconia</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Decreto 089 del 4 de septiembre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Septiembre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fontAlgn="ctr"/>
                      <a:r>
                        <a:rPr lang="es-CO" sz="1800" b="0" i="0" u="none" strike="noStrike" dirty="0" smtClean="0">
                          <a:solidFill>
                            <a:srgbClr val="000000"/>
                          </a:solidFill>
                          <a:effectLst/>
                          <a:latin typeface="Arial" panose="020B0604020202020204" pitchFamily="34" charset="0"/>
                          <a:cs typeface="Arial" panose="020B0604020202020204" pitchFamily="34" charset="0"/>
                        </a:rPr>
                        <a:t>Septiembre de 2021</a:t>
                      </a:r>
                      <a:endParaRPr lang="es-CO"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95450436"/>
                  </a:ext>
                </a:extLst>
              </a:tr>
              <a:tr h="381000">
                <a:tc>
                  <a:txBody>
                    <a:bodyPr/>
                    <a:lstStyle/>
                    <a:p>
                      <a:pPr algn="l" fontAlgn="ctr"/>
                      <a:r>
                        <a:rPr lang="es-CO" sz="1800" b="1" i="0" u="none" strike="noStrike" dirty="0">
                          <a:solidFill>
                            <a:srgbClr val="404040"/>
                          </a:solidFill>
                          <a:effectLst/>
                          <a:latin typeface="Arial" panose="020B0604020202020204" pitchFamily="34" charset="0"/>
                          <a:cs typeface="Arial" panose="020B0604020202020204" pitchFamily="34" charset="0"/>
                        </a:rPr>
                        <a:t>Murindó</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Decreto 093 de julio 23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Julio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Julio de 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726521362"/>
                  </a:ext>
                </a:extLst>
              </a:tr>
              <a:tr h="518160">
                <a:tc>
                  <a:txBody>
                    <a:bodyPr/>
                    <a:lstStyle/>
                    <a:p>
                      <a:pPr algn="l" fontAlgn="ctr"/>
                      <a:r>
                        <a:rPr lang="es-CO" sz="1800" b="1" i="0" u="none" strike="noStrike" dirty="0">
                          <a:solidFill>
                            <a:srgbClr val="404040"/>
                          </a:solidFill>
                          <a:effectLst/>
                          <a:latin typeface="Arial" panose="020B0604020202020204" pitchFamily="34" charset="0"/>
                          <a:cs typeface="Arial" panose="020B0604020202020204" pitchFamily="34" charset="0"/>
                        </a:rPr>
                        <a:t>Nechí</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Decreto 103 del 28 de octubre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Octubre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fontAlgn="ctr"/>
                      <a:r>
                        <a:rPr lang="es-CO" sz="1800" b="0" i="0" u="none" strike="noStrike">
                          <a:solidFill>
                            <a:srgbClr val="000000"/>
                          </a:solidFill>
                          <a:effectLst/>
                          <a:latin typeface="Arial" panose="020B0604020202020204" pitchFamily="34" charset="0"/>
                          <a:cs typeface="Arial" panose="020B0604020202020204" pitchFamily="34" charset="0"/>
                        </a:rPr>
                        <a:t>Octubre de 2021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47846818"/>
                  </a:ext>
                </a:extLst>
              </a:tr>
              <a:tr h="1547971">
                <a:tc>
                  <a:txBody>
                    <a:bodyPr/>
                    <a:lstStyle/>
                    <a:p>
                      <a:pPr algn="l" fontAlgn="ctr"/>
                      <a:r>
                        <a:rPr lang="es-CO" sz="1800" b="1" i="0" u="none" strike="noStrike" dirty="0">
                          <a:solidFill>
                            <a:srgbClr val="000000"/>
                          </a:solidFill>
                          <a:effectLst/>
                          <a:latin typeface="Arial" panose="020B0604020202020204" pitchFamily="34" charset="0"/>
                          <a:cs typeface="Arial" panose="020B0604020202020204" pitchFamily="34" charset="0"/>
                        </a:rPr>
                        <a:t>Nariño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Se acoge a Restructuración de pasivos de Ley 550 de 1999, mediante Resolución 270 del 4 de febrero de 2021 del Ministerio de Hacienda y Crédito Público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A partir de esta resolución, el municipio cuenta con cuatro meses para conciliar todas las acreencias con acreedores, están en etapa final.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hasta que se pague la última acreencia</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489471355"/>
                  </a:ext>
                </a:extLst>
              </a:tr>
            </a:tbl>
          </a:graphicData>
        </a:graphic>
      </p:graphicFrame>
    </p:spTree>
    <p:extLst>
      <p:ext uri="{BB962C8B-B14F-4D97-AF65-F5344CB8AC3E}">
        <p14:creationId xmlns:p14="http://schemas.microsoft.com/office/powerpoint/2010/main" val="3135656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595F1546-2314-4531-907C-1DAA4F42CDC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A1D87FE6-6F5E-4CC2-B4F5-7A0558EA8F33}"/>
              </a:ext>
            </a:extLst>
          </p:cNvPr>
          <p:cNvCxnSpPr/>
          <p:nvPr/>
        </p:nvCxnSpPr>
        <p:spPr>
          <a:xfrm>
            <a:off x="374073" y="1122218"/>
            <a:ext cx="0" cy="0"/>
          </a:xfrm>
          <a:prstGeom prst="line">
            <a:avLst/>
          </a:prstGeom>
        </p:spPr>
        <p:style>
          <a:lnRef idx="1">
            <a:schemeClr val="dk1"/>
          </a:lnRef>
          <a:fillRef idx="0">
            <a:schemeClr val="dk1"/>
          </a:fillRef>
          <a:effectRef idx="0">
            <a:schemeClr val="dk1"/>
          </a:effectRef>
          <a:fontRef idx="minor">
            <a:schemeClr val="tx1"/>
          </a:fontRef>
        </p:style>
      </p:cxnSp>
      <p:sp>
        <p:nvSpPr>
          <p:cNvPr id="4" name="CuadroTexto 3"/>
          <p:cNvSpPr txBox="1"/>
          <p:nvPr/>
        </p:nvSpPr>
        <p:spPr>
          <a:xfrm>
            <a:off x="106680" y="0"/>
            <a:ext cx="8061960" cy="1200329"/>
          </a:xfrm>
          <a:prstGeom prst="rect">
            <a:avLst/>
          </a:prstGeom>
          <a:noFill/>
        </p:spPr>
        <p:txBody>
          <a:bodyPr wrap="square" rtlCol="0">
            <a:spAutoFit/>
          </a:bodyPr>
          <a:lstStyle/>
          <a:p>
            <a:r>
              <a:rPr lang="es-CO" sz="2400" b="1" dirty="0" smtClean="0">
                <a:solidFill>
                  <a:schemeClr val="bg1"/>
                </a:solidFill>
                <a:latin typeface="Arial Black" panose="020B0A04020102020204" pitchFamily="34" charset="0"/>
              </a:rPr>
              <a:t>Programas de Saneamiento Fiscal y Financiero de los municipios que incumplieron Ley 617 en la vigencia 2019</a:t>
            </a:r>
            <a:endParaRPr lang="es-CO" sz="2400" b="1" dirty="0">
              <a:solidFill>
                <a:schemeClr val="bg1"/>
              </a:solidFill>
              <a:latin typeface="Arial Black" panose="020B0A040201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739960393"/>
              </p:ext>
            </p:extLst>
          </p:nvPr>
        </p:nvGraphicFramePr>
        <p:xfrm>
          <a:off x="608330" y="1335246"/>
          <a:ext cx="10974069" cy="4426785"/>
        </p:xfrm>
        <a:graphic>
          <a:graphicData uri="http://schemas.openxmlformats.org/drawingml/2006/table">
            <a:tbl>
              <a:tblPr/>
              <a:tblGrid>
                <a:gridCol w="2630468">
                  <a:extLst>
                    <a:ext uri="{9D8B030D-6E8A-4147-A177-3AD203B41FA5}">
                      <a16:colId xmlns:a16="http://schemas.microsoft.com/office/drawing/2014/main" val="4239164119"/>
                    </a:ext>
                  </a:extLst>
                </a:gridCol>
                <a:gridCol w="4169044">
                  <a:extLst>
                    <a:ext uri="{9D8B030D-6E8A-4147-A177-3AD203B41FA5}">
                      <a16:colId xmlns:a16="http://schemas.microsoft.com/office/drawing/2014/main" val="1121851775"/>
                    </a:ext>
                  </a:extLst>
                </a:gridCol>
                <a:gridCol w="2007316">
                  <a:extLst>
                    <a:ext uri="{9D8B030D-6E8A-4147-A177-3AD203B41FA5}">
                      <a16:colId xmlns:a16="http://schemas.microsoft.com/office/drawing/2014/main" val="2928013103"/>
                    </a:ext>
                  </a:extLst>
                </a:gridCol>
                <a:gridCol w="2167241">
                  <a:extLst>
                    <a:ext uri="{9D8B030D-6E8A-4147-A177-3AD203B41FA5}">
                      <a16:colId xmlns:a16="http://schemas.microsoft.com/office/drawing/2014/main" val="719705558"/>
                    </a:ext>
                  </a:extLst>
                </a:gridCol>
              </a:tblGrid>
              <a:tr h="429999">
                <a:tc>
                  <a:txBody>
                    <a:bodyPr/>
                    <a:lstStyle/>
                    <a:p>
                      <a:pPr algn="ctr" fontAlgn="ctr"/>
                      <a:r>
                        <a:rPr lang="es-CO" sz="1800" b="1" i="0" u="none" strike="noStrike" dirty="0">
                          <a:solidFill>
                            <a:srgbClr val="FFFFFF"/>
                          </a:solidFill>
                          <a:effectLst/>
                          <a:latin typeface="Arial" panose="020B0604020202020204" pitchFamily="34" charset="0"/>
                          <a:cs typeface="Arial" panose="020B0604020202020204" pitchFamily="34" charset="0"/>
                        </a:rPr>
                        <a:t>Municipio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0542F"/>
                    </a:solidFill>
                  </a:tcPr>
                </a:tc>
                <a:tc>
                  <a:txBody>
                    <a:bodyPr/>
                    <a:lstStyle/>
                    <a:p>
                      <a:pPr algn="ctr" fontAlgn="ctr"/>
                      <a:r>
                        <a:rPr lang="es-CO" sz="1800" b="1" i="0" u="none" strike="noStrike" dirty="0">
                          <a:solidFill>
                            <a:srgbClr val="FFFFFF"/>
                          </a:solidFill>
                          <a:effectLst/>
                          <a:latin typeface="Arial" panose="020B0604020202020204" pitchFamily="34" charset="0"/>
                          <a:cs typeface="Arial" panose="020B0604020202020204" pitchFamily="34" charset="0"/>
                        </a:rPr>
                        <a:t>Decreto de adopción</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0542F"/>
                    </a:solidFill>
                  </a:tcPr>
                </a:tc>
                <a:tc>
                  <a:txBody>
                    <a:bodyPr/>
                    <a:lstStyle/>
                    <a:p>
                      <a:pPr algn="ctr" fontAlgn="ctr"/>
                      <a:r>
                        <a:rPr lang="es-CO" sz="1800" b="1" i="0" u="none" strike="noStrike">
                          <a:solidFill>
                            <a:srgbClr val="FFFFFF"/>
                          </a:solidFill>
                          <a:effectLst/>
                          <a:latin typeface="Arial" panose="020B0604020202020204" pitchFamily="34" charset="0"/>
                          <a:cs typeface="Arial" panose="020B0604020202020204" pitchFamily="34" charset="0"/>
                        </a:rPr>
                        <a:t>Inicio del Proceso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0542F"/>
                    </a:solidFill>
                  </a:tcPr>
                </a:tc>
                <a:tc>
                  <a:txBody>
                    <a:bodyPr/>
                    <a:lstStyle/>
                    <a:p>
                      <a:pPr algn="ctr" fontAlgn="ctr"/>
                      <a:r>
                        <a:rPr lang="es-CO" sz="1800" b="1" i="0" u="none" strike="noStrike">
                          <a:solidFill>
                            <a:srgbClr val="FFFFFF"/>
                          </a:solidFill>
                          <a:effectLst/>
                          <a:latin typeface="Arial" panose="020B0604020202020204" pitchFamily="34" charset="0"/>
                          <a:cs typeface="Arial" panose="020B0604020202020204" pitchFamily="34" charset="0"/>
                        </a:rPr>
                        <a:t>Duración del PSFF fecha final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20542F"/>
                    </a:solidFill>
                  </a:tcPr>
                </a:tc>
                <a:extLst>
                  <a:ext uri="{0D108BD9-81ED-4DB2-BD59-A6C34878D82A}">
                    <a16:rowId xmlns:a16="http://schemas.microsoft.com/office/drawing/2014/main" val="312925524"/>
                  </a:ext>
                </a:extLst>
              </a:tr>
              <a:tr h="377349">
                <a:tc>
                  <a:txBody>
                    <a:bodyPr/>
                    <a:lstStyle/>
                    <a:p>
                      <a:pPr algn="l" fontAlgn="ctr"/>
                      <a:r>
                        <a:rPr lang="es-CO" sz="1800" b="1" i="0" u="none" strike="noStrike" dirty="0">
                          <a:solidFill>
                            <a:srgbClr val="000000"/>
                          </a:solidFill>
                          <a:effectLst/>
                          <a:latin typeface="Arial" panose="020B0604020202020204" pitchFamily="34" charset="0"/>
                          <a:cs typeface="Arial" panose="020B0604020202020204" pitchFamily="34" charset="0"/>
                        </a:rPr>
                        <a:t>Tarazá</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Decreto 128 del 01 de octubre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Octubre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s-CO" sz="1800" b="0" i="0" u="none" strike="noStrike">
                          <a:solidFill>
                            <a:srgbClr val="000000"/>
                          </a:solidFill>
                          <a:effectLst/>
                          <a:latin typeface="Arial" panose="020B0604020202020204" pitchFamily="34" charset="0"/>
                          <a:cs typeface="Arial" panose="020B0604020202020204" pitchFamily="34" charset="0"/>
                        </a:rPr>
                        <a:t>Octubre de 2023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16542537"/>
                  </a:ext>
                </a:extLst>
              </a:tr>
              <a:tr h="609600">
                <a:tc>
                  <a:txBody>
                    <a:bodyPr/>
                    <a:lstStyle/>
                    <a:p>
                      <a:pPr algn="l" fontAlgn="ctr"/>
                      <a:r>
                        <a:rPr lang="es-CO" sz="1800" b="1" i="0" u="none" strike="noStrike" dirty="0">
                          <a:solidFill>
                            <a:srgbClr val="000000"/>
                          </a:solidFill>
                          <a:effectLst/>
                          <a:latin typeface="Arial" panose="020B0604020202020204" pitchFamily="34" charset="0"/>
                          <a:cs typeface="Arial" panose="020B0604020202020204" pitchFamily="34" charset="0"/>
                        </a:rPr>
                        <a:t>Turbo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Decreto 738 del 24 de noviembre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Noviembre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fontAlgn="ctr"/>
                      <a:r>
                        <a:rPr lang="es-CO" sz="1800" b="0" i="0" u="none" strike="noStrike">
                          <a:solidFill>
                            <a:srgbClr val="000000"/>
                          </a:solidFill>
                          <a:effectLst/>
                          <a:latin typeface="Arial" panose="020B0604020202020204" pitchFamily="34" charset="0"/>
                          <a:cs typeface="Arial" panose="020B0604020202020204" pitchFamily="34" charset="0"/>
                        </a:rPr>
                        <a:t>Diciembre de 2029</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02900044"/>
                  </a:ext>
                </a:extLst>
              </a:tr>
              <a:tr h="381000">
                <a:tc>
                  <a:txBody>
                    <a:bodyPr/>
                    <a:lstStyle/>
                    <a:p>
                      <a:pPr algn="l" fontAlgn="ctr"/>
                      <a:r>
                        <a:rPr lang="es-CO" sz="1800" b="1" i="0" u="none" strike="noStrike" dirty="0">
                          <a:solidFill>
                            <a:srgbClr val="000000"/>
                          </a:solidFill>
                          <a:effectLst/>
                          <a:latin typeface="Arial" panose="020B0604020202020204" pitchFamily="34" charset="0"/>
                          <a:cs typeface="Arial" panose="020B0604020202020204" pitchFamily="34" charset="0"/>
                        </a:rPr>
                        <a:t>Puerto Berrio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No implementó PSFF</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96431080"/>
                  </a:ext>
                </a:extLst>
              </a:tr>
              <a:tr h="609600">
                <a:tc>
                  <a:txBody>
                    <a:bodyPr/>
                    <a:lstStyle/>
                    <a:p>
                      <a:pPr algn="l" fontAlgn="ctr"/>
                      <a:r>
                        <a:rPr lang="es-CO" sz="1800" b="1" i="0" u="none" strike="noStrike" dirty="0">
                          <a:solidFill>
                            <a:srgbClr val="000000"/>
                          </a:solidFill>
                          <a:effectLst/>
                          <a:latin typeface="Arial" panose="020B0604020202020204" pitchFamily="34" charset="0"/>
                          <a:cs typeface="Arial" panose="020B0604020202020204" pitchFamily="34" charset="0"/>
                        </a:rPr>
                        <a:t>Montebello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fontAlgn="ctr"/>
                      <a:r>
                        <a:rPr lang="es-CO" sz="1800" b="0" i="0" u="none" strike="noStrike">
                          <a:solidFill>
                            <a:srgbClr val="000000"/>
                          </a:solidFill>
                          <a:effectLst/>
                          <a:latin typeface="Arial" panose="020B0604020202020204" pitchFamily="34" charset="0"/>
                          <a:cs typeface="Arial" panose="020B0604020202020204" pitchFamily="34" charset="0"/>
                        </a:rPr>
                        <a:t>Decreto 05-467-100-14-01-116-2020 del 27 de agosto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Agosto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Agosto de 2021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472426343"/>
                  </a:ext>
                </a:extLst>
              </a:tr>
              <a:tr h="685800">
                <a:tc>
                  <a:txBody>
                    <a:bodyPr/>
                    <a:lstStyle/>
                    <a:p>
                      <a:pPr algn="l" fontAlgn="ctr"/>
                      <a:r>
                        <a:rPr lang="es-CO" sz="1800" b="1" i="0" u="none" strike="noStrike" dirty="0">
                          <a:solidFill>
                            <a:srgbClr val="000000"/>
                          </a:solidFill>
                          <a:effectLst/>
                          <a:latin typeface="Arial" panose="020B0604020202020204" pitchFamily="34" charset="0"/>
                          <a:cs typeface="Arial" panose="020B0604020202020204" pitchFamily="34" charset="0"/>
                        </a:rPr>
                        <a:t>Pueblorrico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just" fontAlgn="ctr"/>
                      <a:r>
                        <a:rPr lang="es-CO" sz="1800" b="0" i="0" u="none" strike="noStrike">
                          <a:solidFill>
                            <a:srgbClr val="000000"/>
                          </a:solidFill>
                          <a:effectLst/>
                          <a:latin typeface="Arial" panose="020B0604020202020204" pitchFamily="34" charset="0"/>
                          <a:cs typeface="Arial" panose="020B0604020202020204" pitchFamily="34" charset="0"/>
                        </a:rPr>
                        <a:t>Decreto 3.0.12.10-059 de 20 de agosto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A partir de agosto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Agosto de 2021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00759491"/>
                  </a:ext>
                </a:extLst>
              </a:tr>
              <a:tr h="491427">
                <a:tc>
                  <a:txBody>
                    <a:bodyPr/>
                    <a:lstStyle/>
                    <a:p>
                      <a:pPr algn="l" fontAlgn="ctr"/>
                      <a:r>
                        <a:rPr lang="es-CO" sz="1800" b="1" i="0" u="none" strike="noStrike" dirty="0">
                          <a:solidFill>
                            <a:srgbClr val="000000"/>
                          </a:solidFill>
                          <a:effectLst/>
                          <a:latin typeface="Arial" panose="020B0604020202020204" pitchFamily="34" charset="0"/>
                          <a:cs typeface="Arial" panose="020B0604020202020204" pitchFamily="34" charset="0"/>
                        </a:rPr>
                        <a:t>San José de la Montaña</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just" fontAlgn="ctr"/>
                      <a:r>
                        <a:rPr lang="es-CO" sz="1800" b="0" i="0" u="none" strike="noStrike">
                          <a:solidFill>
                            <a:srgbClr val="000000"/>
                          </a:solidFill>
                          <a:effectLst/>
                          <a:latin typeface="Arial" panose="020B0604020202020204" pitchFamily="34" charset="0"/>
                          <a:cs typeface="Arial" panose="020B0604020202020204" pitchFamily="34" charset="0"/>
                        </a:rPr>
                        <a:t>Decreto 89 del 8 de agosto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Agosto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Agosto de 2021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992967226"/>
                  </a:ext>
                </a:extLst>
              </a:tr>
              <a:tr h="245714">
                <a:tc rowSpan="2">
                  <a:txBody>
                    <a:bodyPr/>
                    <a:lstStyle/>
                    <a:p>
                      <a:pPr algn="l" fontAlgn="ctr"/>
                      <a:r>
                        <a:rPr lang="es-CO" sz="1800" b="1" i="0" u="none" strike="noStrike" dirty="0">
                          <a:solidFill>
                            <a:srgbClr val="000000"/>
                          </a:solidFill>
                          <a:effectLst/>
                          <a:latin typeface="Arial" panose="020B0604020202020204" pitchFamily="34" charset="0"/>
                          <a:cs typeface="Arial" panose="020B0604020202020204" pitchFamily="34" charset="0"/>
                        </a:rPr>
                        <a:t>Uramita</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algn="just" fontAlgn="ctr"/>
                      <a:r>
                        <a:rPr lang="es-CO" sz="1800" b="0" i="0" u="none" strike="noStrike" dirty="0">
                          <a:solidFill>
                            <a:srgbClr val="000000"/>
                          </a:solidFill>
                          <a:effectLst/>
                          <a:latin typeface="Arial" panose="020B0604020202020204" pitchFamily="34" charset="0"/>
                          <a:cs typeface="Arial" panose="020B0604020202020204" pitchFamily="34" charset="0"/>
                        </a:rPr>
                        <a:t>Decreto 160 del 14 de diciembre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Diciembre de 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tcPr>
                </a:tc>
                <a:tc rowSpan="2">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Diciembre de 2023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18057029"/>
                  </a:ext>
                </a:extLst>
              </a:tr>
              <a:tr h="429999">
                <a:tc vMerge="1">
                  <a:txBody>
                    <a:bodyPr/>
                    <a:lstStyle/>
                    <a:p>
                      <a:endParaRPr lang="es-CO"/>
                    </a:p>
                  </a:txBody>
                  <a:tcPr/>
                </a:tc>
                <a:tc vMerge="1">
                  <a:txBody>
                    <a:bodyPr/>
                    <a:lstStyle/>
                    <a:p>
                      <a:endParaRPr lang="es-CO"/>
                    </a:p>
                  </a:txBody>
                  <a:tcPr/>
                </a:tc>
                <a:tc>
                  <a:txBody>
                    <a:bodyPr/>
                    <a:lstStyle/>
                    <a:p>
                      <a:pPr algn="l" fontAlgn="ctr"/>
                      <a:r>
                        <a:rPr lang="es-CO" sz="1800" b="0" i="0" u="none" strike="noStrike" dirty="0">
                          <a:solidFill>
                            <a:srgbClr val="000000"/>
                          </a:solidFill>
                          <a:effectLst/>
                          <a:latin typeface="Arial" panose="020B0604020202020204" pitchFamily="34" charset="0"/>
                          <a:cs typeface="Arial" panose="020B0604020202020204" pitchFamily="34" charset="0"/>
                        </a:rPr>
                        <a:t>PSFF - Autónomo</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401254918"/>
                  </a:ext>
                </a:extLst>
              </a:tr>
            </a:tbl>
          </a:graphicData>
        </a:graphic>
      </p:graphicFrame>
    </p:spTree>
    <p:extLst>
      <p:ext uri="{BB962C8B-B14F-4D97-AF65-F5344CB8AC3E}">
        <p14:creationId xmlns:p14="http://schemas.microsoft.com/office/powerpoint/2010/main" val="3507953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áfico 25" descr="Diana">
            <a:extLst>
              <a:ext uri="{FF2B5EF4-FFF2-40B4-BE49-F238E27FC236}">
                <a16:creationId xmlns:a16="http://schemas.microsoft.com/office/drawing/2014/main" id="{BE803923-7000-4E2B-97BA-5BD077A413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5523731" y="2737338"/>
            <a:ext cx="715108" cy="715108"/>
          </a:xfrm>
          <a:prstGeom prst="rect">
            <a:avLst/>
          </a:prstGeom>
        </p:spPr>
      </p:pic>
      <p:pic>
        <p:nvPicPr>
          <p:cNvPr id="16" name="Imagen 15">
            <a:extLst>
              <a:ext uri="{FF2B5EF4-FFF2-40B4-BE49-F238E27FC236}">
                <a16:creationId xmlns:a16="http://schemas.microsoft.com/office/drawing/2014/main" id="{B1AC4BA1-8CD7-4FAD-A46D-F9CA105570F2}"/>
              </a:ext>
            </a:extLst>
          </p:cNvPr>
          <p:cNvPicPr>
            <a:picLocks noChangeAspect="1"/>
          </p:cNvPicPr>
          <p:nvPr/>
        </p:nvPicPr>
        <p:blipFill>
          <a:blip r:embed="rId15"/>
          <a:stretch>
            <a:fillRect/>
          </a:stretch>
        </p:blipFill>
        <p:spPr>
          <a:xfrm>
            <a:off x="26983" y="-47626"/>
            <a:ext cx="12034547" cy="1268078"/>
          </a:xfrm>
          <a:prstGeom prst="rect">
            <a:avLst/>
          </a:prstGeom>
          <a:effectLst>
            <a:outerShdw blurRad="50800" dist="38100" dir="2700000" algn="tl" rotWithShape="0">
              <a:prstClr val="black">
                <a:alpha val="40000"/>
              </a:prstClr>
            </a:outerShdw>
          </a:effectLst>
        </p:spPr>
      </p:pic>
      <p:pic>
        <p:nvPicPr>
          <p:cNvPr id="7" name="Imagen 6">
            <a:extLst>
              <a:ext uri="{FF2B5EF4-FFF2-40B4-BE49-F238E27FC236}">
                <a16:creationId xmlns:a16="http://schemas.microsoft.com/office/drawing/2014/main" id="{09009B2D-A960-4F85-92A6-FA483AB9B48A}"/>
              </a:ext>
            </a:extLst>
          </p:cNvPr>
          <p:cNvPicPr>
            <a:picLocks noChangeAspect="1"/>
          </p:cNvPicPr>
          <p:nvPr/>
        </p:nvPicPr>
        <p:blipFill>
          <a:blip r:embed="rId16"/>
          <a:stretch>
            <a:fillRect/>
          </a:stretch>
        </p:blipFill>
        <p:spPr>
          <a:xfrm>
            <a:off x="4618509" y="3429000"/>
            <a:ext cx="2542252" cy="1761897"/>
          </a:xfrm>
          <a:prstGeom prst="rect">
            <a:avLst/>
          </a:prstGeom>
        </p:spPr>
      </p:pic>
      <p:sp>
        <p:nvSpPr>
          <p:cNvPr id="14" name="Rectángulo 13"/>
          <p:cNvSpPr/>
          <p:nvPr/>
        </p:nvSpPr>
        <p:spPr>
          <a:xfrm>
            <a:off x="775526" y="1463038"/>
            <a:ext cx="10623994" cy="4493538"/>
          </a:xfrm>
          <a:prstGeom prst="rect">
            <a:avLst/>
          </a:prstGeom>
        </p:spPr>
        <p:txBody>
          <a:bodyPr wrap="square">
            <a:spAutoFit/>
          </a:bodyPr>
          <a:lstStyle/>
          <a:p>
            <a:pPr marL="342900" marR="50800" lvl="0" indent="-342900" algn="just">
              <a:spcAft>
                <a:spcPts val="0"/>
              </a:spcAft>
              <a:buClr>
                <a:srgbClr val="00B050"/>
              </a:buClr>
              <a:buFont typeface="Wingdings" panose="05000000000000000000" pitchFamily="2" charset="2"/>
              <a:buChar char="v"/>
            </a:pPr>
            <a:r>
              <a:rPr lang="es-ES_tradnl" sz="2200" dirty="0">
                <a:latin typeface="Arial" panose="020B0604020202020204" pitchFamily="34" charset="0"/>
                <a:ea typeface="Times New Roman" panose="02020603050405020304" pitchFamily="18" charset="0"/>
                <a:cs typeface="Arial" panose="020B0604020202020204" pitchFamily="34" charset="0"/>
              </a:rPr>
              <a:t>Diplomado “Hacienda Pública y Gestión Territorial de Antioquia</a:t>
            </a:r>
            <a:r>
              <a:rPr lang="es-ES_tradnl" sz="2200" dirty="0" smtClean="0">
                <a:latin typeface="Arial" panose="020B0604020202020204" pitchFamily="34" charset="0"/>
                <a:ea typeface="Times New Roman" panose="02020603050405020304" pitchFamily="18" charset="0"/>
                <a:cs typeface="Arial" panose="020B0604020202020204" pitchFamily="34" charset="0"/>
              </a:rPr>
              <a:t>”, segunda cohorte.</a:t>
            </a:r>
          </a:p>
          <a:p>
            <a:pPr marL="342900" marR="50800" lvl="0" indent="-342900" algn="just">
              <a:spcAft>
                <a:spcPts val="0"/>
              </a:spcAft>
              <a:buClr>
                <a:srgbClr val="00B050"/>
              </a:buClr>
              <a:buFont typeface="Wingdings" panose="05000000000000000000" pitchFamily="2" charset="2"/>
              <a:buChar char="v"/>
            </a:pPr>
            <a:endParaRPr lang="es-ES_tradnl" sz="2200" dirty="0" smtClean="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Clr>
                <a:srgbClr val="00B050"/>
              </a:buClr>
              <a:buFont typeface="Wingdings" panose="05000000000000000000" pitchFamily="2" charset="2"/>
              <a:buChar char="v"/>
            </a:pPr>
            <a:r>
              <a:rPr lang="es-ES_tradnl" sz="2200" dirty="0" smtClean="0">
                <a:latin typeface="Arial" panose="020B0604020202020204" pitchFamily="34" charset="0"/>
                <a:cs typeface="Arial" panose="020B0604020202020204" pitchFamily="34" charset="0"/>
              </a:rPr>
              <a:t>Diplomado </a:t>
            </a:r>
            <a:r>
              <a:rPr lang="es-ES_tradnl" sz="2200" dirty="0">
                <a:latin typeface="Arial" panose="020B0604020202020204" pitchFamily="34" charset="0"/>
                <a:cs typeface="Arial" panose="020B0604020202020204" pitchFamily="34" charset="0"/>
              </a:rPr>
              <a:t>“Lineamientos para la implementación del catálogo de clasificación presupuestal para entidades territoriales y sus descentralizadas CCPET</a:t>
            </a:r>
            <a:r>
              <a:rPr lang="es-ES_tradnl" sz="2200" dirty="0" smtClean="0">
                <a:latin typeface="Arial" panose="020B0604020202020204" pitchFamily="34" charset="0"/>
                <a:cs typeface="Arial" panose="020B0604020202020204" pitchFamily="34" charset="0"/>
              </a:rPr>
              <a:t>”.</a:t>
            </a:r>
          </a:p>
          <a:p>
            <a:pPr marL="342900" lvl="0" indent="-342900" algn="just">
              <a:buClr>
                <a:srgbClr val="00B050"/>
              </a:buClr>
              <a:buFont typeface="Wingdings" panose="05000000000000000000" pitchFamily="2" charset="2"/>
              <a:buChar char="v"/>
            </a:pPr>
            <a:endParaRPr lang="es-ES_tradnl" sz="2200" dirty="0" smtClean="0">
              <a:latin typeface="Arial" panose="020B0604020202020204" pitchFamily="34" charset="0"/>
              <a:cs typeface="Arial" panose="020B0604020202020204" pitchFamily="34" charset="0"/>
            </a:endParaRPr>
          </a:p>
          <a:p>
            <a:pPr marL="342900" lvl="0" indent="-342900" algn="just">
              <a:buClr>
                <a:srgbClr val="00B050"/>
              </a:buClr>
              <a:buFont typeface="Wingdings" panose="05000000000000000000" pitchFamily="2" charset="2"/>
              <a:buChar char="v"/>
            </a:pPr>
            <a:r>
              <a:rPr lang="es-ES" sz="2200" dirty="0">
                <a:latin typeface="Arial" panose="020B0604020202020204" pitchFamily="34" charset="0"/>
                <a:cs typeface="Arial" panose="020B0604020202020204" pitchFamily="34" charset="0"/>
              </a:rPr>
              <a:t>Diplomado "Proyectos de inversión, con énfasis en el Sistema General de Regalías y Fuentes Alternativas de </a:t>
            </a:r>
            <a:r>
              <a:rPr lang="es-ES" sz="2200" dirty="0" smtClean="0">
                <a:latin typeface="Arial" panose="020B0604020202020204" pitchFamily="34" charset="0"/>
                <a:cs typeface="Arial" panose="020B0604020202020204" pitchFamily="34" charset="0"/>
              </a:rPr>
              <a:t>Financiación”. </a:t>
            </a:r>
          </a:p>
          <a:p>
            <a:pPr marL="342900" lvl="0" indent="-342900" algn="just">
              <a:buClr>
                <a:srgbClr val="00B050"/>
              </a:buClr>
              <a:buFont typeface="Wingdings" panose="05000000000000000000" pitchFamily="2" charset="2"/>
              <a:buChar char="v"/>
            </a:pPr>
            <a:endParaRPr lang="es-ES" sz="2200" dirty="0" smtClean="0">
              <a:latin typeface="Arial" panose="020B0604020202020204" pitchFamily="34" charset="0"/>
              <a:cs typeface="Arial" panose="020B0604020202020204" pitchFamily="34" charset="0"/>
            </a:endParaRPr>
          </a:p>
          <a:p>
            <a:pPr marL="342900" lvl="0" indent="-342900" algn="just">
              <a:buClr>
                <a:srgbClr val="00B050"/>
              </a:buClr>
              <a:buFont typeface="Wingdings" panose="05000000000000000000" pitchFamily="2" charset="2"/>
              <a:buChar char="v"/>
            </a:pPr>
            <a:r>
              <a:rPr lang="es-ES" sz="2200" dirty="0" smtClean="0">
                <a:latin typeface="Arial" panose="020B0604020202020204" pitchFamily="34" charset="0"/>
                <a:cs typeface="Arial" panose="020B0604020202020204" pitchFamily="34" charset="0"/>
              </a:rPr>
              <a:t>Curso </a:t>
            </a:r>
            <a:r>
              <a:rPr lang="es-ES" sz="2200" dirty="0">
                <a:latin typeface="Arial" panose="020B0604020202020204" pitchFamily="34" charset="0"/>
                <a:cs typeface="Arial" panose="020B0604020202020204" pitchFamily="34" charset="0"/>
              </a:rPr>
              <a:t>de cultura del dato en la gestión de políticas públicas</a:t>
            </a:r>
            <a:r>
              <a:rPr lang="es-ES" sz="2200" dirty="0" smtClean="0">
                <a:latin typeface="Arial" panose="020B0604020202020204" pitchFamily="34" charset="0"/>
                <a:cs typeface="Arial" panose="020B0604020202020204" pitchFamily="34" charset="0"/>
              </a:rPr>
              <a:t>.</a:t>
            </a:r>
          </a:p>
          <a:p>
            <a:pPr marL="342900" lvl="0" indent="-342900" algn="just">
              <a:buClr>
                <a:srgbClr val="00B050"/>
              </a:buClr>
              <a:buFont typeface="Wingdings" panose="05000000000000000000" pitchFamily="2" charset="2"/>
              <a:buChar char="v"/>
            </a:pPr>
            <a:endParaRPr lang="es-ES" sz="2200" dirty="0">
              <a:latin typeface="Arial" panose="020B0604020202020204" pitchFamily="34" charset="0"/>
              <a:cs typeface="Arial" panose="020B0604020202020204" pitchFamily="34" charset="0"/>
            </a:endParaRPr>
          </a:p>
          <a:p>
            <a:pPr marL="342900" lvl="0" indent="-342900" algn="just">
              <a:buClr>
                <a:srgbClr val="00B050"/>
              </a:buClr>
              <a:buFont typeface="Wingdings" panose="05000000000000000000" pitchFamily="2" charset="2"/>
              <a:buChar char="v"/>
            </a:pPr>
            <a:r>
              <a:rPr lang="es-ES" sz="2200" dirty="0">
                <a:latin typeface="Arial" panose="020B0604020202020204" pitchFamily="34" charset="0"/>
                <a:cs typeface="Arial" panose="020B0604020202020204" pitchFamily="34" charset="0"/>
              </a:rPr>
              <a:t>Capacitaciones en Instrumentos de Planeación Financiera (POAI, </a:t>
            </a:r>
            <a:r>
              <a:rPr lang="es-ES" sz="2200" dirty="0" smtClean="0">
                <a:latin typeface="Arial" panose="020B0604020202020204" pitchFamily="34" charset="0"/>
                <a:cs typeface="Arial" panose="020B0604020202020204" pitchFamily="34" charset="0"/>
              </a:rPr>
              <a:t>Marco Fiscal de Mediano Plazo).</a:t>
            </a:r>
            <a:endParaRPr lang="es-E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0512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áfico 25" descr="Diana">
            <a:extLst>
              <a:ext uri="{FF2B5EF4-FFF2-40B4-BE49-F238E27FC236}">
                <a16:creationId xmlns:a16="http://schemas.microsoft.com/office/drawing/2014/main" id="{BE803923-7000-4E2B-97BA-5BD077A413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5523731" y="2737338"/>
            <a:ext cx="715108" cy="715108"/>
          </a:xfrm>
          <a:prstGeom prst="rect">
            <a:avLst/>
          </a:prstGeom>
        </p:spPr>
      </p:pic>
      <p:pic>
        <p:nvPicPr>
          <p:cNvPr id="16" name="Imagen 15">
            <a:extLst>
              <a:ext uri="{FF2B5EF4-FFF2-40B4-BE49-F238E27FC236}">
                <a16:creationId xmlns:a16="http://schemas.microsoft.com/office/drawing/2014/main" id="{B1AC4BA1-8CD7-4FAD-A46D-F9CA105570F2}"/>
              </a:ext>
            </a:extLst>
          </p:cNvPr>
          <p:cNvPicPr>
            <a:picLocks noChangeAspect="1"/>
          </p:cNvPicPr>
          <p:nvPr/>
        </p:nvPicPr>
        <p:blipFill>
          <a:blip r:embed="rId15"/>
          <a:stretch>
            <a:fillRect/>
          </a:stretch>
        </p:blipFill>
        <p:spPr>
          <a:xfrm>
            <a:off x="26983" y="-47626"/>
            <a:ext cx="12034547" cy="1268078"/>
          </a:xfrm>
          <a:prstGeom prst="rect">
            <a:avLst/>
          </a:prstGeom>
          <a:effectLst>
            <a:outerShdw blurRad="50800" dist="38100" dir="2700000" algn="tl" rotWithShape="0">
              <a:prstClr val="black">
                <a:alpha val="40000"/>
              </a:prstClr>
            </a:outerShdw>
          </a:effectLst>
        </p:spPr>
      </p:pic>
      <p:pic>
        <p:nvPicPr>
          <p:cNvPr id="7" name="Imagen 6">
            <a:extLst>
              <a:ext uri="{FF2B5EF4-FFF2-40B4-BE49-F238E27FC236}">
                <a16:creationId xmlns:a16="http://schemas.microsoft.com/office/drawing/2014/main" id="{09009B2D-A960-4F85-92A6-FA483AB9B48A}"/>
              </a:ext>
            </a:extLst>
          </p:cNvPr>
          <p:cNvPicPr>
            <a:picLocks noChangeAspect="1"/>
          </p:cNvPicPr>
          <p:nvPr/>
        </p:nvPicPr>
        <p:blipFill>
          <a:blip r:embed="rId16"/>
          <a:stretch>
            <a:fillRect/>
          </a:stretch>
        </p:blipFill>
        <p:spPr>
          <a:xfrm>
            <a:off x="4618509" y="3429000"/>
            <a:ext cx="2542252" cy="1761897"/>
          </a:xfrm>
          <a:prstGeom prst="rect">
            <a:avLst/>
          </a:prstGeom>
        </p:spPr>
      </p:pic>
      <p:sp>
        <p:nvSpPr>
          <p:cNvPr id="14" name="Rectángulo 13"/>
          <p:cNvSpPr/>
          <p:nvPr/>
        </p:nvSpPr>
        <p:spPr>
          <a:xfrm>
            <a:off x="762000" y="1572588"/>
            <a:ext cx="10591800" cy="3816429"/>
          </a:xfrm>
          <a:prstGeom prst="rect">
            <a:avLst/>
          </a:prstGeom>
        </p:spPr>
        <p:txBody>
          <a:bodyPr wrap="square">
            <a:spAutoFit/>
          </a:bodyPr>
          <a:lstStyle/>
          <a:p>
            <a:pPr marL="342900" lvl="0" indent="-342900" algn="just">
              <a:buClr>
                <a:srgbClr val="00B050"/>
              </a:buClr>
              <a:buFont typeface="Wingdings" panose="05000000000000000000" pitchFamily="2" charset="2"/>
              <a:buChar char="v"/>
            </a:pPr>
            <a:r>
              <a:rPr lang="es-CO" sz="2200" dirty="0" smtClean="0">
                <a:latin typeface="Arial" panose="020B0604020202020204" pitchFamily="34" charset="0"/>
                <a:cs typeface="Arial" panose="020B0604020202020204" pitchFamily="34" charset="0"/>
              </a:rPr>
              <a:t>Formulación de Programas de Saneamiento Fiscal e Inversión Publica.</a:t>
            </a:r>
          </a:p>
          <a:p>
            <a:pPr marL="342900" lvl="0" indent="-342900" algn="just">
              <a:buClr>
                <a:srgbClr val="00B050"/>
              </a:buClr>
              <a:buFont typeface="Wingdings" panose="05000000000000000000" pitchFamily="2" charset="2"/>
              <a:buChar char="v"/>
            </a:pPr>
            <a:endParaRPr lang="es-CO" sz="2200" dirty="0" smtClean="0">
              <a:latin typeface="Arial" panose="020B0604020202020204" pitchFamily="34" charset="0"/>
              <a:cs typeface="Arial" panose="020B0604020202020204" pitchFamily="34" charset="0"/>
            </a:endParaRPr>
          </a:p>
          <a:p>
            <a:pPr marL="342900" lvl="0" indent="-342900" algn="just">
              <a:buClr>
                <a:srgbClr val="00B050"/>
              </a:buClr>
              <a:buFont typeface="Wingdings" panose="05000000000000000000" pitchFamily="2" charset="2"/>
              <a:buChar char="v"/>
            </a:pPr>
            <a:r>
              <a:rPr lang="es-CO" sz="2200" dirty="0" smtClean="0">
                <a:latin typeface="Arial" panose="020B0604020202020204" pitchFamily="34" charset="0"/>
                <a:cs typeface="Arial" panose="020B0604020202020204" pitchFamily="34" charset="0"/>
              </a:rPr>
              <a:t>Conformación de fondos de contingencias para provisión de pagos.</a:t>
            </a:r>
          </a:p>
          <a:p>
            <a:pPr marL="342900" lvl="0" indent="-342900" algn="just">
              <a:buClr>
                <a:srgbClr val="00B050"/>
              </a:buClr>
              <a:buFont typeface="Wingdings" panose="05000000000000000000" pitchFamily="2" charset="2"/>
              <a:buChar char="v"/>
            </a:pPr>
            <a:endParaRPr lang="es-CO" sz="2200" dirty="0">
              <a:latin typeface="Arial" panose="020B0604020202020204" pitchFamily="34" charset="0"/>
              <a:cs typeface="Arial" panose="020B0604020202020204" pitchFamily="34" charset="0"/>
            </a:endParaRPr>
          </a:p>
          <a:p>
            <a:pPr marL="342900" indent="-342900" algn="just">
              <a:buClr>
                <a:srgbClr val="00B050"/>
              </a:buClr>
              <a:buFont typeface="Wingdings" panose="05000000000000000000" pitchFamily="2" charset="2"/>
              <a:buChar char="v"/>
            </a:pPr>
            <a:r>
              <a:rPr lang="es-ES_tradnl" sz="2200" dirty="0" smtClean="0">
                <a:latin typeface="Arial" panose="020B0604020202020204" pitchFamily="34" charset="0"/>
                <a:cs typeface="Arial" panose="020B0604020202020204" pitchFamily="34" charset="0"/>
              </a:rPr>
              <a:t>Acompañamiento a los municipios a través de las Jornadas de Acuerdos Municipales y otros priorizados por la estrategia Municipios Más (Catastro y Valor+), en actualización de los estatutos tributarios para materializar los efectos y beneficios fiscales del catastro.</a:t>
            </a:r>
          </a:p>
          <a:p>
            <a:pPr marL="342900" indent="-342900" algn="just">
              <a:buClr>
                <a:srgbClr val="00B050"/>
              </a:buClr>
              <a:buFont typeface="Wingdings" panose="05000000000000000000" pitchFamily="2" charset="2"/>
              <a:buChar char="v"/>
            </a:pPr>
            <a:endParaRPr lang="es-ES_tradnl" sz="22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buClr>
                <a:srgbClr val="00B050"/>
              </a:buClr>
              <a:buFont typeface="Wingdings" panose="05000000000000000000" pitchFamily="2" charset="2"/>
              <a:buChar char="v"/>
            </a:pPr>
            <a:r>
              <a:rPr lang="es-ES_tradnl" sz="2200" dirty="0" smtClean="0">
                <a:latin typeface="Arial" panose="020B0604020202020204" pitchFamily="34" charset="0"/>
                <a:ea typeface="Times New Roman" panose="02020603050405020304" pitchFamily="18" charset="0"/>
                <a:cs typeface="Arial" panose="020B0604020202020204" pitchFamily="34" charset="0"/>
              </a:rPr>
              <a:t>Asesorías y/o asistencias técnicas por oferta y demanda en temas de hacienda pública local</a:t>
            </a:r>
          </a:p>
        </p:txBody>
      </p:sp>
    </p:spTree>
    <p:extLst>
      <p:ext uri="{BB962C8B-B14F-4D97-AF65-F5344CB8AC3E}">
        <p14:creationId xmlns:p14="http://schemas.microsoft.com/office/powerpoint/2010/main" val="519882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33E93216-B99E-487F-9C20-A80CC5142A90}"/>
              </a:ext>
            </a:extLst>
          </p:cNvPr>
          <p:cNvSpPr/>
          <p:nvPr/>
        </p:nvSpPr>
        <p:spPr>
          <a:xfrm>
            <a:off x="4454768" y="2642943"/>
            <a:ext cx="2754923" cy="2754923"/>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áfico 7" descr="Engranajes">
            <a:extLst>
              <a:ext uri="{FF2B5EF4-FFF2-40B4-BE49-F238E27FC236}">
                <a16:creationId xmlns:a16="http://schemas.microsoft.com/office/drawing/2014/main" id="{2291C817-741C-4F7C-B838-1FBFCAA76B5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130062" y="1625808"/>
            <a:ext cx="914400" cy="914400"/>
          </a:xfrm>
          <a:prstGeom prst="rect">
            <a:avLst/>
          </a:prstGeom>
        </p:spPr>
      </p:pic>
      <p:pic>
        <p:nvPicPr>
          <p:cNvPr id="18" name="Gráfico 17" descr="Tendencia descendente">
            <a:extLst>
              <a:ext uri="{FF2B5EF4-FFF2-40B4-BE49-F238E27FC236}">
                <a16:creationId xmlns:a16="http://schemas.microsoft.com/office/drawing/2014/main" id="{CA5B51D1-97E8-4542-A0AB-5B0137179CF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505094" y="4340475"/>
            <a:ext cx="727600" cy="727600"/>
          </a:xfrm>
          <a:prstGeom prst="rect">
            <a:avLst/>
          </a:prstGeom>
        </p:spPr>
      </p:pic>
      <p:pic>
        <p:nvPicPr>
          <p:cNvPr id="20" name="Gráfico 19" descr="Gráfico de barras con tendencia alcista">
            <a:extLst>
              <a:ext uri="{FF2B5EF4-FFF2-40B4-BE49-F238E27FC236}">
                <a16:creationId xmlns:a16="http://schemas.microsoft.com/office/drawing/2014/main" id="{4BBB52FF-7643-49EB-99BC-0DF0444C9CA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789986" y="1927835"/>
            <a:ext cx="715108" cy="715108"/>
          </a:xfrm>
          <a:prstGeom prst="rect">
            <a:avLst/>
          </a:prstGeom>
        </p:spPr>
      </p:pic>
      <p:pic>
        <p:nvPicPr>
          <p:cNvPr id="22" name="Gráfico 21" descr="Monedas">
            <a:extLst>
              <a:ext uri="{FF2B5EF4-FFF2-40B4-BE49-F238E27FC236}">
                <a16:creationId xmlns:a16="http://schemas.microsoft.com/office/drawing/2014/main" id="{61FEE838-FADF-4D47-B3DB-CA19F2C799B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523731" y="5397865"/>
            <a:ext cx="595715" cy="595715"/>
          </a:xfrm>
          <a:prstGeom prst="rect">
            <a:avLst/>
          </a:prstGeom>
        </p:spPr>
      </p:pic>
      <p:pic>
        <p:nvPicPr>
          <p:cNvPr id="24" name="Gráfico 23" descr="Diagrama de flujo circular">
            <a:extLst>
              <a:ext uri="{FF2B5EF4-FFF2-40B4-BE49-F238E27FC236}">
                <a16:creationId xmlns:a16="http://schemas.microsoft.com/office/drawing/2014/main" id="{DF9C6B0F-A2C5-421E-8119-655B333F90B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2595506" y="4145658"/>
            <a:ext cx="727600" cy="727600"/>
          </a:xfrm>
          <a:prstGeom prst="rect">
            <a:avLst/>
          </a:prstGeom>
        </p:spPr>
      </p:pic>
      <p:pic>
        <p:nvPicPr>
          <p:cNvPr id="26" name="Gráfico 25" descr="Diana">
            <a:extLst>
              <a:ext uri="{FF2B5EF4-FFF2-40B4-BE49-F238E27FC236}">
                <a16:creationId xmlns:a16="http://schemas.microsoft.com/office/drawing/2014/main" id="{BE803923-7000-4E2B-97BA-5BD077A413D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5523731" y="2737338"/>
            <a:ext cx="715108" cy="715108"/>
          </a:xfrm>
          <a:prstGeom prst="rect">
            <a:avLst/>
          </a:prstGeom>
        </p:spPr>
      </p:pic>
      <p:pic>
        <p:nvPicPr>
          <p:cNvPr id="16" name="Imagen 15">
            <a:extLst>
              <a:ext uri="{FF2B5EF4-FFF2-40B4-BE49-F238E27FC236}">
                <a16:creationId xmlns:a16="http://schemas.microsoft.com/office/drawing/2014/main" id="{B1AC4BA1-8CD7-4FAD-A46D-F9CA105570F2}"/>
              </a:ext>
            </a:extLst>
          </p:cNvPr>
          <p:cNvPicPr>
            <a:picLocks noChangeAspect="1"/>
          </p:cNvPicPr>
          <p:nvPr/>
        </p:nvPicPr>
        <p:blipFill>
          <a:blip r:embed="rId15"/>
          <a:stretch>
            <a:fillRect/>
          </a:stretch>
        </p:blipFill>
        <p:spPr>
          <a:xfrm>
            <a:off x="26983" y="-47626"/>
            <a:ext cx="12034547" cy="1268078"/>
          </a:xfrm>
          <a:prstGeom prst="rect">
            <a:avLst/>
          </a:prstGeom>
          <a:effectLst>
            <a:outerShdw blurRad="50800" dist="38100" dir="2700000" algn="tl" rotWithShape="0">
              <a:prstClr val="black">
                <a:alpha val="40000"/>
              </a:prstClr>
            </a:outerShdw>
          </a:effectLst>
        </p:spPr>
      </p:pic>
      <p:pic>
        <p:nvPicPr>
          <p:cNvPr id="5" name="Imagen 4">
            <a:extLst>
              <a:ext uri="{FF2B5EF4-FFF2-40B4-BE49-F238E27FC236}">
                <a16:creationId xmlns:a16="http://schemas.microsoft.com/office/drawing/2014/main" id="{FA2E7137-C74F-450C-B043-C4362482D987}"/>
              </a:ext>
            </a:extLst>
          </p:cNvPr>
          <p:cNvPicPr>
            <a:picLocks noChangeAspect="1"/>
          </p:cNvPicPr>
          <p:nvPr/>
        </p:nvPicPr>
        <p:blipFill>
          <a:blip r:embed="rId16"/>
          <a:stretch>
            <a:fillRect/>
          </a:stretch>
        </p:blipFill>
        <p:spPr>
          <a:xfrm>
            <a:off x="-26983" y="1142075"/>
            <a:ext cx="12192000" cy="493776"/>
          </a:xfrm>
          <a:prstGeom prst="rect">
            <a:avLst/>
          </a:prstGeom>
        </p:spPr>
      </p:pic>
      <p:pic>
        <p:nvPicPr>
          <p:cNvPr id="7" name="Imagen 6">
            <a:extLst>
              <a:ext uri="{FF2B5EF4-FFF2-40B4-BE49-F238E27FC236}">
                <a16:creationId xmlns:a16="http://schemas.microsoft.com/office/drawing/2014/main" id="{09009B2D-A960-4F85-92A6-FA483AB9B48A}"/>
              </a:ext>
            </a:extLst>
          </p:cNvPr>
          <p:cNvPicPr>
            <a:picLocks noChangeAspect="1"/>
          </p:cNvPicPr>
          <p:nvPr/>
        </p:nvPicPr>
        <p:blipFill>
          <a:blip r:embed="rId17"/>
          <a:stretch>
            <a:fillRect/>
          </a:stretch>
        </p:blipFill>
        <p:spPr>
          <a:xfrm>
            <a:off x="4618509" y="3429000"/>
            <a:ext cx="2542252" cy="1761897"/>
          </a:xfrm>
          <a:prstGeom prst="rect">
            <a:avLst/>
          </a:prstGeom>
        </p:spPr>
      </p:pic>
      <p:pic>
        <p:nvPicPr>
          <p:cNvPr id="9" name="Imagen 8">
            <a:extLst>
              <a:ext uri="{FF2B5EF4-FFF2-40B4-BE49-F238E27FC236}">
                <a16:creationId xmlns:a16="http://schemas.microsoft.com/office/drawing/2014/main" id="{43322CF6-7A58-40B7-A7ED-24AC3355D22D}"/>
              </a:ext>
            </a:extLst>
          </p:cNvPr>
          <p:cNvPicPr>
            <a:picLocks noChangeAspect="1"/>
          </p:cNvPicPr>
          <p:nvPr/>
        </p:nvPicPr>
        <p:blipFill>
          <a:blip r:embed="rId18"/>
          <a:stretch>
            <a:fillRect/>
          </a:stretch>
        </p:blipFill>
        <p:spPr>
          <a:xfrm>
            <a:off x="974848" y="1625808"/>
            <a:ext cx="9693480" cy="5303980"/>
          </a:xfrm>
          <a:prstGeom prst="rect">
            <a:avLst/>
          </a:prstGeom>
        </p:spPr>
      </p:pic>
    </p:spTree>
    <p:extLst>
      <p:ext uri="{BB962C8B-B14F-4D97-AF65-F5344CB8AC3E}">
        <p14:creationId xmlns:p14="http://schemas.microsoft.com/office/powerpoint/2010/main" val="1704431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A16DE21-E2A6-4348-9665-5556598C5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637056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1835057347"/>
              </p:ext>
            </p:extLst>
          </p:nvPr>
        </p:nvGraphicFramePr>
        <p:xfrm>
          <a:off x="365759" y="1308290"/>
          <a:ext cx="5654041" cy="4902791"/>
        </p:xfrm>
        <a:graphic>
          <a:graphicData uri="http://schemas.openxmlformats.org/drawingml/2006/table">
            <a:tbl>
              <a:tblPr firstRow="1" firstCol="1" bandRow="1"/>
              <a:tblGrid>
                <a:gridCol w="2188661">
                  <a:extLst>
                    <a:ext uri="{9D8B030D-6E8A-4147-A177-3AD203B41FA5}">
                      <a16:colId xmlns:a16="http://schemas.microsoft.com/office/drawing/2014/main" val="1277527004"/>
                    </a:ext>
                  </a:extLst>
                </a:gridCol>
                <a:gridCol w="2044546">
                  <a:extLst>
                    <a:ext uri="{9D8B030D-6E8A-4147-A177-3AD203B41FA5}">
                      <a16:colId xmlns:a16="http://schemas.microsoft.com/office/drawing/2014/main" val="2947022677"/>
                    </a:ext>
                  </a:extLst>
                </a:gridCol>
                <a:gridCol w="1420834">
                  <a:extLst>
                    <a:ext uri="{9D8B030D-6E8A-4147-A177-3AD203B41FA5}">
                      <a16:colId xmlns:a16="http://schemas.microsoft.com/office/drawing/2014/main" val="784435200"/>
                    </a:ext>
                  </a:extLst>
                </a:gridCol>
              </a:tblGrid>
              <a:tr h="521647">
                <a:tc>
                  <a:txBody>
                    <a:bodyPr/>
                    <a:lstStyle/>
                    <a:p>
                      <a:pPr algn="ctr" rtl="0" fontAlgn="ctr"/>
                      <a:r>
                        <a:rPr lang="es-CO" sz="1600" b="1" i="0" u="none" strike="noStrike">
                          <a:solidFill>
                            <a:srgbClr val="FFFFFF"/>
                          </a:solidFill>
                          <a:effectLst/>
                          <a:latin typeface="Arial Black" panose="020B0A04020102020204" pitchFamily="34" charset="0"/>
                        </a:rPr>
                        <a:t>SUBREGIÓN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14A1E"/>
                    </a:solidFill>
                  </a:tcPr>
                </a:tc>
                <a:tc>
                  <a:txBody>
                    <a:bodyPr/>
                    <a:lstStyle/>
                    <a:p>
                      <a:pPr algn="ctr" rtl="0" fontAlgn="ctr"/>
                      <a:r>
                        <a:rPr lang="es-CO" sz="1600" b="1" i="0" u="none" strike="noStrike" dirty="0">
                          <a:solidFill>
                            <a:srgbClr val="FFFFFF"/>
                          </a:solidFill>
                          <a:effectLst/>
                          <a:latin typeface="Arial Black" panose="020B0A04020102020204" pitchFamily="34" charset="0"/>
                        </a:rPr>
                        <a:t>MUNICIPIO</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4A1E"/>
                    </a:solidFill>
                  </a:tcPr>
                </a:tc>
                <a:tc>
                  <a:txBody>
                    <a:bodyPr/>
                    <a:lstStyle/>
                    <a:p>
                      <a:pPr algn="ctr" rtl="0" fontAlgn="ctr"/>
                      <a:r>
                        <a:rPr lang="es-CO" sz="1600" b="1" i="0" u="none" strike="noStrike" dirty="0">
                          <a:solidFill>
                            <a:srgbClr val="FFFFFF"/>
                          </a:solidFill>
                          <a:effectLst/>
                          <a:latin typeface="Arial Black" panose="020B0A04020102020204" pitchFamily="34" charset="0"/>
                        </a:rPr>
                        <a:t>2020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4A1E"/>
                    </a:solidFill>
                  </a:tcPr>
                </a:tc>
                <a:extLst>
                  <a:ext uri="{0D108BD9-81ED-4DB2-BD59-A6C34878D82A}">
                    <a16:rowId xmlns:a16="http://schemas.microsoft.com/office/drawing/2014/main" val="2716903095"/>
                  </a:ext>
                </a:extLst>
              </a:tr>
              <a:tr h="547643">
                <a:tc>
                  <a:txBody>
                    <a:bodyPr/>
                    <a:lstStyle/>
                    <a:p>
                      <a:pPr algn="ctr" rtl="0" fontAlgn="ctr"/>
                      <a:r>
                        <a:rPr lang="es-CO" sz="1600" b="1" i="0" u="none" strike="noStrike">
                          <a:solidFill>
                            <a:srgbClr val="FFFFFF"/>
                          </a:solidFill>
                          <a:effectLst/>
                          <a:latin typeface="Arial Black" panose="020B0A04020102020204" pitchFamily="34" charset="0"/>
                        </a:rPr>
                        <a:t>Nordeste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l" rtl="0" fontAlgn="ctr"/>
                      <a:r>
                        <a:rPr lang="es-CO" sz="1600" b="0" i="0" u="none" strike="noStrike" dirty="0">
                          <a:solidFill>
                            <a:srgbClr val="214A1E"/>
                          </a:solidFill>
                          <a:effectLst/>
                          <a:latin typeface="Arial" panose="020B0604020202020204" pitchFamily="34" charset="0"/>
                        </a:rPr>
                        <a:t> Amalfi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fontAlgn="b"/>
                      <a:r>
                        <a:rPr lang="es-CO" sz="1600" b="0" i="0" u="none" strike="noStrike" dirty="0">
                          <a:solidFill>
                            <a:srgbClr val="FF0000"/>
                          </a:solidFill>
                          <a:effectLst/>
                          <a:latin typeface="Arial Black" panose="020B0A04020102020204" pitchFamily="34" charset="0"/>
                        </a:rPr>
                        <a:t>89,20</a:t>
                      </a:r>
                      <a:endParaRPr lang="es-CO" sz="1600" b="0" i="0" u="none" strike="noStrike" dirty="0">
                        <a:solidFill>
                          <a:srgbClr val="000000"/>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722416192"/>
                  </a:ext>
                </a:extLst>
              </a:tr>
              <a:tr h="547643">
                <a:tc rowSpan="2">
                  <a:txBody>
                    <a:bodyPr/>
                    <a:lstStyle/>
                    <a:p>
                      <a:pPr algn="ctr" rtl="0" fontAlgn="ctr"/>
                      <a:r>
                        <a:rPr lang="es-CO" sz="1600" b="1" i="0" u="none" strike="noStrike">
                          <a:solidFill>
                            <a:srgbClr val="FFFFFF"/>
                          </a:solidFill>
                          <a:effectLst/>
                          <a:latin typeface="Arial Black" panose="020B0A04020102020204" pitchFamily="34" charset="0"/>
                        </a:rPr>
                        <a:t>Norte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E682A"/>
                    </a:solidFill>
                  </a:tcPr>
                </a:tc>
                <a:tc>
                  <a:txBody>
                    <a:bodyPr/>
                    <a:lstStyle/>
                    <a:p>
                      <a:pPr algn="l" rtl="0" fontAlgn="ctr"/>
                      <a:r>
                        <a:rPr lang="es-CO" sz="1600" b="0" i="0" u="none" strike="noStrike" dirty="0">
                          <a:solidFill>
                            <a:srgbClr val="214A1E"/>
                          </a:solidFill>
                          <a:effectLst/>
                          <a:latin typeface="Arial" panose="020B0604020202020204" pitchFamily="34" charset="0"/>
                        </a:rPr>
                        <a:t> Carolina del Príncipe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es-CO" sz="1600" b="0" i="0" u="none" strike="noStrike" dirty="0">
                          <a:solidFill>
                            <a:srgbClr val="FF0000"/>
                          </a:solidFill>
                          <a:effectLst/>
                          <a:latin typeface="Arial Black" panose="020B0A04020102020204" pitchFamily="34" charset="0"/>
                        </a:rPr>
                        <a:t>96,46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432150235"/>
                  </a:ext>
                </a:extLst>
              </a:tr>
              <a:tr h="547643">
                <a:tc vMerge="1">
                  <a:txBody>
                    <a:bodyPr/>
                    <a:lstStyle/>
                    <a:p>
                      <a:endParaRPr lang="es-CO"/>
                    </a:p>
                  </a:txBody>
                  <a:tcPr/>
                </a:tc>
                <a:tc>
                  <a:txBody>
                    <a:bodyPr/>
                    <a:lstStyle/>
                    <a:p>
                      <a:pPr algn="l" rtl="0" fontAlgn="ctr"/>
                      <a:r>
                        <a:rPr lang="es-CO" sz="1600" b="0" i="0" u="none" strike="noStrike" dirty="0">
                          <a:solidFill>
                            <a:srgbClr val="214A1E"/>
                          </a:solidFill>
                          <a:effectLst/>
                          <a:latin typeface="Arial" panose="020B0604020202020204" pitchFamily="34" charset="0"/>
                        </a:rPr>
                        <a:t> Toledo</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es-CO" sz="1600" b="0" i="0" u="none" strike="noStrike" dirty="0">
                          <a:solidFill>
                            <a:srgbClr val="FF0000"/>
                          </a:solidFill>
                          <a:effectLst/>
                          <a:latin typeface="Arial Black" panose="020B0A04020102020204" pitchFamily="34" charset="0"/>
                        </a:rPr>
                        <a:t>85,74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3639649797"/>
                  </a:ext>
                </a:extLst>
              </a:tr>
              <a:tr h="547643">
                <a:tc>
                  <a:txBody>
                    <a:bodyPr/>
                    <a:lstStyle/>
                    <a:p>
                      <a:pPr algn="ctr" rtl="0" fontAlgn="ctr"/>
                      <a:r>
                        <a:rPr lang="es-CO" sz="1600" b="1" i="0" u="none" strike="noStrike">
                          <a:solidFill>
                            <a:srgbClr val="FFFFFF"/>
                          </a:solidFill>
                          <a:effectLst/>
                          <a:latin typeface="Arial Black" panose="020B0A04020102020204" pitchFamily="34" charset="0"/>
                        </a:rPr>
                        <a:t>Oriente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l" rtl="0" fontAlgn="ctr"/>
                      <a:r>
                        <a:rPr lang="es-CO" sz="1600" b="0" i="0" u="none" strike="noStrike" dirty="0">
                          <a:solidFill>
                            <a:srgbClr val="214A1E"/>
                          </a:solidFill>
                          <a:effectLst/>
                          <a:latin typeface="Arial" panose="020B0604020202020204" pitchFamily="34" charset="0"/>
                        </a:rPr>
                        <a:t> Alejandría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es-CO" sz="1600" b="0" i="0" u="none" strike="noStrike" dirty="0">
                          <a:solidFill>
                            <a:srgbClr val="FF0000"/>
                          </a:solidFill>
                          <a:effectLst/>
                          <a:latin typeface="Arial Black" panose="020B0A04020102020204" pitchFamily="34" charset="0"/>
                        </a:rPr>
                        <a:t>87,85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2249938322"/>
                  </a:ext>
                </a:extLst>
              </a:tr>
              <a:tr h="547643">
                <a:tc rowSpan="3">
                  <a:txBody>
                    <a:bodyPr/>
                    <a:lstStyle/>
                    <a:p>
                      <a:pPr algn="ctr" rtl="0" fontAlgn="ctr"/>
                      <a:r>
                        <a:rPr lang="es-CO" sz="1600" b="1" i="0" u="none" strike="noStrike">
                          <a:solidFill>
                            <a:srgbClr val="FFFFFF"/>
                          </a:solidFill>
                          <a:effectLst/>
                          <a:latin typeface="Arial Black" panose="020B0A04020102020204" pitchFamily="34" charset="0"/>
                        </a:rPr>
                        <a:t>Suroeste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E682A"/>
                    </a:solidFill>
                  </a:tcPr>
                </a:tc>
                <a:tc>
                  <a:txBody>
                    <a:bodyPr/>
                    <a:lstStyle/>
                    <a:p>
                      <a:pPr algn="l" rtl="0" fontAlgn="ctr"/>
                      <a:r>
                        <a:rPr lang="es-CO" sz="1600" b="0" i="0" u="none" strike="noStrike" dirty="0">
                          <a:solidFill>
                            <a:srgbClr val="214A1E"/>
                          </a:solidFill>
                          <a:effectLst/>
                          <a:latin typeface="Arial" panose="020B0604020202020204" pitchFamily="34" charset="0"/>
                        </a:rPr>
                        <a:t> Caramanta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es-CO" sz="1600" b="0" i="0" u="none" strike="noStrike" dirty="0">
                          <a:solidFill>
                            <a:srgbClr val="FF0000"/>
                          </a:solidFill>
                          <a:effectLst/>
                          <a:latin typeface="Arial Black" panose="020B0A04020102020204" pitchFamily="34" charset="0"/>
                        </a:rPr>
                        <a:t>94,46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3453090862"/>
                  </a:ext>
                </a:extLst>
              </a:tr>
              <a:tr h="547643">
                <a:tc vMerge="1">
                  <a:txBody>
                    <a:bodyPr/>
                    <a:lstStyle/>
                    <a:p>
                      <a:endParaRPr lang="es-CO"/>
                    </a:p>
                  </a:txBody>
                  <a:tcPr/>
                </a:tc>
                <a:tc>
                  <a:txBody>
                    <a:bodyPr/>
                    <a:lstStyle/>
                    <a:p>
                      <a:pPr algn="l" rtl="0" fontAlgn="ctr"/>
                      <a:r>
                        <a:rPr lang="es-CO" sz="1600" b="0" i="0" u="none" strike="noStrike" dirty="0">
                          <a:solidFill>
                            <a:srgbClr val="214A1E"/>
                          </a:solidFill>
                          <a:effectLst/>
                          <a:latin typeface="Arial" panose="020B0604020202020204" pitchFamily="34" charset="0"/>
                        </a:rPr>
                        <a:t> Montebello</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es-CO" sz="1600" b="0" i="0" u="none" strike="noStrike" dirty="0">
                          <a:solidFill>
                            <a:srgbClr val="FF0000"/>
                          </a:solidFill>
                          <a:effectLst/>
                          <a:latin typeface="Arial Black" panose="020B0A04020102020204" pitchFamily="34" charset="0"/>
                        </a:rPr>
                        <a:t>91,27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4099272456"/>
                  </a:ext>
                </a:extLst>
              </a:tr>
              <a:tr h="547643">
                <a:tc vMerge="1">
                  <a:txBody>
                    <a:bodyPr/>
                    <a:lstStyle/>
                    <a:p>
                      <a:endParaRPr lang="es-CO"/>
                    </a:p>
                  </a:txBody>
                  <a:tcPr/>
                </a:tc>
                <a:tc>
                  <a:txBody>
                    <a:bodyPr/>
                    <a:lstStyle/>
                    <a:p>
                      <a:pPr algn="l" rtl="0" fontAlgn="ctr"/>
                      <a:r>
                        <a:rPr lang="es-CO" sz="1600" b="0" i="0" u="none" strike="noStrike" dirty="0">
                          <a:solidFill>
                            <a:srgbClr val="214A1E"/>
                          </a:solidFill>
                          <a:effectLst/>
                          <a:latin typeface="Arial" panose="020B0604020202020204" pitchFamily="34" charset="0"/>
                        </a:rPr>
                        <a:t> Santa Bárbara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es-CO" sz="1600" b="0" i="0" u="none" strike="noStrike" dirty="0">
                          <a:solidFill>
                            <a:srgbClr val="FF0000"/>
                          </a:solidFill>
                          <a:effectLst/>
                          <a:latin typeface="Arial Black" panose="020B0A04020102020204" pitchFamily="34" charset="0"/>
                        </a:rPr>
                        <a:t>91,22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353911424"/>
                  </a:ext>
                </a:extLst>
              </a:tr>
              <a:tr h="547643">
                <a:tc>
                  <a:txBody>
                    <a:bodyPr/>
                    <a:lstStyle/>
                    <a:p>
                      <a:pPr algn="ctr" rtl="0" fontAlgn="ctr"/>
                      <a:r>
                        <a:rPr lang="es-CO" sz="1600" b="1" i="0" u="none" strike="noStrike">
                          <a:solidFill>
                            <a:srgbClr val="FFFFFF"/>
                          </a:solidFill>
                          <a:effectLst/>
                          <a:latin typeface="Arial Black" panose="020B0A04020102020204" pitchFamily="34" charset="0"/>
                        </a:rPr>
                        <a:t>Urabá</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70AD47"/>
                    </a:solidFill>
                  </a:tcPr>
                </a:tc>
                <a:tc>
                  <a:txBody>
                    <a:bodyPr/>
                    <a:lstStyle/>
                    <a:p>
                      <a:pPr algn="l" rtl="0" fontAlgn="ctr"/>
                      <a:r>
                        <a:rPr lang="es-CO" sz="1600" b="0" i="0" u="none" strike="noStrike" dirty="0">
                          <a:solidFill>
                            <a:srgbClr val="214A1E"/>
                          </a:solidFill>
                          <a:effectLst/>
                          <a:latin typeface="Arial" panose="020B0604020202020204" pitchFamily="34" charset="0"/>
                        </a:rPr>
                        <a:t> Turbo</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es-CO" sz="1600" b="0" i="0" u="none" strike="noStrike" dirty="0">
                          <a:solidFill>
                            <a:srgbClr val="FF0000"/>
                          </a:solidFill>
                          <a:effectLst/>
                          <a:latin typeface="Arial Black" panose="020B0A04020102020204" pitchFamily="34" charset="0"/>
                        </a:rPr>
                        <a:t>123,89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101729882"/>
                  </a:ext>
                </a:extLst>
              </a:tr>
            </a:tbl>
          </a:graphicData>
        </a:graphic>
      </p:graphicFrame>
      <p:grpSp>
        <p:nvGrpSpPr>
          <p:cNvPr id="4" name="Grupo 3"/>
          <p:cNvGrpSpPr/>
          <p:nvPr/>
        </p:nvGrpSpPr>
        <p:grpSpPr>
          <a:xfrm>
            <a:off x="4708206" y="1951808"/>
            <a:ext cx="398146" cy="4158343"/>
            <a:chOff x="5153024" y="1951808"/>
            <a:chExt cx="361951" cy="4158343"/>
          </a:xfrm>
        </p:grpSpPr>
        <p:pic>
          <p:nvPicPr>
            <p:cNvPr id="43" name="Gráfico 87" descr="Prohibición">
              <a:extLst>
                <a:ext uri="{FF2B5EF4-FFF2-40B4-BE49-F238E27FC236}">
                  <a16:creationId xmlns:a16="http://schemas.microsoft.com/office/drawing/2014/main" id="{61FD2C68-822E-4927-AF5A-4954DC7E91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53024" y="1951808"/>
              <a:ext cx="342900" cy="342900"/>
            </a:xfrm>
            <a:prstGeom prst="rect">
              <a:avLst/>
            </a:prstGeom>
          </p:spPr>
        </p:pic>
        <p:pic>
          <p:nvPicPr>
            <p:cNvPr id="44" name="Gráfico 88" descr="Prohibición">
              <a:extLst>
                <a:ext uri="{FF2B5EF4-FFF2-40B4-BE49-F238E27FC236}">
                  <a16:creationId xmlns:a16="http://schemas.microsoft.com/office/drawing/2014/main" id="{6A558665-7A8F-42DE-9803-63B97379F8C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53024" y="2468095"/>
              <a:ext cx="342900" cy="347390"/>
            </a:xfrm>
            <a:prstGeom prst="rect">
              <a:avLst/>
            </a:prstGeom>
          </p:spPr>
        </p:pic>
        <p:pic>
          <p:nvPicPr>
            <p:cNvPr id="45" name="Gráfico 89" descr="Prohibición">
              <a:extLst>
                <a:ext uri="{FF2B5EF4-FFF2-40B4-BE49-F238E27FC236}">
                  <a16:creationId xmlns:a16="http://schemas.microsoft.com/office/drawing/2014/main" id="{78C314C5-6F22-455E-ACEC-023A5684AE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53024" y="4110988"/>
              <a:ext cx="342900" cy="342900"/>
            </a:xfrm>
            <a:prstGeom prst="rect">
              <a:avLst/>
            </a:prstGeom>
          </p:spPr>
        </p:pic>
        <p:pic>
          <p:nvPicPr>
            <p:cNvPr id="46" name="Gráfico 90" descr="Prohibición">
              <a:extLst>
                <a:ext uri="{FF2B5EF4-FFF2-40B4-BE49-F238E27FC236}">
                  <a16:creationId xmlns:a16="http://schemas.microsoft.com/office/drawing/2014/main" id="{4A38AFD6-D377-41DD-BA3C-639A790421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53024" y="3018282"/>
              <a:ext cx="342900" cy="342900"/>
            </a:xfrm>
            <a:prstGeom prst="rect">
              <a:avLst/>
            </a:prstGeom>
          </p:spPr>
        </p:pic>
        <p:pic>
          <p:nvPicPr>
            <p:cNvPr id="47" name="Gráfico 90" descr="Prohibición">
              <a:extLst>
                <a:ext uri="{FF2B5EF4-FFF2-40B4-BE49-F238E27FC236}">
                  <a16:creationId xmlns:a16="http://schemas.microsoft.com/office/drawing/2014/main" id="{4A38AFD6-D377-41DD-BA3C-639A790421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53025" y="3563983"/>
              <a:ext cx="342900" cy="342900"/>
            </a:xfrm>
            <a:prstGeom prst="rect">
              <a:avLst/>
            </a:prstGeom>
          </p:spPr>
        </p:pic>
        <p:pic>
          <p:nvPicPr>
            <p:cNvPr id="48" name="Gráfico 89" descr="Prohibición">
              <a:extLst>
                <a:ext uri="{FF2B5EF4-FFF2-40B4-BE49-F238E27FC236}">
                  <a16:creationId xmlns:a16="http://schemas.microsoft.com/office/drawing/2014/main" id="{78C314C5-6F22-455E-ACEC-023A5684AE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66631" y="4664528"/>
              <a:ext cx="342900" cy="342900"/>
            </a:xfrm>
            <a:prstGeom prst="rect">
              <a:avLst/>
            </a:prstGeom>
          </p:spPr>
        </p:pic>
        <p:pic>
          <p:nvPicPr>
            <p:cNvPr id="49" name="Gráfico 89" descr="Prohibición">
              <a:extLst>
                <a:ext uri="{FF2B5EF4-FFF2-40B4-BE49-F238E27FC236}">
                  <a16:creationId xmlns:a16="http://schemas.microsoft.com/office/drawing/2014/main" id="{78C314C5-6F22-455E-ACEC-023A5684AE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69354" y="5227863"/>
              <a:ext cx="342900" cy="342900"/>
            </a:xfrm>
            <a:prstGeom prst="rect">
              <a:avLst/>
            </a:prstGeom>
          </p:spPr>
        </p:pic>
        <p:pic>
          <p:nvPicPr>
            <p:cNvPr id="50" name="Gráfico 89" descr="Prohibición">
              <a:extLst>
                <a:ext uri="{FF2B5EF4-FFF2-40B4-BE49-F238E27FC236}">
                  <a16:creationId xmlns:a16="http://schemas.microsoft.com/office/drawing/2014/main" id="{78C314C5-6F22-455E-ACEC-023A5684AE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72075" y="5767251"/>
              <a:ext cx="342900" cy="342900"/>
            </a:xfrm>
            <a:prstGeom prst="rect">
              <a:avLst/>
            </a:prstGeom>
          </p:spPr>
        </p:pic>
      </p:grpSp>
      <p:graphicFrame>
        <p:nvGraphicFramePr>
          <p:cNvPr id="6" name="Tabla 5"/>
          <p:cNvGraphicFramePr>
            <a:graphicFrameLocks noGrp="1"/>
          </p:cNvGraphicFramePr>
          <p:nvPr>
            <p:extLst>
              <p:ext uri="{D42A27DB-BD31-4B8C-83A1-F6EECF244321}">
                <p14:modId xmlns:p14="http://schemas.microsoft.com/office/powerpoint/2010/main" val="1889312217"/>
              </p:ext>
            </p:extLst>
          </p:nvPr>
        </p:nvGraphicFramePr>
        <p:xfrm>
          <a:off x="6217919" y="1303210"/>
          <a:ext cx="5638802" cy="3771712"/>
        </p:xfrm>
        <a:graphic>
          <a:graphicData uri="http://schemas.openxmlformats.org/drawingml/2006/table">
            <a:tbl>
              <a:tblPr firstRow="1" firstCol="1" bandRow="1"/>
              <a:tblGrid>
                <a:gridCol w="2182762">
                  <a:extLst>
                    <a:ext uri="{9D8B030D-6E8A-4147-A177-3AD203B41FA5}">
                      <a16:colId xmlns:a16="http://schemas.microsoft.com/office/drawing/2014/main" val="2747648778"/>
                    </a:ext>
                  </a:extLst>
                </a:gridCol>
                <a:gridCol w="2182762">
                  <a:extLst>
                    <a:ext uri="{9D8B030D-6E8A-4147-A177-3AD203B41FA5}">
                      <a16:colId xmlns:a16="http://schemas.microsoft.com/office/drawing/2014/main" val="460409413"/>
                    </a:ext>
                  </a:extLst>
                </a:gridCol>
                <a:gridCol w="1273278">
                  <a:extLst>
                    <a:ext uri="{9D8B030D-6E8A-4147-A177-3AD203B41FA5}">
                      <a16:colId xmlns:a16="http://schemas.microsoft.com/office/drawing/2014/main" val="1410813956"/>
                    </a:ext>
                  </a:extLst>
                </a:gridCol>
              </a:tblGrid>
              <a:tr h="538816">
                <a:tc>
                  <a:txBody>
                    <a:bodyPr/>
                    <a:lstStyle/>
                    <a:p>
                      <a:pPr algn="ctr" rtl="0" fontAlgn="ctr"/>
                      <a:r>
                        <a:rPr lang="es-CO" sz="1600" b="1" i="0" u="none" strike="noStrike">
                          <a:solidFill>
                            <a:srgbClr val="FFFFFF"/>
                          </a:solidFill>
                          <a:effectLst/>
                          <a:latin typeface="Arial Black" panose="020B0A04020102020204" pitchFamily="34" charset="0"/>
                        </a:rPr>
                        <a:t>SUBREGIÓN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14A1E"/>
                    </a:solidFill>
                  </a:tcPr>
                </a:tc>
                <a:tc>
                  <a:txBody>
                    <a:bodyPr/>
                    <a:lstStyle/>
                    <a:p>
                      <a:pPr algn="ctr" rtl="0" fontAlgn="ctr"/>
                      <a:r>
                        <a:rPr lang="es-CO" sz="1600" b="1" i="0" u="none" strike="noStrike">
                          <a:solidFill>
                            <a:srgbClr val="FFFFFF"/>
                          </a:solidFill>
                          <a:effectLst/>
                          <a:latin typeface="Arial Black" panose="020B0A04020102020204" pitchFamily="34" charset="0"/>
                        </a:rPr>
                        <a:t>MUNICIPIO</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4A1E"/>
                    </a:solidFill>
                  </a:tcPr>
                </a:tc>
                <a:tc>
                  <a:txBody>
                    <a:bodyPr/>
                    <a:lstStyle/>
                    <a:p>
                      <a:pPr algn="ctr" rtl="0" fontAlgn="ctr"/>
                      <a:r>
                        <a:rPr lang="es-CO" sz="1600" b="1" i="0" u="none" strike="noStrike" dirty="0">
                          <a:solidFill>
                            <a:srgbClr val="FFFFFF"/>
                          </a:solidFill>
                          <a:effectLst/>
                          <a:latin typeface="Arial Black" panose="020B0A04020102020204" pitchFamily="34" charset="0"/>
                        </a:rPr>
                        <a:t>2020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4A1E"/>
                    </a:solidFill>
                  </a:tcPr>
                </a:tc>
                <a:extLst>
                  <a:ext uri="{0D108BD9-81ED-4DB2-BD59-A6C34878D82A}">
                    <a16:rowId xmlns:a16="http://schemas.microsoft.com/office/drawing/2014/main" val="1320918628"/>
                  </a:ext>
                </a:extLst>
              </a:tr>
              <a:tr h="538816">
                <a:tc>
                  <a:txBody>
                    <a:bodyPr/>
                    <a:lstStyle/>
                    <a:p>
                      <a:pPr algn="ctr" rtl="0" fontAlgn="ctr"/>
                      <a:r>
                        <a:rPr lang="es-CO" sz="1600" b="1" i="0" u="none" strike="noStrike">
                          <a:solidFill>
                            <a:srgbClr val="FFFFFF"/>
                          </a:solidFill>
                          <a:effectLst/>
                          <a:latin typeface="Arial Black" panose="020B0A04020102020204" pitchFamily="34" charset="0"/>
                        </a:rPr>
                        <a:t>Bajo Cauca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l" rtl="0" fontAlgn="ctr"/>
                      <a:r>
                        <a:rPr lang="es-CO" sz="1600" b="0" i="0" u="none" strike="noStrike" dirty="0">
                          <a:solidFill>
                            <a:srgbClr val="214A1E"/>
                          </a:solidFill>
                          <a:effectLst/>
                          <a:latin typeface="Arial" panose="020B0604020202020204" pitchFamily="34" charset="0"/>
                        </a:rPr>
                        <a:t> Caucasia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fontAlgn="b"/>
                      <a:r>
                        <a:rPr lang="es-CO" sz="1600" b="0" i="0" u="none" strike="noStrike" dirty="0">
                          <a:solidFill>
                            <a:srgbClr val="BF8F00"/>
                          </a:solidFill>
                          <a:effectLst/>
                          <a:latin typeface="Arial Black" panose="020B0A04020102020204" pitchFamily="34" charset="0"/>
                        </a:rPr>
                        <a:t>77,39</a:t>
                      </a:r>
                      <a:endParaRPr lang="es-CO" sz="1200" b="0" i="0" u="none" strike="noStrike" dirty="0">
                        <a:solidFill>
                          <a:srgbClr val="000000"/>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192943923"/>
                  </a:ext>
                </a:extLst>
              </a:tr>
              <a:tr h="538816">
                <a:tc rowSpan="2">
                  <a:txBody>
                    <a:bodyPr/>
                    <a:lstStyle/>
                    <a:p>
                      <a:pPr algn="ctr" rtl="0" fontAlgn="ctr"/>
                      <a:r>
                        <a:rPr lang="es-CO" sz="1600" b="1" i="0" u="none" strike="noStrike">
                          <a:solidFill>
                            <a:srgbClr val="FFFFFF"/>
                          </a:solidFill>
                          <a:effectLst/>
                          <a:latin typeface="Arial Black" panose="020B0A04020102020204" pitchFamily="34" charset="0"/>
                        </a:rPr>
                        <a:t>Nordeste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E682A"/>
                    </a:solidFill>
                  </a:tcPr>
                </a:tc>
                <a:tc>
                  <a:txBody>
                    <a:bodyPr/>
                    <a:lstStyle/>
                    <a:p>
                      <a:pPr algn="l" rtl="0" fontAlgn="ctr"/>
                      <a:r>
                        <a:rPr lang="es-CO" sz="1600" b="0" i="0" u="none" strike="noStrike" dirty="0">
                          <a:solidFill>
                            <a:srgbClr val="214A1E"/>
                          </a:solidFill>
                          <a:effectLst/>
                          <a:latin typeface="Arial" panose="020B0604020202020204" pitchFamily="34" charset="0"/>
                        </a:rPr>
                        <a:t> Santo Domingo</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fontAlgn="b"/>
                      <a:r>
                        <a:rPr lang="es-CO" sz="1600" b="0" i="0" u="none" strike="noStrike" dirty="0">
                          <a:solidFill>
                            <a:srgbClr val="BF8F00"/>
                          </a:solidFill>
                          <a:effectLst/>
                          <a:latin typeface="Arial Black" panose="020B0A04020102020204" pitchFamily="34" charset="0"/>
                        </a:rPr>
                        <a:t>75,96</a:t>
                      </a:r>
                      <a:endParaRPr lang="es-CO" sz="1200" b="0" i="0" u="none" strike="noStrike" dirty="0">
                        <a:solidFill>
                          <a:srgbClr val="000000"/>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3481008752"/>
                  </a:ext>
                </a:extLst>
              </a:tr>
              <a:tr h="538816">
                <a:tc vMerge="1">
                  <a:txBody>
                    <a:bodyPr/>
                    <a:lstStyle/>
                    <a:p>
                      <a:endParaRPr lang="es-CO"/>
                    </a:p>
                  </a:txBody>
                  <a:tcPr/>
                </a:tc>
                <a:tc>
                  <a:txBody>
                    <a:bodyPr/>
                    <a:lstStyle/>
                    <a:p>
                      <a:pPr algn="l" rtl="0" fontAlgn="ctr"/>
                      <a:r>
                        <a:rPr lang="es-CO" sz="1600" b="0" i="0" u="none" strike="noStrike" dirty="0">
                          <a:solidFill>
                            <a:srgbClr val="214A1E"/>
                          </a:solidFill>
                          <a:effectLst/>
                          <a:latin typeface="Arial" panose="020B0604020202020204" pitchFamily="34" charset="0"/>
                        </a:rPr>
                        <a:t> Yalí</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fontAlgn="b"/>
                      <a:r>
                        <a:rPr lang="es-CO" sz="1600" b="0" i="0" u="none" strike="noStrike" dirty="0">
                          <a:solidFill>
                            <a:srgbClr val="BF8F00"/>
                          </a:solidFill>
                          <a:effectLst/>
                          <a:latin typeface="Arial Black" panose="020B0A04020102020204" pitchFamily="34" charset="0"/>
                        </a:rPr>
                        <a:t>75,67</a:t>
                      </a:r>
                      <a:endParaRPr lang="es-CO" sz="1200" b="0" i="0" u="none" strike="noStrike" dirty="0">
                        <a:solidFill>
                          <a:srgbClr val="000000"/>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906347094"/>
                  </a:ext>
                </a:extLst>
              </a:tr>
              <a:tr h="538816">
                <a:tc>
                  <a:txBody>
                    <a:bodyPr/>
                    <a:lstStyle/>
                    <a:p>
                      <a:pPr algn="ctr" rtl="0" fontAlgn="ctr"/>
                      <a:r>
                        <a:rPr lang="es-CO" sz="1600" b="1" i="0" u="none" strike="noStrike">
                          <a:solidFill>
                            <a:srgbClr val="FFFFFF"/>
                          </a:solidFill>
                          <a:effectLst/>
                          <a:latin typeface="Arial Black" panose="020B0A04020102020204" pitchFamily="34" charset="0"/>
                        </a:rPr>
                        <a:t>Norte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l" rtl="0" fontAlgn="ctr"/>
                      <a:r>
                        <a:rPr lang="es-CO" sz="1600" b="0" i="0" u="none" strike="noStrike" dirty="0">
                          <a:solidFill>
                            <a:srgbClr val="214A1E"/>
                          </a:solidFill>
                          <a:effectLst/>
                          <a:latin typeface="Arial" panose="020B0604020202020204" pitchFamily="34" charset="0"/>
                        </a:rPr>
                        <a:t> Belmira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fontAlgn="b"/>
                      <a:r>
                        <a:rPr lang="es-CO" sz="1600" b="0" i="0" u="none" strike="noStrike" dirty="0">
                          <a:solidFill>
                            <a:srgbClr val="BF8F00"/>
                          </a:solidFill>
                          <a:effectLst/>
                          <a:latin typeface="Arial Black" panose="020B0A04020102020204" pitchFamily="34" charset="0"/>
                        </a:rPr>
                        <a:t>75,26</a:t>
                      </a:r>
                      <a:endParaRPr lang="es-CO" sz="1200" b="0" i="0" u="none" strike="noStrike" dirty="0">
                        <a:solidFill>
                          <a:srgbClr val="000000"/>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259100365"/>
                  </a:ext>
                </a:extLst>
              </a:tr>
              <a:tr h="538816">
                <a:tc>
                  <a:txBody>
                    <a:bodyPr/>
                    <a:lstStyle/>
                    <a:p>
                      <a:pPr algn="ctr" rtl="0" fontAlgn="ctr"/>
                      <a:r>
                        <a:rPr lang="es-CO" sz="1600" b="1" i="0" u="none" strike="noStrike">
                          <a:solidFill>
                            <a:srgbClr val="FFFFFF"/>
                          </a:solidFill>
                          <a:effectLst/>
                          <a:latin typeface="Arial Black" panose="020B0A04020102020204" pitchFamily="34" charset="0"/>
                        </a:rPr>
                        <a:t>Oriente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E682A"/>
                    </a:solidFill>
                  </a:tcPr>
                </a:tc>
                <a:tc>
                  <a:txBody>
                    <a:bodyPr/>
                    <a:lstStyle/>
                    <a:p>
                      <a:pPr algn="l" rtl="0" fontAlgn="ctr"/>
                      <a:r>
                        <a:rPr lang="es-CO" sz="1600" b="0" i="0" u="none" strike="noStrike" dirty="0">
                          <a:solidFill>
                            <a:srgbClr val="214A1E"/>
                          </a:solidFill>
                          <a:effectLst/>
                          <a:latin typeface="Arial" panose="020B0604020202020204" pitchFamily="34" charset="0"/>
                        </a:rPr>
                        <a:t> Cocorná</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fontAlgn="b"/>
                      <a:r>
                        <a:rPr lang="es-CO" sz="1600" b="0" i="0" u="none" strike="noStrike" dirty="0">
                          <a:solidFill>
                            <a:srgbClr val="BF8F00"/>
                          </a:solidFill>
                          <a:effectLst/>
                          <a:latin typeface="Arial Black" panose="020B0A04020102020204" pitchFamily="34" charset="0"/>
                        </a:rPr>
                        <a:t>78,69</a:t>
                      </a:r>
                      <a:endParaRPr lang="es-CO" sz="1200" b="0" i="0" u="none" strike="noStrike" dirty="0">
                        <a:solidFill>
                          <a:srgbClr val="000000"/>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096012170"/>
                  </a:ext>
                </a:extLst>
              </a:tr>
              <a:tr h="538816">
                <a:tc>
                  <a:txBody>
                    <a:bodyPr/>
                    <a:lstStyle/>
                    <a:p>
                      <a:pPr algn="ctr" rtl="0" fontAlgn="ctr"/>
                      <a:r>
                        <a:rPr lang="es-CO" sz="1600" b="1" i="0" u="none" strike="noStrike">
                          <a:solidFill>
                            <a:srgbClr val="FFFFFF"/>
                          </a:solidFill>
                          <a:effectLst/>
                          <a:latin typeface="Arial Black" panose="020B0A04020102020204" pitchFamily="34" charset="0"/>
                        </a:rPr>
                        <a:t>Suroeste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70AD47"/>
                    </a:solidFill>
                  </a:tcPr>
                </a:tc>
                <a:tc>
                  <a:txBody>
                    <a:bodyPr/>
                    <a:lstStyle/>
                    <a:p>
                      <a:pPr algn="l" rtl="0" fontAlgn="ctr"/>
                      <a:r>
                        <a:rPr lang="es-CO" sz="1600" b="0" i="0" u="none" strike="noStrike" dirty="0">
                          <a:solidFill>
                            <a:srgbClr val="214A1E"/>
                          </a:solidFill>
                          <a:effectLst/>
                          <a:latin typeface="Arial" panose="020B0604020202020204" pitchFamily="34" charset="0"/>
                        </a:rPr>
                        <a:t> Valparaíso</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fontAlgn="b"/>
                      <a:r>
                        <a:rPr lang="es-CO" sz="1600" b="0" i="0" u="none" strike="noStrike" dirty="0">
                          <a:solidFill>
                            <a:srgbClr val="BF8F00"/>
                          </a:solidFill>
                          <a:effectLst/>
                          <a:latin typeface="Arial Black" panose="020B0A04020102020204" pitchFamily="34" charset="0"/>
                        </a:rPr>
                        <a:t>79,00</a:t>
                      </a:r>
                      <a:endParaRPr lang="es-CO" sz="1200" b="0" i="0" u="none" strike="noStrike" dirty="0">
                        <a:solidFill>
                          <a:srgbClr val="000000"/>
                        </a:solidFill>
                        <a:effectLst/>
                        <a:latin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2679371701"/>
                  </a:ext>
                </a:extLst>
              </a:tr>
            </a:tbl>
          </a:graphicData>
        </a:graphic>
      </p:graphicFrame>
      <p:grpSp>
        <p:nvGrpSpPr>
          <p:cNvPr id="7" name="Grupo 6"/>
          <p:cNvGrpSpPr/>
          <p:nvPr/>
        </p:nvGrpSpPr>
        <p:grpSpPr>
          <a:xfrm>
            <a:off x="10725173" y="1941229"/>
            <a:ext cx="359078" cy="3023845"/>
            <a:chOff x="10725173" y="1941229"/>
            <a:chExt cx="359078" cy="3023845"/>
          </a:xfrm>
        </p:grpSpPr>
        <p:pic>
          <p:nvPicPr>
            <p:cNvPr id="101" name="Gráfico 71" descr="Advertencia">
              <a:extLst>
                <a:ext uri="{FF2B5EF4-FFF2-40B4-BE49-F238E27FC236}">
                  <a16:creationId xmlns:a16="http://schemas.microsoft.com/office/drawing/2014/main" id="{A880E785-F3F2-4AAC-9699-73EE82CEDFA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733731" y="1941229"/>
              <a:ext cx="343837" cy="347678"/>
            </a:xfrm>
            <a:prstGeom prst="rect">
              <a:avLst/>
            </a:prstGeom>
          </p:spPr>
        </p:pic>
        <p:pic>
          <p:nvPicPr>
            <p:cNvPr id="102" name="Gráfico 71" descr="Advertencia">
              <a:extLst>
                <a:ext uri="{FF2B5EF4-FFF2-40B4-BE49-F238E27FC236}">
                  <a16:creationId xmlns:a16="http://schemas.microsoft.com/office/drawing/2014/main" id="{A880E785-F3F2-4AAC-9699-73EE82CEDFA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729452" y="2431765"/>
              <a:ext cx="343837" cy="347678"/>
            </a:xfrm>
            <a:prstGeom prst="rect">
              <a:avLst/>
            </a:prstGeom>
          </p:spPr>
        </p:pic>
        <p:pic>
          <p:nvPicPr>
            <p:cNvPr id="103" name="Gráfico 71" descr="Advertencia">
              <a:extLst>
                <a:ext uri="{FF2B5EF4-FFF2-40B4-BE49-F238E27FC236}">
                  <a16:creationId xmlns:a16="http://schemas.microsoft.com/office/drawing/2014/main" id="{A880E785-F3F2-4AAC-9699-73EE82CEDFA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729451" y="2986930"/>
              <a:ext cx="343837" cy="347678"/>
            </a:xfrm>
            <a:prstGeom prst="rect">
              <a:avLst/>
            </a:prstGeom>
          </p:spPr>
        </p:pic>
        <p:pic>
          <p:nvPicPr>
            <p:cNvPr id="104" name="Gráfico 71" descr="Advertencia">
              <a:extLst>
                <a:ext uri="{FF2B5EF4-FFF2-40B4-BE49-F238E27FC236}">
                  <a16:creationId xmlns:a16="http://schemas.microsoft.com/office/drawing/2014/main" id="{A880E785-F3F2-4AAC-9699-73EE82CEDFA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729452" y="3510735"/>
              <a:ext cx="343837" cy="347678"/>
            </a:xfrm>
            <a:prstGeom prst="rect">
              <a:avLst/>
            </a:prstGeom>
          </p:spPr>
        </p:pic>
        <p:pic>
          <p:nvPicPr>
            <p:cNvPr id="105" name="Gráfico 71" descr="Advertencia">
              <a:extLst>
                <a:ext uri="{FF2B5EF4-FFF2-40B4-BE49-F238E27FC236}">
                  <a16:creationId xmlns:a16="http://schemas.microsoft.com/office/drawing/2014/main" id="{A880E785-F3F2-4AAC-9699-73EE82CEDFA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725173" y="4053190"/>
              <a:ext cx="343837" cy="347678"/>
            </a:xfrm>
            <a:prstGeom prst="rect">
              <a:avLst/>
            </a:prstGeom>
          </p:spPr>
        </p:pic>
        <p:pic>
          <p:nvPicPr>
            <p:cNvPr id="106" name="Gráfico 71" descr="Advertencia">
              <a:extLst>
                <a:ext uri="{FF2B5EF4-FFF2-40B4-BE49-F238E27FC236}">
                  <a16:creationId xmlns:a16="http://schemas.microsoft.com/office/drawing/2014/main" id="{A880E785-F3F2-4AAC-9699-73EE82CEDFA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740414" y="4617396"/>
              <a:ext cx="343837" cy="347678"/>
            </a:xfrm>
            <a:prstGeom prst="rect">
              <a:avLst/>
            </a:prstGeom>
          </p:spPr>
        </p:pic>
      </p:grpSp>
      <p:pic>
        <p:nvPicPr>
          <p:cNvPr id="2" name="Imagen 1">
            <a:extLst>
              <a:ext uri="{FF2B5EF4-FFF2-40B4-BE49-F238E27FC236}">
                <a16:creationId xmlns:a16="http://schemas.microsoft.com/office/drawing/2014/main" id="{9A056455-4A4E-4B39-A712-4B6187761039}"/>
              </a:ext>
            </a:extLst>
          </p:cNvPr>
          <p:cNvPicPr>
            <a:picLocks noChangeAspect="1"/>
          </p:cNvPicPr>
          <p:nvPr/>
        </p:nvPicPr>
        <p:blipFill>
          <a:blip r:embed="rId7"/>
          <a:stretch>
            <a:fillRect/>
          </a:stretch>
        </p:blipFill>
        <p:spPr>
          <a:xfrm>
            <a:off x="108102" y="24042"/>
            <a:ext cx="9230144" cy="1194920"/>
          </a:xfrm>
          <a:prstGeom prst="rect">
            <a:avLst/>
          </a:prstGeom>
        </p:spPr>
      </p:pic>
    </p:spTree>
    <p:extLst>
      <p:ext uri="{BB962C8B-B14F-4D97-AF65-F5344CB8AC3E}">
        <p14:creationId xmlns:p14="http://schemas.microsoft.com/office/powerpoint/2010/main" val="2401427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919CC507-7DD5-463E-B3BC-83DD13084BE2}"/>
              </a:ext>
            </a:extLst>
          </p:cNvPr>
          <p:cNvSpPr/>
          <p:nvPr/>
        </p:nvSpPr>
        <p:spPr>
          <a:xfrm>
            <a:off x="1174170" y="1189665"/>
            <a:ext cx="10848109" cy="7514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4"/>
          <p:cNvSpPr txBox="1">
            <a:spLocks noChangeArrowheads="1"/>
          </p:cNvSpPr>
          <p:nvPr/>
        </p:nvSpPr>
        <p:spPr bwMode="auto">
          <a:xfrm>
            <a:off x="1569847" y="1224023"/>
            <a:ext cx="96423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s-CO" altLang="es-CO" sz="1800" dirty="0">
                <a:solidFill>
                  <a:schemeClr val="tx1">
                    <a:lumMod val="75000"/>
                    <a:lumOff val="25000"/>
                  </a:schemeClr>
                </a:solidFill>
                <a:latin typeface="Arial" panose="020B0604020202020204" pitchFamily="34" charset="0"/>
                <a:cs typeface="Arial" panose="020B0604020202020204" pitchFamily="34" charset="0"/>
              </a:rPr>
              <a:t>Los</a:t>
            </a:r>
            <a:r>
              <a:rPr lang="es-CO" altLang="es-CO" sz="1800" b="1" dirty="0">
                <a:solidFill>
                  <a:schemeClr val="tx1">
                    <a:lumMod val="75000"/>
                    <a:lumOff val="25000"/>
                  </a:schemeClr>
                </a:solidFill>
                <a:latin typeface="Arial" panose="020B0604020202020204" pitchFamily="34" charset="0"/>
                <a:cs typeface="Arial" panose="020B0604020202020204" pitchFamily="34" charset="0"/>
              </a:rPr>
              <a:t> </a:t>
            </a:r>
            <a:r>
              <a:rPr lang="es-CO" altLang="es-CO" sz="1800" b="1" dirty="0">
                <a:solidFill>
                  <a:srgbClr val="2E682A"/>
                </a:solidFill>
                <a:latin typeface="Arial" panose="020B0604020202020204" pitchFamily="34" charset="0"/>
                <a:cs typeface="Arial" panose="020B0604020202020204" pitchFamily="34" charset="0"/>
              </a:rPr>
              <a:t>municipios que incumplieron la Ley 617 de 2000 en la vigencia 2020</a:t>
            </a:r>
            <a:r>
              <a:rPr lang="es-CO" altLang="es-CO" sz="1800" dirty="0">
                <a:solidFill>
                  <a:srgbClr val="2E682A"/>
                </a:solidFill>
                <a:latin typeface="Arial" panose="020B0604020202020204" pitchFamily="34" charset="0"/>
                <a:cs typeface="Arial" panose="020B0604020202020204" pitchFamily="34" charset="0"/>
              </a:rPr>
              <a:t>, </a:t>
            </a:r>
            <a:r>
              <a:rPr lang="es-CO" altLang="es-CO" sz="1800" dirty="0">
                <a:solidFill>
                  <a:schemeClr val="tx1">
                    <a:lumMod val="75000"/>
                    <a:lumOff val="25000"/>
                  </a:schemeClr>
                </a:solidFill>
                <a:latin typeface="Arial" panose="020B0604020202020204" pitchFamily="34" charset="0"/>
                <a:cs typeface="Arial" panose="020B0604020202020204" pitchFamily="34" charset="0"/>
              </a:rPr>
              <a:t>en cuanto a los límites máximos de gasto en Nivel Central, Concejo, Personería y Contraloría son:</a:t>
            </a:r>
          </a:p>
        </p:txBody>
      </p:sp>
      <p:graphicFrame>
        <p:nvGraphicFramePr>
          <p:cNvPr id="2" name="Tabla 1"/>
          <p:cNvGraphicFramePr>
            <a:graphicFrameLocks noGrp="1"/>
          </p:cNvGraphicFramePr>
          <p:nvPr>
            <p:extLst>
              <p:ext uri="{D42A27DB-BD31-4B8C-83A1-F6EECF244321}">
                <p14:modId xmlns:p14="http://schemas.microsoft.com/office/powerpoint/2010/main" val="168081496"/>
              </p:ext>
            </p:extLst>
          </p:nvPr>
        </p:nvGraphicFramePr>
        <p:xfrm>
          <a:off x="426025" y="2313466"/>
          <a:ext cx="11596254" cy="3305944"/>
        </p:xfrm>
        <a:graphic>
          <a:graphicData uri="http://schemas.openxmlformats.org/drawingml/2006/table">
            <a:tbl>
              <a:tblPr firstRow="1" firstCol="1" bandRow="1">
                <a:tableStyleId>{10A1B5D5-9B99-4C35-A422-299274C87663}</a:tableStyleId>
              </a:tblPr>
              <a:tblGrid>
                <a:gridCol w="4572056">
                  <a:extLst>
                    <a:ext uri="{9D8B030D-6E8A-4147-A177-3AD203B41FA5}">
                      <a16:colId xmlns:a16="http://schemas.microsoft.com/office/drawing/2014/main" val="2866453733"/>
                    </a:ext>
                  </a:extLst>
                </a:gridCol>
                <a:gridCol w="1372242">
                  <a:extLst>
                    <a:ext uri="{9D8B030D-6E8A-4147-A177-3AD203B41FA5}">
                      <a16:colId xmlns:a16="http://schemas.microsoft.com/office/drawing/2014/main" val="2861666375"/>
                    </a:ext>
                  </a:extLst>
                </a:gridCol>
                <a:gridCol w="5651956">
                  <a:extLst>
                    <a:ext uri="{9D8B030D-6E8A-4147-A177-3AD203B41FA5}">
                      <a16:colId xmlns:a16="http://schemas.microsoft.com/office/drawing/2014/main" val="3648693317"/>
                    </a:ext>
                  </a:extLst>
                </a:gridCol>
              </a:tblGrid>
              <a:tr h="523252">
                <a:tc>
                  <a:txBody>
                    <a:bodyPr/>
                    <a:lstStyle/>
                    <a:p>
                      <a:pPr algn="ctr" rtl="0" fontAlgn="ctr"/>
                      <a:r>
                        <a:rPr lang="es-CO" sz="1800" b="1" u="none" strike="noStrike" dirty="0">
                          <a:solidFill>
                            <a:schemeClr val="bg1"/>
                          </a:solidFill>
                          <a:effectLst/>
                          <a:latin typeface="Arial Black" panose="020B0A04020102020204" pitchFamily="34" charset="0"/>
                        </a:rPr>
                        <a:t>Criterio incumplido</a:t>
                      </a:r>
                      <a:endParaRPr lang="es-CO" sz="1800" b="1" i="0" u="none" strike="noStrike" dirty="0">
                        <a:solidFill>
                          <a:schemeClr val="bg1"/>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1800" b="1" u="none" strike="noStrike" dirty="0">
                          <a:solidFill>
                            <a:schemeClr val="bg1"/>
                          </a:solidFill>
                          <a:effectLst/>
                          <a:latin typeface="Arial Black" panose="020B0A04020102020204" pitchFamily="34" charset="0"/>
                        </a:rPr>
                        <a:t>Cantidad</a:t>
                      </a:r>
                      <a:endParaRPr lang="es-CO" sz="1800" b="1" i="0" u="none" strike="noStrike" dirty="0">
                        <a:solidFill>
                          <a:schemeClr val="bg1"/>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1800" b="1" u="none" strike="noStrike" dirty="0">
                          <a:solidFill>
                            <a:schemeClr val="bg1"/>
                          </a:solidFill>
                          <a:effectLst/>
                          <a:latin typeface="Arial Black" panose="020B0A04020102020204" pitchFamily="34" charset="0"/>
                        </a:rPr>
                        <a:t>Municipios</a:t>
                      </a:r>
                      <a:endParaRPr lang="es-CO" sz="1800" b="1" i="0" u="none" strike="noStrike" dirty="0">
                        <a:solidFill>
                          <a:schemeClr val="bg1"/>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extLst>
                  <a:ext uri="{0D108BD9-81ED-4DB2-BD59-A6C34878D82A}">
                    <a16:rowId xmlns:a16="http://schemas.microsoft.com/office/drawing/2014/main" val="2563960645"/>
                  </a:ext>
                </a:extLst>
              </a:tr>
              <a:tr h="897082">
                <a:tc>
                  <a:txBody>
                    <a:bodyPr/>
                    <a:lstStyle/>
                    <a:p>
                      <a:pPr algn="ctr" rtl="0" fontAlgn="ctr"/>
                      <a:r>
                        <a:rPr lang="es-ES" sz="1600" b="0" u="none" strike="noStrike" dirty="0">
                          <a:solidFill>
                            <a:srgbClr val="2E682A"/>
                          </a:solidFill>
                          <a:effectLst/>
                          <a:latin typeface="Arial Black" panose="020B0A04020102020204" pitchFamily="34" charset="0"/>
                          <a:cs typeface="Arial" panose="020B0604020202020204" pitchFamily="34" charset="0"/>
                        </a:rPr>
                        <a:t>Límite Gastos de Funcionamiento Administración Central</a:t>
                      </a:r>
                      <a:endParaRPr lang="es-ES" sz="1600" b="0" i="0" u="none" strike="noStrike" dirty="0">
                        <a:solidFill>
                          <a:srgbClr val="2E682A"/>
                        </a:solidFill>
                        <a:effectLst/>
                        <a:latin typeface="Arial Black" panose="020B0A04020102020204" pitchFamily="34" charset="0"/>
                        <a:cs typeface="Arial" panose="020B0604020202020204" pitchFamily="34" charset="0"/>
                      </a:endParaRPr>
                    </a:p>
                  </a:txBody>
                  <a:tcPr marL="9525" marR="9525" marT="9525" marB="0" anchor="ctr"/>
                </a:tc>
                <a:tc>
                  <a:txBody>
                    <a:bodyPr/>
                    <a:lstStyle/>
                    <a:p>
                      <a:pPr algn="ctr" rtl="0" fontAlgn="ctr"/>
                      <a:r>
                        <a:rPr lang="es-CO" sz="1600" b="0" i="0" u="none" strike="noStrike" dirty="0">
                          <a:solidFill>
                            <a:schemeClr val="tx1">
                              <a:lumMod val="75000"/>
                              <a:lumOff val="25000"/>
                            </a:schemeClr>
                          </a:solidFill>
                          <a:effectLst/>
                          <a:latin typeface="Arial" panose="020B0604020202020204" pitchFamily="34" charset="0"/>
                          <a:cs typeface="Arial" panose="020B0604020202020204" pitchFamily="34" charset="0"/>
                        </a:rPr>
                        <a:t>8</a:t>
                      </a:r>
                    </a:p>
                  </a:txBody>
                  <a:tcPr marL="9525" marR="9525" marT="9525" marB="0" anchor="ctr"/>
                </a:tc>
                <a:tc>
                  <a:txBody>
                    <a:bodyPr/>
                    <a:lstStyle/>
                    <a:p>
                      <a:pPr algn="ctr" rtl="0" fontAlgn="ctr"/>
                      <a:r>
                        <a:rPr lang="es-CO" sz="1800" b="0" i="0" u="none" strike="noStrike" kern="1200" dirty="0">
                          <a:solidFill>
                            <a:schemeClr val="dk1"/>
                          </a:solidFill>
                          <a:effectLst/>
                          <a:latin typeface="+mn-lt"/>
                          <a:ea typeface="+mn-ea"/>
                          <a:cs typeface="+mn-cs"/>
                        </a:rPr>
                        <a:t>Amalfi,</a:t>
                      </a:r>
                      <a:r>
                        <a:rPr lang="es-CO" sz="1800" b="0" i="0" u="none" strike="noStrike" kern="1200" baseline="0" dirty="0">
                          <a:solidFill>
                            <a:schemeClr val="dk1"/>
                          </a:solidFill>
                          <a:effectLst/>
                          <a:latin typeface="+mn-lt"/>
                          <a:ea typeface="+mn-ea"/>
                          <a:cs typeface="+mn-cs"/>
                        </a:rPr>
                        <a:t> Carolina del Príncipe, Toledo, Alejandría, Caramanta, Montebello, Santa Bárbara y Turbo</a:t>
                      </a:r>
                      <a:endParaRPr lang="es-ES" sz="16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861958242"/>
                  </a:ext>
                </a:extLst>
              </a:tr>
              <a:tr h="883920">
                <a:tc>
                  <a:txBody>
                    <a:bodyPr/>
                    <a:lstStyle/>
                    <a:p>
                      <a:pPr algn="ctr" rtl="0" fontAlgn="ctr"/>
                      <a:r>
                        <a:rPr lang="es-CO" sz="1600" b="0" u="none" strike="noStrike" dirty="0">
                          <a:solidFill>
                            <a:srgbClr val="2E682A"/>
                          </a:solidFill>
                          <a:effectLst/>
                          <a:latin typeface="Arial Black" panose="020B0A04020102020204" pitchFamily="34" charset="0"/>
                          <a:cs typeface="Arial" panose="020B0604020202020204" pitchFamily="34" charset="0"/>
                        </a:rPr>
                        <a:t>Límite Gastos Concejo Municipal</a:t>
                      </a:r>
                      <a:endParaRPr lang="es-CO" sz="1600" b="0" i="0" u="none" strike="noStrike" dirty="0">
                        <a:solidFill>
                          <a:srgbClr val="2E682A"/>
                        </a:solidFill>
                        <a:effectLst/>
                        <a:latin typeface="Arial Black" panose="020B0A04020102020204" pitchFamily="34" charset="0"/>
                        <a:cs typeface="Arial" panose="020B0604020202020204" pitchFamily="34" charset="0"/>
                      </a:endParaRPr>
                    </a:p>
                  </a:txBody>
                  <a:tcPr marL="9525" marR="9525" marT="9525" marB="0" anchor="ctr"/>
                </a:tc>
                <a:tc>
                  <a:txBody>
                    <a:bodyPr/>
                    <a:lstStyle/>
                    <a:p>
                      <a:pPr algn="ctr" rtl="0" fontAlgn="ctr"/>
                      <a:r>
                        <a:rPr lang="es-CO" sz="1600" b="0" i="0" u="none" strike="noStrike" dirty="0">
                          <a:solidFill>
                            <a:schemeClr val="tx1">
                              <a:lumMod val="75000"/>
                              <a:lumOff val="25000"/>
                            </a:schemeClr>
                          </a:solidFill>
                          <a:effectLst/>
                          <a:latin typeface="Arial" panose="020B0604020202020204" pitchFamily="34" charset="0"/>
                          <a:cs typeface="Arial" panose="020B0604020202020204" pitchFamily="34" charset="0"/>
                        </a:rPr>
                        <a:t>15</a:t>
                      </a:r>
                    </a:p>
                  </a:txBody>
                  <a:tcPr marL="9525" marR="9525" marT="9525" marB="0" anchor="ctr"/>
                </a:tc>
                <a:tc>
                  <a:txBody>
                    <a:bodyPr/>
                    <a:lstStyle/>
                    <a:p>
                      <a:pPr algn="ctr" rtl="0" fontAlgn="ctr"/>
                      <a:r>
                        <a:rPr lang="es-ES" sz="1600" b="0" i="0" u="none" strike="noStrike" dirty="0">
                          <a:solidFill>
                            <a:schemeClr val="tx1">
                              <a:lumMod val="75000"/>
                              <a:lumOff val="25000"/>
                            </a:schemeClr>
                          </a:solidFill>
                          <a:effectLst/>
                          <a:latin typeface="Arial" panose="020B0604020202020204" pitchFamily="34" charset="0"/>
                          <a:cs typeface="Arial" panose="020B0604020202020204" pitchFamily="34" charset="0"/>
                        </a:rPr>
                        <a:t>Caucasia, Nechí, Tarazá, Maceo, Amalfi, Santo Domingo, Santa</a:t>
                      </a:r>
                      <a:r>
                        <a:rPr lang="es-ES" sz="1600" b="0" i="0" u="none" strike="noStrike" baseline="0" dirty="0">
                          <a:solidFill>
                            <a:schemeClr val="tx1">
                              <a:lumMod val="75000"/>
                              <a:lumOff val="25000"/>
                            </a:schemeClr>
                          </a:solidFill>
                          <a:effectLst/>
                          <a:latin typeface="Arial" panose="020B0604020202020204" pitchFamily="34" charset="0"/>
                          <a:cs typeface="Arial" panose="020B0604020202020204" pitchFamily="34" charset="0"/>
                        </a:rPr>
                        <a:t> Fe de Antioquia, Angelópolis, Caramanta, Montebello, San Juan de Urabá, Turbo, Barbosa. Bello y Sabaneta,</a:t>
                      </a:r>
                      <a:endParaRPr lang="es-ES" sz="16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373767313"/>
                  </a:ext>
                </a:extLst>
              </a:tr>
              <a:tr h="539237">
                <a:tc>
                  <a:txBody>
                    <a:bodyPr/>
                    <a:lstStyle/>
                    <a:p>
                      <a:pPr algn="ctr" rtl="0" fontAlgn="ctr"/>
                      <a:r>
                        <a:rPr lang="es-CO" sz="1600" b="0" u="none" strike="noStrike" dirty="0">
                          <a:solidFill>
                            <a:srgbClr val="2E682A"/>
                          </a:solidFill>
                          <a:effectLst/>
                          <a:latin typeface="Arial Black" panose="020B0A04020102020204" pitchFamily="34" charset="0"/>
                          <a:cs typeface="Arial" panose="020B0604020202020204" pitchFamily="34" charset="0"/>
                        </a:rPr>
                        <a:t>Límite Gastos Personería Municipal</a:t>
                      </a:r>
                      <a:endParaRPr lang="es-CO" sz="1600" b="0" i="0" u="none" strike="noStrike" dirty="0">
                        <a:solidFill>
                          <a:srgbClr val="2E682A"/>
                        </a:solidFill>
                        <a:effectLst/>
                        <a:latin typeface="Arial Black" panose="020B0A04020102020204" pitchFamily="34" charset="0"/>
                        <a:cs typeface="Arial" panose="020B0604020202020204" pitchFamily="34" charset="0"/>
                      </a:endParaRPr>
                    </a:p>
                  </a:txBody>
                  <a:tcPr marL="9525" marR="9525" marT="9525" marB="0" anchor="ctr"/>
                </a:tc>
                <a:tc>
                  <a:txBody>
                    <a:bodyPr/>
                    <a:lstStyle/>
                    <a:p>
                      <a:pPr algn="ctr" rtl="0" fontAlgn="ctr"/>
                      <a:r>
                        <a:rPr lang="es-CO" sz="1600" b="0" i="0" u="none" strike="noStrike" dirty="0">
                          <a:solidFill>
                            <a:schemeClr val="tx1">
                              <a:lumMod val="75000"/>
                              <a:lumOff val="25000"/>
                            </a:schemeClr>
                          </a:solidFill>
                          <a:effectLst/>
                          <a:latin typeface="Arial" panose="020B0604020202020204" pitchFamily="34" charset="0"/>
                          <a:cs typeface="Arial" panose="020B0604020202020204" pitchFamily="34" charset="0"/>
                        </a:rPr>
                        <a:t>4</a:t>
                      </a:r>
                    </a:p>
                  </a:txBody>
                  <a:tcPr marL="9525" marR="9525" marT="9525" marB="0" anchor="ctr"/>
                </a:tc>
                <a:tc>
                  <a:txBody>
                    <a:bodyPr/>
                    <a:lstStyle/>
                    <a:p>
                      <a:pPr algn="ctr" rtl="0" fontAlgn="ctr"/>
                      <a:r>
                        <a:rPr lang="es-ES" sz="1600" b="0" i="0" u="none" strike="noStrike" dirty="0">
                          <a:solidFill>
                            <a:schemeClr val="tx1">
                              <a:lumMod val="75000"/>
                              <a:lumOff val="25000"/>
                            </a:schemeClr>
                          </a:solidFill>
                          <a:effectLst/>
                          <a:latin typeface="Arial" panose="020B0604020202020204" pitchFamily="34" charset="0"/>
                          <a:cs typeface="Arial" panose="020B0604020202020204" pitchFamily="34" charset="0"/>
                        </a:rPr>
                        <a:t>Nariño, Chigorodó, Bello y Envigado.</a:t>
                      </a:r>
                    </a:p>
                  </a:txBody>
                  <a:tcPr marL="9525" marR="9525" marT="9525" marB="0" anchor="ctr"/>
                </a:tc>
                <a:extLst>
                  <a:ext uri="{0D108BD9-81ED-4DB2-BD59-A6C34878D82A}">
                    <a16:rowId xmlns:a16="http://schemas.microsoft.com/office/drawing/2014/main" val="1448103532"/>
                  </a:ext>
                </a:extLst>
              </a:tr>
              <a:tr h="462453">
                <a:tc>
                  <a:txBody>
                    <a:bodyPr/>
                    <a:lstStyle/>
                    <a:p>
                      <a:pPr algn="ctr" rtl="0" fontAlgn="ctr"/>
                      <a:r>
                        <a:rPr lang="es-CO" sz="1600" b="0" u="none" strike="noStrike" dirty="0">
                          <a:solidFill>
                            <a:srgbClr val="2E682A"/>
                          </a:solidFill>
                          <a:effectLst/>
                          <a:latin typeface="Arial Black" panose="020B0A04020102020204" pitchFamily="34" charset="0"/>
                          <a:cs typeface="Arial" panose="020B0604020202020204" pitchFamily="34" charset="0"/>
                        </a:rPr>
                        <a:t>Límite Gastos Contraloría Municipal</a:t>
                      </a:r>
                      <a:endParaRPr lang="es-CO" sz="1600" b="0" i="0" u="none" strike="noStrike" dirty="0">
                        <a:solidFill>
                          <a:srgbClr val="2E682A"/>
                        </a:solidFill>
                        <a:effectLst/>
                        <a:latin typeface="Arial Black" panose="020B0A04020102020204" pitchFamily="34" charset="0"/>
                        <a:cs typeface="Arial" panose="020B0604020202020204" pitchFamily="34" charset="0"/>
                      </a:endParaRPr>
                    </a:p>
                  </a:txBody>
                  <a:tcPr marL="9525" marR="9525" marT="9525" marB="0" anchor="ctr"/>
                </a:tc>
                <a:tc>
                  <a:txBody>
                    <a:bodyPr/>
                    <a:lstStyle/>
                    <a:p>
                      <a:pPr algn="ctr" rtl="0" fontAlgn="ctr"/>
                      <a:r>
                        <a:rPr lang="es-CO" sz="1600" b="0" u="none" strike="noStrike" dirty="0">
                          <a:solidFill>
                            <a:schemeClr val="tx1">
                              <a:lumMod val="75000"/>
                              <a:lumOff val="25000"/>
                            </a:schemeClr>
                          </a:solidFill>
                          <a:effectLst/>
                          <a:latin typeface="Arial" panose="020B0604020202020204" pitchFamily="34" charset="0"/>
                          <a:cs typeface="Arial" panose="020B0604020202020204" pitchFamily="34" charset="0"/>
                        </a:rPr>
                        <a:t>0</a:t>
                      </a:r>
                      <a:endParaRPr lang="es-CO" sz="16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s-CO" sz="1600" b="0" u="none" strike="noStrike" dirty="0">
                          <a:solidFill>
                            <a:schemeClr val="tx1">
                              <a:lumMod val="75000"/>
                              <a:lumOff val="25000"/>
                            </a:schemeClr>
                          </a:solidFill>
                          <a:effectLst/>
                          <a:latin typeface="Arial" panose="020B0604020202020204" pitchFamily="34" charset="0"/>
                          <a:cs typeface="Arial" panose="020B0604020202020204" pitchFamily="34" charset="0"/>
                        </a:rPr>
                        <a:t> </a:t>
                      </a:r>
                      <a:endParaRPr lang="es-CO" sz="16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564350512"/>
                  </a:ext>
                </a:extLst>
              </a:tr>
            </a:tbl>
          </a:graphicData>
        </a:graphic>
      </p:graphicFrame>
      <p:sp>
        <p:nvSpPr>
          <p:cNvPr id="8" name="Elipse 7">
            <a:extLst>
              <a:ext uri="{FF2B5EF4-FFF2-40B4-BE49-F238E27FC236}">
                <a16:creationId xmlns:a16="http://schemas.microsoft.com/office/drawing/2014/main" id="{1736FA43-B163-47CB-9C18-6A57C24466B6}"/>
              </a:ext>
            </a:extLst>
          </p:cNvPr>
          <p:cNvSpPr/>
          <p:nvPr/>
        </p:nvSpPr>
        <p:spPr>
          <a:xfrm>
            <a:off x="386960" y="1070264"/>
            <a:ext cx="1039091" cy="1039091"/>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áfico 3" descr="Contrato RTL">
            <a:extLst>
              <a:ext uri="{FF2B5EF4-FFF2-40B4-BE49-F238E27FC236}">
                <a16:creationId xmlns:a16="http://schemas.microsoft.com/office/drawing/2014/main" id="{332BCB12-2FA5-4949-B784-61D79064F2A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0756" y="1189665"/>
            <a:ext cx="751498" cy="751498"/>
          </a:xfrm>
          <a:prstGeom prst="rect">
            <a:avLst/>
          </a:prstGeom>
        </p:spPr>
      </p:pic>
      <p:sp>
        <p:nvSpPr>
          <p:cNvPr id="7" name="CuadroTexto 4"/>
          <p:cNvSpPr txBox="1">
            <a:spLocks noChangeArrowheads="1"/>
          </p:cNvSpPr>
          <p:nvPr/>
        </p:nvSpPr>
        <p:spPr bwMode="auto">
          <a:xfrm>
            <a:off x="386960" y="5787736"/>
            <a:ext cx="83455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s-CO" altLang="es-CO" sz="1600" b="1" dirty="0">
                <a:solidFill>
                  <a:srgbClr val="2E682A"/>
                </a:solidFill>
                <a:latin typeface="Arial" panose="020B0604020202020204" pitchFamily="34" charset="0"/>
                <a:cs typeface="Arial" panose="020B0604020202020204" pitchFamily="34" charset="0"/>
              </a:rPr>
              <a:t>Cabe resaltar </a:t>
            </a:r>
            <a:r>
              <a:rPr lang="es-CO" altLang="es-CO" sz="1600" b="1" dirty="0" smtClean="0">
                <a:solidFill>
                  <a:srgbClr val="2E682A"/>
                </a:solidFill>
                <a:latin typeface="Arial" panose="020B0604020202020204" pitchFamily="34" charset="0"/>
                <a:cs typeface="Arial" panose="020B0604020202020204" pitchFamily="34" charset="0"/>
              </a:rPr>
              <a:t>que en la vigencia 2019, 12 municipios incumplieron y 16 quedaron en estado de alerta; los municipios  </a:t>
            </a:r>
            <a:r>
              <a:rPr lang="es-CO" altLang="es-CO" sz="1600" b="1" dirty="0">
                <a:solidFill>
                  <a:srgbClr val="2E682A"/>
                </a:solidFill>
                <a:latin typeface="Arial" panose="020B0604020202020204" pitchFamily="34" charset="0"/>
                <a:cs typeface="Arial" panose="020B0604020202020204" pitchFamily="34" charset="0"/>
              </a:rPr>
              <a:t>los municipios de Toledo, Montebello y el Distrito de Turbo  incumplen consecutivamente el indicador 617 del 2000.</a:t>
            </a:r>
          </a:p>
        </p:txBody>
      </p:sp>
      <p:pic>
        <p:nvPicPr>
          <p:cNvPr id="11" name="Imagen 10">
            <a:extLst>
              <a:ext uri="{FF2B5EF4-FFF2-40B4-BE49-F238E27FC236}">
                <a16:creationId xmlns:a16="http://schemas.microsoft.com/office/drawing/2014/main" id="{24FC80FF-CE56-4CF4-8F49-93837F4B00FD}"/>
              </a:ext>
            </a:extLst>
          </p:cNvPr>
          <p:cNvPicPr>
            <a:picLocks noChangeAspect="1"/>
          </p:cNvPicPr>
          <p:nvPr/>
        </p:nvPicPr>
        <p:blipFill>
          <a:blip r:embed="rId5"/>
          <a:stretch>
            <a:fillRect/>
          </a:stretch>
        </p:blipFill>
        <p:spPr>
          <a:xfrm>
            <a:off x="0" y="-22279"/>
            <a:ext cx="7675529" cy="1152244"/>
          </a:xfrm>
          <a:prstGeom prst="rect">
            <a:avLst/>
          </a:prstGeom>
        </p:spPr>
      </p:pic>
    </p:spTree>
    <p:extLst>
      <p:ext uri="{BB962C8B-B14F-4D97-AF65-F5344CB8AC3E}">
        <p14:creationId xmlns:p14="http://schemas.microsoft.com/office/powerpoint/2010/main" val="531606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919CC507-7DD5-463E-B3BC-83DD13084BE2}"/>
              </a:ext>
            </a:extLst>
          </p:cNvPr>
          <p:cNvSpPr/>
          <p:nvPr/>
        </p:nvSpPr>
        <p:spPr>
          <a:xfrm>
            <a:off x="831270" y="1376787"/>
            <a:ext cx="11452860" cy="7514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309498974"/>
              </p:ext>
            </p:extLst>
          </p:nvPr>
        </p:nvGraphicFramePr>
        <p:xfrm>
          <a:off x="831270" y="2289047"/>
          <a:ext cx="10942320" cy="3341911"/>
        </p:xfrm>
        <a:graphic>
          <a:graphicData uri="http://schemas.openxmlformats.org/drawingml/2006/table">
            <a:tbl>
              <a:tblPr>
                <a:tableStyleId>{68D230F3-CF80-4859-8CE7-A43EE81993B5}</a:tableStyleId>
              </a:tblPr>
              <a:tblGrid>
                <a:gridCol w="768930">
                  <a:extLst>
                    <a:ext uri="{9D8B030D-6E8A-4147-A177-3AD203B41FA5}">
                      <a16:colId xmlns:a16="http://schemas.microsoft.com/office/drawing/2014/main" val="1651611083"/>
                    </a:ext>
                  </a:extLst>
                </a:gridCol>
                <a:gridCol w="2103120">
                  <a:extLst>
                    <a:ext uri="{9D8B030D-6E8A-4147-A177-3AD203B41FA5}">
                      <a16:colId xmlns:a16="http://schemas.microsoft.com/office/drawing/2014/main" val="2771567408"/>
                    </a:ext>
                  </a:extLst>
                </a:gridCol>
                <a:gridCol w="2286000">
                  <a:extLst>
                    <a:ext uri="{9D8B030D-6E8A-4147-A177-3AD203B41FA5}">
                      <a16:colId xmlns:a16="http://schemas.microsoft.com/office/drawing/2014/main" val="796272084"/>
                    </a:ext>
                  </a:extLst>
                </a:gridCol>
                <a:gridCol w="968430">
                  <a:extLst>
                    <a:ext uri="{9D8B030D-6E8A-4147-A177-3AD203B41FA5}">
                      <a16:colId xmlns:a16="http://schemas.microsoft.com/office/drawing/2014/main" val="858194683"/>
                    </a:ext>
                  </a:extLst>
                </a:gridCol>
                <a:gridCol w="1295400">
                  <a:extLst>
                    <a:ext uri="{9D8B030D-6E8A-4147-A177-3AD203B41FA5}">
                      <a16:colId xmlns:a16="http://schemas.microsoft.com/office/drawing/2014/main" val="110834280"/>
                    </a:ext>
                  </a:extLst>
                </a:gridCol>
                <a:gridCol w="1143000">
                  <a:extLst>
                    <a:ext uri="{9D8B030D-6E8A-4147-A177-3AD203B41FA5}">
                      <a16:colId xmlns:a16="http://schemas.microsoft.com/office/drawing/2014/main" val="1874510794"/>
                    </a:ext>
                  </a:extLst>
                </a:gridCol>
                <a:gridCol w="1143000">
                  <a:extLst>
                    <a:ext uri="{9D8B030D-6E8A-4147-A177-3AD203B41FA5}">
                      <a16:colId xmlns:a16="http://schemas.microsoft.com/office/drawing/2014/main" val="2454736932"/>
                    </a:ext>
                  </a:extLst>
                </a:gridCol>
                <a:gridCol w="1234440">
                  <a:extLst>
                    <a:ext uri="{9D8B030D-6E8A-4147-A177-3AD203B41FA5}">
                      <a16:colId xmlns:a16="http://schemas.microsoft.com/office/drawing/2014/main" val="3953484230"/>
                    </a:ext>
                  </a:extLst>
                </a:gridCol>
              </a:tblGrid>
              <a:tr h="556296">
                <a:tc>
                  <a:txBody>
                    <a:bodyPr/>
                    <a:lstStyle/>
                    <a:p>
                      <a:pPr algn="ctr" rtl="0" fontAlgn="ctr"/>
                      <a:r>
                        <a:rPr lang="es-CO" sz="2000" b="1" u="none" strike="noStrike" dirty="0" err="1">
                          <a:solidFill>
                            <a:srgbClr val="FFFFFF"/>
                          </a:solidFill>
                          <a:effectLst/>
                          <a:latin typeface="Arial Black" panose="020B0A04020102020204" pitchFamily="34" charset="0"/>
                        </a:rPr>
                        <a:t>N°</a:t>
                      </a:r>
                      <a:endParaRPr lang="es-CO" sz="2000" b="1"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000" b="1" u="none" strike="noStrike" dirty="0">
                          <a:solidFill>
                            <a:srgbClr val="FFFFFF"/>
                          </a:solidFill>
                          <a:effectLst/>
                          <a:latin typeface="Arial Black" panose="020B0A04020102020204" pitchFamily="34" charset="0"/>
                        </a:rPr>
                        <a:t>Subregión</a:t>
                      </a:r>
                      <a:endParaRPr lang="es-CO" sz="2000" b="1"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000" b="1" u="none" strike="noStrike" dirty="0">
                          <a:solidFill>
                            <a:srgbClr val="FFFFFF"/>
                          </a:solidFill>
                          <a:effectLst/>
                          <a:latin typeface="Arial Black" panose="020B0A04020102020204" pitchFamily="34" charset="0"/>
                        </a:rPr>
                        <a:t>Municipio</a:t>
                      </a:r>
                      <a:endParaRPr lang="es-CO" sz="2000" b="1"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000" b="1" u="none" strike="noStrike" dirty="0">
                          <a:solidFill>
                            <a:srgbClr val="FFFFFF"/>
                          </a:solidFill>
                          <a:effectLst/>
                          <a:latin typeface="Arial Black" panose="020B0A04020102020204" pitchFamily="34" charset="0"/>
                        </a:rPr>
                        <a:t>Límite</a:t>
                      </a:r>
                      <a:endParaRPr lang="es-CO" sz="2000" b="1"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000" b="1" u="none" strike="noStrike" dirty="0">
                          <a:solidFill>
                            <a:srgbClr val="FFFFFF"/>
                          </a:solidFill>
                          <a:effectLst/>
                          <a:latin typeface="Arial Black" panose="020B0A04020102020204" pitchFamily="34" charset="0"/>
                        </a:rPr>
                        <a:t>2017</a:t>
                      </a:r>
                      <a:endParaRPr lang="es-CO" sz="2000" b="1"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000" b="1" u="none" strike="noStrike" dirty="0">
                          <a:solidFill>
                            <a:srgbClr val="FFFFFF"/>
                          </a:solidFill>
                          <a:effectLst/>
                          <a:latin typeface="Arial Black" panose="020B0A04020102020204" pitchFamily="34" charset="0"/>
                        </a:rPr>
                        <a:t>2018</a:t>
                      </a:r>
                      <a:endParaRPr lang="es-CO" sz="2000" b="1"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000" b="1" u="none" strike="noStrike" dirty="0">
                          <a:solidFill>
                            <a:srgbClr val="FFFFFF"/>
                          </a:solidFill>
                          <a:effectLst/>
                          <a:latin typeface="Arial Black" panose="020B0A04020102020204" pitchFamily="34" charset="0"/>
                        </a:rPr>
                        <a:t>2019</a:t>
                      </a:r>
                      <a:endParaRPr lang="es-CO" sz="2000" b="1"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000" b="1" u="none" strike="noStrike" dirty="0">
                          <a:solidFill>
                            <a:srgbClr val="FFFFFF"/>
                          </a:solidFill>
                          <a:effectLst/>
                          <a:latin typeface="Arial Black" panose="020B0A04020102020204" pitchFamily="34" charset="0"/>
                        </a:rPr>
                        <a:t>2020</a:t>
                      </a:r>
                      <a:endParaRPr lang="es-CO" sz="2000" b="1"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extLst>
                  <a:ext uri="{0D108BD9-81ED-4DB2-BD59-A6C34878D82A}">
                    <a16:rowId xmlns:a16="http://schemas.microsoft.com/office/drawing/2014/main" val="3537188248"/>
                  </a:ext>
                </a:extLst>
              </a:tr>
              <a:tr h="346255">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1</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Nordeste</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Amalfi</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80</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69,00%</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71,50%</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66,97%</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89,20%</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extLst>
                  <a:ext uri="{0D108BD9-81ED-4DB2-BD59-A6C34878D82A}">
                    <a16:rowId xmlns:a16="http://schemas.microsoft.com/office/drawing/2014/main" val="2989689505"/>
                  </a:ext>
                </a:extLst>
              </a:tr>
              <a:tr h="346255">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2</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l"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Norte</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l"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Carolina del Príncipe</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80</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marL="0" algn="ctr" defTabSz="914400" rtl="0" eaLnBrk="1" fontAlgn="ctr" latinLnBrk="0" hangingPunct="1"/>
                      <a:r>
                        <a:rPr lang="es-CO" sz="1800" b="0" u="none" strike="noStrike" kern="1200" dirty="0">
                          <a:solidFill>
                            <a:schemeClr val="bg1"/>
                          </a:solidFill>
                          <a:effectLst/>
                          <a:latin typeface="Arial" panose="020B0604020202020204" pitchFamily="34" charset="0"/>
                          <a:ea typeface="+mn-ea"/>
                          <a:cs typeface="Arial" panose="020B0604020202020204" pitchFamily="34" charset="0"/>
                        </a:rPr>
                        <a:t>69,60%</a:t>
                      </a:r>
                    </a:p>
                  </a:txBody>
                  <a:tcPr marL="9525" marR="9525" marT="9525" marB="0" anchor="ctr">
                    <a:solidFill>
                      <a:srgbClr val="52A034"/>
                    </a:solidFill>
                  </a:tcP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77,75%</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79,13%</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96,46%</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extLst>
                  <a:ext uri="{0D108BD9-81ED-4DB2-BD59-A6C34878D82A}">
                    <a16:rowId xmlns:a16="http://schemas.microsoft.com/office/drawing/2014/main" val="465296041"/>
                  </a:ext>
                </a:extLst>
              </a:tr>
              <a:tr h="361830">
                <a:tc>
                  <a:txBody>
                    <a:bodyPr/>
                    <a:lstStyle/>
                    <a:p>
                      <a:pPr algn="ctr" fontAlgn="ctr"/>
                      <a:r>
                        <a:rPr lang="es-CO" sz="1800" b="0" u="none" strike="noStrike">
                          <a:solidFill>
                            <a:schemeClr val="tx1">
                              <a:lumMod val="65000"/>
                              <a:lumOff val="35000"/>
                            </a:schemeClr>
                          </a:solidFill>
                          <a:effectLst/>
                          <a:latin typeface="Arial" panose="020B0604020202020204" pitchFamily="34" charset="0"/>
                          <a:cs typeface="Arial" panose="020B0604020202020204" pitchFamily="34" charset="0"/>
                        </a:rPr>
                        <a:t>3</a:t>
                      </a:r>
                      <a:endPar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Norte</a:t>
                      </a:r>
                    </a:p>
                  </a:txBody>
                  <a:tcPr marL="9525" marR="9525" marT="9525" marB="0" anchor="ctr"/>
                </a:tc>
                <a:tc>
                  <a:txBody>
                    <a:bodyPr/>
                    <a:lstStyle/>
                    <a:p>
                      <a:pPr algn="l"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Toledo</a:t>
                      </a:r>
                    </a:p>
                  </a:txBody>
                  <a:tcPr marL="9525" marR="9525" marT="9525" marB="0" anchor="ct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80</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79,79%</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78,63%</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81,53%</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85,74%</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extLst>
                  <a:ext uri="{0D108BD9-81ED-4DB2-BD59-A6C34878D82A}">
                    <a16:rowId xmlns:a16="http://schemas.microsoft.com/office/drawing/2014/main" val="1327326863"/>
                  </a:ext>
                </a:extLst>
              </a:tr>
              <a:tr h="346255">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4</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l"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Oriente</a:t>
                      </a:r>
                    </a:p>
                  </a:txBody>
                  <a:tcPr marL="9525" marR="9525" marT="9525" marB="0" anchor="ctr">
                    <a:solidFill>
                      <a:schemeClr val="accent6">
                        <a:lumMod val="20000"/>
                        <a:lumOff val="80000"/>
                      </a:schemeClr>
                    </a:solidFill>
                  </a:tcPr>
                </a:tc>
                <a:tc>
                  <a:txBody>
                    <a:bodyPr/>
                    <a:lstStyle/>
                    <a:p>
                      <a:pPr algn="l"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Alejandría</a:t>
                      </a:r>
                    </a:p>
                  </a:txBody>
                  <a:tcPr marL="9525" marR="9525" marT="9525" marB="0" anchor="ctr">
                    <a:solidFill>
                      <a:schemeClr val="accent6">
                        <a:lumMod val="20000"/>
                        <a:lumOff val="80000"/>
                      </a:schemeClr>
                    </a:solidFill>
                  </a:tcP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80</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51,03%</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76,87%</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74,77%</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87,85%</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extLst>
                  <a:ext uri="{0D108BD9-81ED-4DB2-BD59-A6C34878D82A}">
                    <a16:rowId xmlns:a16="http://schemas.microsoft.com/office/drawing/2014/main" val="3672878977"/>
                  </a:ext>
                </a:extLst>
              </a:tr>
              <a:tr h="346255">
                <a:tc>
                  <a:txBody>
                    <a:bodyPr/>
                    <a:lstStyle/>
                    <a:p>
                      <a:pPr algn="ctr" fontAlgn="ctr"/>
                      <a:r>
                        <a:rPr lang="es-CO" sz="1800" b="0" u="none" strike="noStrike">
                          <a:solidFill>
                            <a:schemeClr val="tx1">
                              <a:lumMod val="65000"/>
                              <a:lumOff val="35000"/>
                            </a:schemeClr>
                          </a:solidFill>
                          <a:effectLst/>
                          <a:latin typeface="Arial" panose="020B0604020202020204" pitchFamily="34" charset="0"/>
                          <a:cs typeface="Arial" panose="020B0604020202020204" pitchFamily="34" charset="0"/>
                        </a:rPr>
                        <a:t>5</a:t>
                      </a:r>
                      <a:endPar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Suroeste</a:t>
                      </a:r>
                    </a:p>
                  </a:txBody>
                  <a:tcPr marL="9525" marR="9525" marT="9525" marB="0" anchor="ctr"/>
                </a:tc>
                <a:tc>
                  <a:txBody>
                    <a:bodyPr/>
                    <a:lstStyle/>
                    <a:p>
                      <a:pPr algn="l"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Caramanta</a:t>
                      </a:r>
                    </a:p>
                  </a:txBody>
                  <a:tcPr marL="9525" marR="9525" marT="9525" marB="0" anchor="ct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80</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67,20%</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63,49%</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78,91%</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94,46%</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extLst>
                  <a:ext uri="{0D108BD9-81ED-4DB2-BD59-A6C34878D82A}">
                    <a16:rowId xmlns:a16="http://schemas.microsoft.com/office/drawing/2014/main" val="2028723273"/>
                  </a:ext>
                </a:extLst>
              </a:tr>
              <a:tr h="346255">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6</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l"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Suroeste</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l"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Montebello</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80</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72,62%</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71,10%</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85,85%</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91,27%</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extLst>
                  <a:ext uri="{0D108BD9-81ED-4DB2-BD59-A6C34878D82A}">
                    <a16:rowId xmlns:a16="http://schemas.microsoft.com/office/drawing/2014/main" val="1091807413"/>
                  </a:ext>
                </a:extLst>
              </a:tr>
              <a:tr h="346255">
                <a:tc>
                  <a:txBody>
                    <a:bodyPr/>
                    <a:lstStyle/>
                    <a:p>
                      <a:pPr algn="ctr" fontAlgn="ctr"/>
                      <a:r>
                        <a:rPr lang="es-CO" sz="1800" b="0" u="none" strike="noStrike">
                          <a:solidFill>
                            <a:schemeClr val="tx1">
                              <a:lumMod val="65000"/>
                              <a:lumOff val="35000"/>
                            </a:schemeClr>
                          </a:solidFill>
                          <a:effectLst/>
                          <a:latin typeface="Arial" panose="020B0604020202020204" pitchFamily="34" charset="0"/>
                          <a:cs typeface="Arial" panose="020B0604020202020204" pitchFamily="34" charset="0"/>
                        </a:rPr>
                        <a:t>7</a:t>
                      </a:r>
                      <a:endPar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es-CO" sz="1800" b="0" u="none" strike="noStrike">
                          <a:solidFill>
                            <a:schemeClr val="tx1">
                              <a:lumMod val="65000"/>
                              <a:lumOff val="35000"/>
                            </a:schemeClr>
                          </a:solidFill>
                          <a:effectLst/>
                          <a:latin typeface="Arial" panose="020B0604020202020204" pitchFamily="34" charset="0"/>
                          <a:cs typeface="Arial" panose="020B0604020202020204" pitchFamily="34" charset="0"/>
                        </a:rPr>
                        <a:t>Suroeste</a:t>
                      </a:r>
                      <a:endPar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rPr>
                        <a:t>Santa</a:t>
                      </a:r>
                      <a:r>
                        <a:rPr lang="es-CO" sz="1800" b="0" i="0" u="none" strike="noStrike" baseline="0" dirty="0">
                          <a:solidFill>
                            <a:schemeClr val="tx1">
                              <a:lumMod val="65000"/>
                              <a:lumOff val="35000"/>
                            </a:schemeClr>
                          </a:solidFill>
                          <a:effectLst/>
                          <a:latin typeface="Arial" panose="020B0604020202020204" pitchFamily="34" charset="0"/>
                          <a:cs typeface="Arial" panose="020B0604020202020204" pitchFamily="34" charset="0"/>
                        </a:rPr>
                        <a:t> Bárbara</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CO" sz="1800" b="0" u="none" strike="noStrike">
                          <a:solidFill>
                            <a:schemeClr val="tx1">
                              <a:lumMod val="65000"/>
                              <a:lumOff val="35000"/>
                            </a:schemeClr>
                          </a:solidFill>
                          <a:effectLst/>
                          <a:latin typeface="Arial" panose="020B0604020202020204" pitchFamily="34" charset="0"/>
                          <a:cs typeface="Arial" panose="020B0604020202020204" pitchFamily="34" charset="0"/>
                        </a:rPr>
                        <a:t>80</a:t>
                      </a:r>
                      <a:endParaRPr lang="es-CO" sz="18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79,32%</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71,56%</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71,91%</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91,22%</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extLst>
                  <a:ext uri="{0D108BD9-81ED-4DB2-BD59-A6C34878D82A}">
                    <a16:rowId xmlns:a16="http://schemas.microsoft.com/office/drawing/2014/main" val="1352891243"/>
                  </a:ext>
                </a:extLst>
              </a:tr>
              <a:tr h="346255">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8</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l"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Urabá</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l"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Turbo</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80</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78,69%</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77,46%</a:t>
                      </a:r>
                      <a:endParaRPr lang="es-CO"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148,10%</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123.89%</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extLst>
                  <a:ext uri="{0D108BD9-81ED-4DB2-BD59-A6C34878D82A}">
                    <a16:rowId xmlns:a16="http://schemas.microsoft.com/office/drawing/2014/main" val="363678396"/>
                  </a:ext>
                </a:extLst>
              </a:tr>
            </a:tbl>
          </a:graphicData>
        </a:graphic>
      </p:graphicFrame>
      <p:sp>
        <p:nvSpPr>
          <p:cNvPr id="14" name="Elipse 13">
            <a:extLst>
              <a:ext uri="{FF2B5EF4-FFF2-40B4-BE49-F238E27FC236}">
                <a16:creationId xmlns:a16="http://schemas.microsoft.com/office/drawing/2014/main" id="{BBEE44F7-A093-4BF4-9F8C-B7EA7612F3C3}"/>
              </a:ext>
            </a:extLst>
          </p:cNvPr>
          <p:cNvSpPr/>
          <p:nvPr/>
        </p:nvSpPr>
        <p:spPr>
          <a:xfrm>
            <a:off x="158360" y="1317086"/>
            <a:ext cx="1039091" cy="1039091"/>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áfico 14" descr="Contrato RTL">
            <a:extLst>
              <a:ext uri="{FF2B5EF4-FFF2-40B4-BE49-F238E27FC236}">
                <a16:creationId xmlns:a16="http://schemas.microsoft.com/office/drawing/2014/main" id="{B94FD94C-9DD1-4BEC-A0AF-22CC50AFBC2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02156" y="1436487"/>
            <a:ext cx="751498" cy="751498"/>
          </a:xfrm>
          <a:prstGeom prst="rect">
            <a:avLst/>
          </a:prstGeom>
        </p:spPr>
      </p:pic>
      <p:sp>
        <p:nvSpPr>
          <p:cNvPr id="3" name="CuadroTexto 2"/>
          <p:cNvSpPr txBox="1"/>
          <p:nvPr/>
        </p:nvSpPr>
        <p:spPr>
          <a:xfrm>
            <a:off x="1219963" y="1477849"/>
            <a:ext cx="10354744" cy="461665"/>
          </a:xfrm>
          <a:prstGeom prst="rect">
            <a:avLst/>
          </a:prstGeom>
          <a:noFill/>
        </p:spPr>
        <p:txBody>
          <a:bodyPr wrap="square" rtlCol="0">
            <a:spAutoFit/>
          </a:bodyPr>
          <a:lstStyle/>
          <a:p>
            <a:pPr algn="ctr"/>
            <a:r>
              <a:rPr lang="es-CO" sz="24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Municipios</a:t>
            </a:r>
            <a:r>
              <a:rPr lang="en-US" sz="24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que </a:t>
            </a:r>
            <a:r>
              <a:rPr lang="es-CO" sz="24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incumplieron</a:t>
            </a:r>
            <a:r>
              <a:rPr lang="en-US" sz="24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la Ley 617 de 2000 </a:t>
            </a:r>
            <a:r>
              <a:rPr lang="es-CO"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en</a:t>
            </a:r>
            <a:r>
              <a:rPr lang="en-US"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la Vigencia 2020</a:t>
            </a:r>
            <a:endParaRPr lang="en-US" sz="24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n 4">
            <a:extLst>
              <a:ext uri="{FF2B5EF4-FFF2-40B4-BE49-F238E27FC236}">
                <a16:creationId xmlns:a16="http://schemas.microsoft.com/office/drawing/2014/main" id="{55CF0704-ED5B-4DFE-88DD-EAA3813883CE}"/>
              </a:ext>
            </a:extLst>
          </p:cNvPr>
          <p:cNvPicPr>
            <a:picLocks noChangeAspect="1"/>
          </p:cNvPicPr>
          <p:nvPr/>
        </p:nvPicPr>
        <p:blipFill>
          <a:blip r:embed="rId4"/>
          <a:stretch>
            <a:fillRect/>
          </a:stretch>
        </p:blipFill>
        <p:spPr>
          <a:xfrm>
            <a:off x="0" y="-6904"/>
            <a:ext cx="8833870" cy="1194920"/>
          </a:xfrm>
          <a:prstGeom prst="rect">
            <a:avLst/>
          </a:prstGeom>
        </p:spPr>
      </p:pic>
    </p:spTree>
    <p:extLst>
      <p:ext uri="{BB962C8B-B14F-4D97-AF65-F5344CB8AC3E}">
        <p14:creationId xmlns:p14="http://schemas.microsoft.com/office/powerpoint/2010/main" val="17487482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919CC507-7DD5-463E-B3BC-83DD13084BE2}"/>
              </a:ext>
            </a:extLst>
          </p:cNvPr>
          <p:cNvSpPr/>
          <p:nvPr/>
        </p:nvSpPr>
        <p:spPr>
          <a:xfrm>
            <a:off x="1174170" y="1470220"/>
            <a:ext cx="10848109" cy="9196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a 2"/>
          <p:cNvGraphicFramePr>
            <a:graphicFrameLocks noGrp="1"/>
          </p:cNvGraphicFramePr>
          <p:nvPr>
            <p:extLst>
              <p:ext uri="{D42A27DB-BD31-4B8C-83A1-F6EECF244321}">
                <p14:modId xmlns:p14="http://schemas.microsoft.com/office/powerpoint/2010/main" val="1539803429"/>
              </p:ext>
            </p:extLst>
          </p:nvPr>
        </p:nvGraphicFramePr>
        <p:xfrm>
          <a:off x="670689" y="2779914"/>
          <a:ext cx="11064111" cy="2230819"/>
        </p:xfrm>
        <a:graphic>
          <a:graphicData uri="http://schemas.openxmlformats.org/drawingml/2006/table">
            <a:tbl>
              <a:tblPr>
                <a:tableStyleId>{68D230F3-CF80-4859-8CE7-A43EE81993B5}</a:tableStyleId>
              </a:tblPr>
              <a:tblGrid>
                <a:gridCol w="761871">
                  <a:extLst>
                    <a:ext uri="{9D8B030D-6E8A-4147-A177-3AD203B41FA5}">
                      <a16:colId xmlns:a16="http://schemas.microsoft.com/office/drawing/2014/main" val="2028538227"/>
                    </a:ext>
                  </a:extLst>
                </a:gridCol>
                <a:gridCol w="2118360">
                  <a:extLst>
                    <a:ext uri="{9D8B030D-6E8A-4147-A177-3AD203B41FA5}">
                      <a16:colId xmlns:a16="http://schemas.microsoft.com/office/drawing/2014/main" val="3976371517"/>
                    </a:ext>
                  </a:extLst>
                </a:gridCol>
                <a:gridCol w="2560320">
                  <a:extLst>
                    <a:ext uri="{9D8B030D-6E8A-4147-A177-3AD203B41FA5}">
                      <a16:colId xmlns:a16="http://schemas.microsoft.com/office/drawing/2014/main" val="1910382231"/>
                    </a:ext>
                  </a:extLst>
                </a:gridCol>
                <a:gridCol w="1041016">
                  <a:extLst>
                    <a:ext uri="{9D8B030D-6E8A-4147-A177-3AD203B41FA5}">
                      <a16:colId xmlns:a16="http://schemas.microsoft.com/office/drawing/2014/main" val="1685566838"/>
                    </a:ext>
                  </a:extLst>
                </a:gridCol>
                <a:gridCol w="1145636">
                  <a:extLst>
                    <a:ext uri="{9D8B030D-6E8A-4147-A177-3AD203B41FA5}">
                      <a16:colId xmlns:a16="http://schemas.microsoft.com/office/drawing/2014/main" val="3390043641"/>
                    </a:ext>
                  </a:extLst>
                </a:gridCol>
                <a:gridCol w="1145636">
                  <a:extLst>
                    <a:ext uri="{9D8B030D-6E8A-4147-A177-3AD203B41FA5}">
                      <a16:colId xmlns:a16="http://schemas.microsoft.com/office/drawing/2014/main" val="1045352181"/>
                    </a:ext>
                  </a:extLst>
                </a:gridCol>
                <a:gridCol w="1145636">
                  <a:extLst>
                    <a:ext uri="{9D8B030D-6E8A-4147-A177-3AD203B41FA5}">
                      <a16:colId xmlns:a16="http://schemas.microsoft.com/office/drawing/2014/main" val="1647117738"/>
                    </a:ext>
                  </a:extLst>
                </a:gridCol>
                <a:gridCol w="1145636">
                  <a:extLst>
                    <a:ext uri="{9D8B030D-6E8A-4147-A177-3AD203B41FA5}">
                      <a16:colId xmlns:a16="http://schemas.microsoft.com/office/drawing/2014/main" val="2358636500"/>
                    </a:ext>
                  </a:extLst>
                </a:gridCol>
              </a:tblGrid>
              <a:tr h="683644">
                <a:tc>
                  <a:txBody>
                    <a:bodyPr/>
                    <a:lstStyle/>
                    <a:p>
                      <a:pPr algn="ctr" rtl="0" fontAlgn="ctr"/>
                      <a:r>
                        <a:rPr lang="es-CO" sz="2200" b="0" u="none" strike="noStrike" dirty="0" err="1">
                          <a:solidFill>
                            <a:srgbClr val="FFFFFF"/>
                          </a:solidFill>
                          <a:effectLst/>
                          <a:latin typeface="Arial Black" panose="020B0A04020102020204" pitchFamily="34" charset="0"/>
                        </a:rPr>
                        <a:t>N°</a:t>
                      </a:r>
                      <a:endParaRPr lang="es-CO" sz="2200" b="0"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200" b="0" u="none" strike="noStrike" dirty="0">
                          <a:solidFill>
                            <a:srgbClr val="FFFFFF"/>
                          </a:solidFill>
                          <a:effectLst/>
                          <a:latin typeface="Arial Black" panose="020B0A04020102020204" pitchFamily="34" charset="0"/>
                        </a:rPr>
                        <a:t>Subregión</a:t>
                      </a:r>
                      <a:endParaRPr lang="es-CO" sz="2200" b="0"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200" b="0" u="none" strike="noStrike" dirty="0">
                          <a:solidFill>
                            <a:srgbClr val="FFFFFF"/>
                          </a:solidFill>
                          <a:effectLst/>
                          <a:latin typeface="Arial Black" panose="020B0A04020102020204" pitchFamily="34" charset="0"/>
                        </a:rPr>
                        <a:t>Municipio</a:t>
                      </a:r>
                      <a:endParaRPr lang="es-CO" sz="2200" b="0"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200" b="0" u="none" strike="noStrike" dirty="0">
                          <a:solidFill>
                            <a:srgbClr val="FFFFFF"/>
                          </a:solidFill>
                          <a:effectLst/>
                          <a:latin typeface="Arial Black" panose="020B0A04020102020204" pitchFamily="34" charset="0"/>
                        </a:rPr>
                        <a:t>Límite</a:t>
                      </a:r>
                      <a:endParaRPr lang="es-CO" sz="2200" b="0"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200" b="0" u="none" strike="noStrike" dirty="0">
                          <a:solidFill>
                            <a:srgbClr val="FFFFFF"/>
                          </a:solidFill>
                          <a:effectLst/>
                          <a:latin typeface="Arial Black" panose="020B0A04020102020204" pitchFamily="34" charset="0"/>
                        </a:rPr>
                        <a:t>2017</a:t>
                      </a:r>
                      <a:endParaRPr lang="es-CO" sz="2200" b="0"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200" b="0" u="none" strike="noStrike" dirty="0">
                          <a:solidFill>
                            <a:srgbClr val="FFFFFF"/>
                          </a:solidFill>
                          <a:effectLst/>
                          <a:latin typeface="Arial Black" panose="020B0A04020102020204" pitchFamily="34" charset="0"/>
                        </a:rPr>
                        <a:t>2018</a:t>
                      </a:r>
                      <a:endParaRPr lang="es-CO" sz="2200" b="0"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200" b="0" u="none" strike="noStrike" dirty="0">
                          <a:solidFill>
                            <a:srgbClr val="FFFFFF"/>
                          </a:solidFill>
                          <a:effectLst/>
                          <a:latin typeface="Arial Black" panose="020B0A04020102020204" pitchFamily="34" charset="0"/>
                        </a:rPr>
                        <a:t>2019</a:t>
                      </a:r>
                      <a:endParaRPr lang="es-CO" sz="2200" b="0"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tc>
                  <a:txBody>
                    <a:bodyPr/>
                    <a:lstStyle/>
                    <a:p>
                      <a:pPr algn="ctr" rtl="0" fontAlgn="ctr"/>
                      <a:r>
                        <a:rPr lang="es-CO" sz="2200" b="0" u="none" strike="noStrike" dirty="0">
                          <a:solidFill>
                            <a:srgbClr val="FFFFFF"/>
                          </a:solidFill>
                          <a:effectLst/>
                          <a:latin typeface="Arial Black" panose="020B0A04020102020204" pitchFamily="34" charset="0"/>
                        </a:rPr>
                        <a:t>2020</a:t>
                      </a:r>
                      <a:endParaRPr lang="es-CO" sz="2200" b="0" i="0" u="none" strike="noStrike" dirty="0">
                        <a:solidFill>
                          <a:srgbClr val="FFFFFF"/>
                        </a:solidFill>
                        <a:effectLst/>
                        <a:latin typeface="Arial Black" panose="020B0A04020102020204" pitchFamily="34" charset="0"/>
                        <a:cs typeface="Arial" panose="020B0604020202020204" pitchFamily="34" charset="0"/>
                      </a:endParaRPr>
                    </a:p>
                  </a:txBody>
                  <a:tcPr marL="9525" marR="9525" marT="9525" marB="0" anchor="ctr">
                    <a:solidFill>
                      <a:srgbClr val="2E682A"/>
                    </a:solidFill>
                  </a:tcPr>
                </a:tc>
                <a:extLst>
                  <a:ext uri="{0D108BD9-81ED-4DB2-BD59-A6C34878D82A}">
                    <a16:rowId xmlns:a16="http://schemas.microsoft.com/office/drawing/2014/main" val="1570308244"/>
                  </a:ext>
                </a:extLst>
              </a:tr>
              <a:tr h="512382">
                <a:tc>
                  <a:txBody>
                    <a:bodyPr/>
                    <a:lstStyle/>
                    <a:p>
                      <a:pPr algn="ctr" fontAlgn="ctr"/>
                      <a:r>
                        <a:rPr lang="es-CO" sz="1800" b="0" u="none" strike="noStrike" dirty="0">
                          <a:solidFill>
                            <a:schemeClr val="tx1">
                              <a:lumMod val="75000"/>
                              <a:lumOff val="25000"/>
                            </a:schemeClr>
                          </a:solidFill>
                          <a:effectLst/>
                          <a:latin typeface="Arial" panose="020B0604020202020204" pitchFamily="34" charset="0"/>
                          <a:cs typeface="Arial" panose="020B0604020202020204" pitchFamily="34" charset="0"/>
                        </a:rPr>
                        <a:t>1</a:t>
                      </a:r>
                      <a:endPar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es-CO" sz="1800" b="0" u="none" strike="noStrike" dirty="0">
                          <a:solidFill>
                            <a:schemeClr val="tx1">
                              <a:lumMod val="75000"/>
                              <a:lumOff val="25000"/>
                            </a:schemeClr>
                          </a:solidFill>
                          <a:effectLst/>
                          <a:latin typeface="Arial" panose="020B0604020202020204" pitchFamily="34" charset="0"/>
                          <a:cs typeface="Arial" panose="020B0604020202020204" pitchFamily="34" charset="0"/>
                        </a:rPr>
                        <a:t>Norte</a:t>
                      </a:r>
                      <a:endPar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es-CO" sz="1800" b="0" u="none" strike="noStrike" dirty="0">
                          <a:solidFill>
                            <a:schemeClr val="tx1">
                              <a:lumMod val="75000"/>
                              <a:lumOff val="25000"/>
                            </a:schemeClr>
                          </a:solidFill>
                          <a:effectLst/>
                          <a:latin typeface="Arial" panose="020B0604020202020204" pitchFamily="34" charset="0"/>
                          <a:cs typeface="Arial" panose="020B0604020202020204" pitchFamily="34" charset="0"/>
                        </a:rPr>
                        <a:t>Toledo</a:t>
                      </a:r>
                      <a:endPar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CO" sz="1800" b="0" u="none" strike="noStrike">
                          <a:solidFill>
                            <a:schemeClr val="tx1">
                              <a:lumMod val="75000"/>
                              <a:lumOff val="25000"/>
                            </a:schemeClr>
                          </a:solidFill>
                          <a:effectLst/>
                          <a:latin typeface="Arial" panose="020B0604020202020204" pitchFamily="34" charset="0"/>
                          <a:cs typeface="Arial" panose="020B0604020202020204" pitchFamily="34" charset="0"/>
                        </a:rPr>
                        <a:t>80</a:t>
                      </a:r>
                      <a:endParaRPr lang="es-CO" sz="1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79,79%</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78,63%</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81,53%</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85,74%</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extLst>
                  <a:ext uri="{0D108BD9-81ED-4DB2-BD59-A6C34878D82A}">
                    <a16:rowId xmlns:a16="http://schemas.microsoft.com/office/drawing/2014/main" val="4055335076"/>
                  </a:ext>
                </a:extLst>
              </a:tr>
              <a:tr h="522411">
                <a:tc>
                  <a:txBody>
                    <a:bodyPr/>
                    <a:lstStyle/>
                    <a:p>
                      <a:pPr algn="ctr" fontAlgn="ctr"/>
                      <a:r>
                        <a:rPr lang="es-CO" sz="1800" b="0" u="none" strike="noStrike" dirty="0">
                          <a:solidFill>
                            <a:schemeClr val="tx1">
                              <a:lumMod val="75000"/>
                              <a:lumOff val="25000"/>
                            </a:schemeClr>
                          </a:solidFill>
                          <a:effectLst/>
                          <a:latin typeface="Arial" panose="020B0604020202020204" pitchFamily="34" charset="0"/>
                          <a:cs typeface="Arial" panose="020B0604020202020204" pitchFamily="34" charset="0"/>
                        </a:rPr>
                        <a:t>2</a:t>
                      </a:r>
                      <a:endPar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l" fontAlgn="ctr"/>
                      <a:r>
                        <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Suroeste</a:t>
                      </a:r>
                    </a:p>
                  </a:txBody>
                  <a:tcPr marL="9525" marR="9525" marT="9525" marB="0" anchor="ctr">
                    <a:solidFill>
                      <a:schemeClr val="accent6">
                        <a:lumMod val="20000"/>
                        <a:lumOff val="80000"/>
                      </a:schemeClr>
                    </a:solidFill>
                  </a:tcPr>
                </a:tc>
                <a:tc>
                  <a:txBody>
                    <a:bodyPr/>
                    <a:lstStyle/>
                    <a:p>
                      <a:pPr algn="l" fontAlgn="ctr"/>
                      <a:r>
                        <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Montebello</a:t>
                      </a:r>
                    </a:p>
                  </a:txBody>
                  <a:tcPr marL="9525" marR="9525" marT="9525" marB="0" anchor="ctr">
                    <a:solidFill>
                      <a:schemeClr val="accent6">
                        <a:lumMod val="20000"/>
                        <a:lumOff val="80000"/>
                      </a:schemeClr>
                    </a:solidFill>
                  </a:tcPr>
                </a:tc>
                <a:tc>
                  <a:txBody>
                    <a:bodyPr/>
                    <a:lstStyle/>
                    <a:p>
                      <a:pPr algn="ctr" fontAlgn="ctr"/>
                      <a:r>
                        <a:rPr lang="es-CO" sz="1800" b="0" u="none" strike="noStrike" dirty="0">
                          <a:solidFill>
                            <a:schemeClr val="tx1">
                              <a:lumMod val="75000"/>
                              <a:lumOff val="25000"/>
                            </a:schemeClr>
                          </a:solidFill>
                          <a:effectLst/>
                          <a:latin typeface="Arial" panose="020B0604020202020204" pitchFamily="34" charset="0"/>
                          <a:cs typeface="Arial" panose="020B0604020202020204" pitchFamily="34" charset="0"/>
                        </a:rPr>
                        <a:t>80</a:t>
                      </a:r>
                      <a:endPar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CO" sz="1800" b="0" u="none" strike="noStrike" dirty="0">
                          <a:solidFill>
                            <a:schemeClr val="tx1">
                              <a:lumMod val="75000"/>
                              <a:lumOff val="25000"/>
                            </a:schemeClr>
                          </a:solidFill>
                          <a:effectLst/>
                          <a:latin typeface="Arial" panose="020B0604020202020204" pitchFamily="34" charset="0"/>
                          <a:cs typeface="Arial" panose="020B0604020202020204" pitchFamily="34" charset="0"/>
                        </a:rPr>
                        <a:t>72,62%</a:t>
                      </a:r>
                      <a:endPar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tx1">
                              <a:lumMod val="75000"/>
                              <a:lumOff val="25000"/>
                            </a:schemeClr>
                          </a:solidFill>
                          <a:effectLst/>
                          <a:latin typeface="Arial" panose="020B0604020202020204" pitchFamily="34" charset="0"/>
                          <a:cs typeface="Arial" panose="020B0604020202020204" pitchFamily="34" charset="0"/>
                        </a:rPr>
                        <a:t>71,10%</a:t>
                      </a:r>
                      <a:endPar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solidFill>
                      <a:srgbClr val="52A034"/>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85,85%</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91,27%</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extLst>
                  <a:ext uri="{0D108BD9-81ED-4DB2-BD59-A6C34878D82A}">
                    <a16:rowId xmlns:a16="http://schemas.microsoft.com/office/drawing/2014/main" val="2387900068"/>
                  </a:ext>
                </a:extLst>
              </a:tr>
              <a:tr h="512382">
                <a:tc>
                  <a:txBody>
                    <a:bodyPr/>
                    <a:lstStyle/>
                    <a:p>
                      <a:pPr algn="ctr" fontAlgn="ctr"/>
                      <a:r>
                        <a:rPr lang="es-CO" sz="1800" b="0" u="none" strike="noStrike" dirty="0">
                          <a:solidFill>
                            <a:schemeClr val="tx1">
                              <a:lumMod val="75000"/>
                              <a:lumOff val="25000"/>
                            </a:schemeClr>
                          </a:solidFill>
                          <a:effectLst/>
                          <a:latin typeface="Arial" panose="020B0604020202020204" pitchFamily="34" charset="0"/>
                          <a:cs typeface="Arial" panose="020B0604020202020204" pitchFamily="34" charset="0"/>
                        </a:rPr>
                        <a:t>3</a:t>
                      </a:r>
                      <a:endPar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es-CO" sz="1800" b="0" u="none" strike="noStrike" dirty="0">
                          <a:solidFill>
                            <a:schemeClr val="tx1">
                              <a:lumMod val="75000"/>
                              <a:lumOff val="25000"/>
                            </a:schemeClr>
                          </a:solidFill>
                          <a:effectLst/>
                          <a:latin typeface="Arial" panose="020B0604020202020204" pitchFamily="34" charset="0"/>
                          <a:cs typeface="Arial" panose="020B0604020202020204" pitchFamily="34" charset="0"/>
                        </a:rPr>
                        <a:t>Urabá</a:t>
                      </a:r>
                      <a:endPar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ctr"/>
                      <a:r>
                        <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Turbo</a:t>
                      </a:r>
                    </a:p>
                  </a:txBody>
                  <a:tcPr marL="9525" marR="9525" marT="9525" marB="0" anchor="ctr"/>
                </a:tc>
                <a:tc>
                  <a:txBody>
                    <a:bodyPr/>
                    <a:lstStyle/>
                    <a:p>
                      <a:pPr algn="ctr" fontAlgn="ctr"/>
                      <a:r>
                        <a:rPr lang="es-CO" sz="1800" b="0" u="none" strike="noStrike" dirty="0">
                          <a:solidFill>
                            <a:schemeClr val="tx1">
                              <a:lumMod val="75000"/>
                              <a:lumOff val="25000"/>
                            </a:schemeClr>
                          </a:solidFill>
                          <a:effectLst/>
                          <a:latin typeface="Arial" panose="020B0604020202020204" pitchFamily="34" charset="0"/>
                          <a:cs typeface="Arial" panose="020B0604020202020204" pitchFamily="34" charset="0"/>
                        </a:rPr>
                        <a:t>80</a:t>
                      </a:r>
                      <a:endPar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78,69%</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tx1">
                              <a:lumMod val="75000"/>
                              <a:lumOff val="25000"/>
                            </a:schemeClr>
                          </a:solidFill>
                          <a:effectLst/>
                          <a:latin typeface="Arial" panose="020B0604020202020204" pitchFamily="34" charset="0"/>
                          <a:cs typeface="Arial" panose="020B0604020202020204" pitchFamily="34" charset="0"/>
                        </a:rPr>
                        <a:t>77,46%</a:t>
                      </a:r>
                      <a:endParaRPr lang="es-CO" sz="1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9525" marR="9525" marT="9525" marB="0" anchor="ctr">
                    <a:solidFill>
                      <a:srgbClr val="FFC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148,10%</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tc>
                  <a:txBody>
                    <a:bodyPr/>
                    <a:lstStyle/>
                    <a:p>
                      <a:pPr algn="ctr" fontAlgn="ctr"/>
                      <a:r>
                        <a:rPr lang="es-CO" sz="1800" b="0" u="none" strike="noStrike" dirty="0">
                          <a:solidFill>
                            <a:schemeClr val="bg1"/>
                          </a:solidFill>
                          <a:effectLst/>
                          <a:latin typeface="Arial" panose="020B0604020202020204" pitchFamily="34" charset="0"/>
                          <a:cs typeface="Arial" panose="020B0604020202020204" pitchFamily="34" charset="0"/>
                        </a:rPr>
                        <a:t>123,89%</a:t>
                      </a:r>
                      <a:endParaRPr lang="es-CO" sz="18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C00000"/>
                    </a:solidFill>
                  </a:tcPr>
                </a:tc>
                <a:extLst>
                  <a:ext uri="{0D108BD9-81ED-4DB2-BD59-A6C34878D82A}">
                    <a16:rowId xmlns:a16="http://schemas.microsoft.com/office/drawing/2014/main" val="3197121210"/>
                  </a:ext>
                </a:extLst>
              </a:tr>
            </a:tbl>
          </a:graphicData>
        </a:graphic>
      </p:graphicFrame>
      <p:sp>
        <p:nvSpPr>
          <p:cNvPr id="10" name="Elipse 9">
            <a:extLst>
              <a:ext uri="{FF2B5EF4-FFF2-40B4-BE49-F238E27FC236}">
                <a16:creationId xmlns:a16="http://schemas.microsoft.com/office/drawing/2014/main" id="{9FE4DC11-849F-462B-AF05-7F32BAC6171B}"/>
              </a:ext>
            </a:extLst>
          </p:cNvPr>
          <p:cNvSpPr/>
          <p:nvPr/>
        </p:nvSpPr>
        <p:spPr>
          <a:xfrm>
            <a:off x="386960" y="1350819"/>
            <a:ext cx="1039091" cy="1039091"/>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p:cNvSpPr txBox="1"/>
          <p:nvPr/>
        </p:nvSpPr>
        <p:spPr>
          <a:xfrm>
            <a:off x="1569846" y="1483491"/>
            <a:ext cx="10164954" cy="830997"/>
          </a:xfrm>
          <a:prstGeom prst="rect">
            <a:avLst/>
          </a:prstGeom>
          <a:noFill/>
        </p:spPr>
        <p:txBody>
          <a:bodyPr wrap="square" rtlCol="0">
            <a:spAutoFit/>
          </a:bodyPr>
          <a:lstStyle/>
          <a:p>
            <a:pPr algn="just"/>
            <a:r>
              <a:rPr lang="es-CO" sz="2400" b="1" dirty="0">
                <a:solidFill>
                  <a:srgbClr val="214A1E"/>
                </a:solidFill>
                <a:latin typeface="Arial Black" panose="020B0A04020102020204" pitchFamily="34" charset="0"/>
                <a:ea typeface="Tahoma" panose="020B0604030504040204" pitchFamily="34" charset="0"/>
                <a:cs typeface="Tahoma" panose="020B0604030504040204" pitchFamily="34" charset="0"/>
              </a:rPr>
              <a:t>Municipios que incumplieron la Ley 617 de 2000 </a:t>
            </a:r>
          </a:p>
          <a:p>
            <a:pPr algn="just"/>
            <a:r>
              <a:rPr lang="es-CO" sz="2400" dirty="0">
                <a:solidFill>
                  <a:srgbClr val="214A1E"/>
                </a:solidFill>
                <a:latin typeface="Arial Black" panose="020B0A04020102020204" pitchFamily="34" charset="0"/>
                <a:ea typeface="Tahoma" panose="020B0604030504040204" pitchFamily="34" charset="0"/>
                <a:cs typeface="Tahoma" panose="020B0604030504040204" pitchFamily="34" charset="0"/>
              </a:rPr>
              <a:t>c</a:t>
            </a:r>
            <a:r>
              <a:rPr lang="es-CO" sz="2400" dirty="0" smtClean="0">
                <a:solidFill>
                  <a:srgbClr val="214A1E"/>
                </a:solidFill>
                <a:latin typeface="Arial Black" panose="020B0A04020102020204" pitchFamily="34" charset="0"/>
                <a:ea typeface="Tahoma" panose="020B0604030504040204" pitchFamily="34" charset="0"/>
                <a:cs typeface="Tahoma" panose="020B0604030504040204" pitchFamily="34" charset="0"/>
              </a:rPr>
              <a:t>onsecutivamente</a:t>
            </a:r>
            <a:r>
              <a:rPr lang="es-CO"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es-CO"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durante las vigencias 2019 y 2020</a:t>
            </a:r>
          </a:p>
        </p:txBody>
      </p:sp>
      <p:pic>
        <p:nvPicPr>
          <p:cNvPr id="8" name="Imagen 7">
            <a:extLst>
              <a:ext uri="{FF2B5EF4-FFF2-40B4-BE49-F238E27FC236}">
                <a16:creationId xmlns:a16="http://schemas.microsoft.com/office/drawing/2014/main" id="{D97A6C4F-B398-4D8C-8ADC-A3E5D68D48A6}"/>
              </a:ext>
            </a:extLst>
          </p:cNvPr>
          <p:cNvPicPr>
            <a:picLocks noChangeAspect="1"/>
          </p:cNvPicPr>
          <p:nvPr/>
        </p:nvPicPr>
        <p:blipFill>
          <a:blip r:embed="rId2"/>
          <a:stretch>
            <a:fillRect/>
          </a:stretch>
        </p:blipFill>
        <p:spPr>
          <a:xfrm>
            <a:off x="0" y="-6904"/>
            <a:ext cx="8833870" cy="1194920"/>
          </a:xfrm>
          <a:prstGeom prst="rect">
            <a:avLst/>
          </a:prstGeom>
        </p:spPr>
      </p:pic>
      <p:pic>
        <p:nvPicPr>
          <p:cNvPr id="12" name="Gráfico 11" descr="Contrato RTL">
            <a:extLst>
              <a:ext uri="{FF2B5EF4-FFF2-40B4-BE49-F238E27FC236}">
                <a16:creationId xmlns:a16="http://schemas.microsoft.com/office/drawing/2014/main" id="{5EE00840-B94F-43AA-BC61-E93D673C8A4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0869" y="1554315"/>
            <a:ext cx="751498" cy="751498"/>
          </a:xfrm>
          <a:prstGeom prst="rect">
            <a:avLst/>
          </a:prstGeom>
        </p:spPr>
      </p:pic>
    </p:spTree>
    <p:extLst>
      <p:ext uri="{BB962C8B-B14F-4D97-AF65-F5344CB8AC3E}">
        <p14:creationId xmlns:p14="http://schemas.microsoft.com/office/powerpoint/2010/main" val="21534683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D145A69F-1CFD-41ED-93E8-7608F61F2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8" y="0"/>
            <a:ext cx="12207368" cy="6872748"/>
          </a:xfrm>
          <a:prstGeom prst="rect">
            <a:avLst/>
          </a:prstGeom>
        </p:spPr>
      </p:pic>
      <p:sp>
        <p:nvSpPr>
          <p:cNvPr id="21" name="Rectángulo 20">
            <a:extLst>
              <a:ext uri="{FF2B5EF4-FFF2-40B4-BE49-F238E27FC236}">
                <a16:creationId xmlns:a16="http://schemas.microsoft.com/office/drawing/2014/main" id="{B3FA00D1-05D6-4686-A501-CEA140BF9EAE}"/>
              </a:ext>
            </a:extLst>
          </p:cNvPr>
          <p:cNvSpPr/>
          <p:nvPr/>
        </p:nvSpPr>
        <p:spPr>
          <a:xfrm>
            <a:off x="0" y="509154"/>
            <a:ext cx="12181172" cy="188075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a:extLst>
              <a:ext uri="{FF2B5EF4-FFF2-40B4-BE49-F238E27FC236}">
                <a16:creationId xmlns:a16="http://schemas.microsoft.com/office/drawing/2014/main" id="{0972CD30-F8BF-4DE1-9E6C-24B12C1448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96424" y="5860473"/>
            <a:ext cx="2575623" cy="702942"/>
          </a:xfrm>
          <a:prstGeom prst="rect">
            <a:avLst/>
          </a:prstGeom>
        </p:spPr>
      </p:pic>
      <p:sp>
        <p:nvSpPr>
          <p:cNvPr id="16" name="Elipse 15">
            <a:extLst>
              <a:ext uri="{FF2B5EF4-FFF2-40B4-BE49-F238E27FC236}">
                <a16:creationId xmlns:a16="http://schemas.microsoft.com/office/drawing/2014/main" id="{EC0A8FF8-F409-4C0C-9CC1-D975F4EFBA71}"/>
              </a:ext>
            </a:extLst>
          </p:cNvPr>
          <p:cNvSpPr/>
          <p:nvPr/>
        </p:nvSpPr>
        <p:spPr>
          <a:xfrm>
            <a:off x="588397" y="807379"/>
            <a:ext cx="1239981" cy="1239981"/>
          </a:xfrm>
          <a:prstGeom prst="ellipse">
            <a:avLst/>
          </a:prstGeom>
          <a:solidFill>
            <a:srgbClr val="8DB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áfico 18" descr="Presentación con gráfico de barras RTL">
            <a:extLst>
              <a:ext uri="{FF2B5EF4-FFF2-40B4-BE49-F238E27FC236}">
                <a16:creationId xmlns:a16="http://schemas.microsoft.com/office/drawing/2014/main" id="{366CF801-3B66-425C-A300-008487C0995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51187" y="970169"/>
            <a:ext cx="914400" cy="914400"/>
          </a:xfrm>
          <a:prstGeom prst="rect">
            <a:avLst/>
          </a:prstGeom>
        </p:spPr>
      </p:pic>
      <p:pic>
        <p:nvPicPr>
          <p:cNvPr id="20" name="Imagen 19">
            <a:extLst>
              <a:ext uri="{FF2B5EF4-FFF2-40B4-BE49-F238E27FC236}">
                <a16:creationId xmlns:a16="http://schemas.microsoft.com/office/drawing/2014/main" id="{EFF16E91-65A1-4029-8A94-9C8063FD47DB}"/>
              </a:ext>
            </a:extLst>
          </p:cNvPr>
          <p:cNvPicPr>
            <a:picLocks noChangeAspect="1"/>
          </p:cNvPicPr>
          <p:nvPr/>
        </p:nvPicPr>
        <p:blipFill rotWithShape="1">
          <a:blip r:embed="rId6"/>
          <a:srcRect b="62396"/>
          <a:stretch/>
        </p:blipFill>
        <p:spPr>
          <a:xfrm>
            <a:off x="1545334" y="509154"/>
            <a:ext cx="10509506" cy="800101"/>
          </a:xfrm>
          <a:prstGeom prst="rect">
            <a:avLst/>
          </a:prstGeom>
        </p:spPr>
      </p:pic>
      <p:pic>
        <p:nvPicPr>
          <p:cNvPr id="3" name="Imagen 2">
            <a:extLst>
              <a:ext uri="{FF2B5EF4-FFF2-40B4-BE49-F238E27FC236}">
                <a16:creationId xmlns:a16="http://schemas.microsoft.com/office/drawing/2014/main" id="{DEC2F90A-A419-4552-AE5F-ACF27CFC4A36}"/>
              </a:ext>
            </a:extLst>
          </p:cNvPr>
          <p:cNvPicPr>
            <a:picLocks noChangeAspect="1"/>
          </p:cNvPicPr>
          <p:nvPr/>
        </p:nvPicPr>
        <p:blipFill>
          <a:blip r:embed="rId7"/>
          <a:stretch>
            <a:fillRect/>
          </a:stretch>
        </p:blipFill>
        <p:spPr>
          <a:xfrm>
            <a:off x="1665587" y="1228657"/>
            <a:ext cx="9206279" cy="828432"/>
          </a:xfrm>
          <a:prstGeom prst="rect">
            <a:avLst/>
          </a:prstGeom>
        </p:spPr>
      </p:pic>
    </p:spTree>
    <p:extLst>
      <p:ext uri="{BB962C8B-B14F-4D97-AF65-F5344CB8AC3E}">
        <p14:creationId xmlns:p14="http://schemas.microsoft.com/office/powerpoint/2010/main" val="1936867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D1F8E-6DFA-43A7-B7E3-577923CE9B9F}"/>
              </a:ext>
            </a:extLst>
          </p:cNvPr>
          <p:cNvSpPr txBox="1"/>
          <p:nvPr/>
        </p:nvSpPr>
        <p:spPr>
          <a:xfrm>
            <a:off x="228600" y="1181917"/>
            <a:ext cx="3518912" cy="369332"/>
          </a:xfrm>
          <a:prstGeom prst="rect">
            <a:avLst/>
          </a:prstGeom>
          <a:noFill/>
        </p:spPr>
        <p:txBody>
          <a:bodyPr wrap="none" rtlCol="0">
            <a:spAutoFit/>
          </a:bodyPr>
          <a:lstStyle/>
          <a:p>
            <a:r>
              <a:rPr lang="es-CO" sz="1800" dirty="0">
                <a:solidFill>
                  <a:srgbClr val="214A1E"/>
                </a:solidFill>
                <a:effectLst/>
                <a:latin typeface="Arial Black" panose="020B0A04020102020204" pitchFamily="34" charset="0"/>
                <a:ea typeface="Times New Roman" panose="02020603050405020304" pitchFamily="18" charset="0"/>
              </a:rPr>
              <a:t>Indicador Ley 617 de 2000</a:t>
            </a:r>
            <a:endParaRPr lang="en-US" dirty="0">
              <a:solidFill>
                <a:srgbClr val="214A1E"/>
              </a:solidFill>
              <a:latin typeface="Arial Black" panose="020B0A04020102020204" pitchFamily="34" charset="0"/>
            </a:endParaRPr>
          </a:p>
        </p:txBody>
      </p:sp>
      <p:graphicFrame>
        <p:nvGraphicFramePr>
          <p:cNvPr id="5" name="Tabla 4">
            <a:extLst>
              <a:ext uri="{FF2B5EF4-FFF2-40B4-BE49-F238E27FC236}">
                <a16:creationId xmlns:a16="http://schemas.microsoft.com/office/drawing/2014/main" id="{067584F9-9045-4849-BE3D-0A1316F6EF08}"/>
              </a:ext>
            </a:extLst>
          </p:cNvPr>
          <p:cNvGraphicFramePr>
            <a:graphicFrameLocks noGrp="1"/>
          </p:cNvGraphicFramePr>
          <p:nvPr>
            <p:extLst>
              <p:ext uri="{D42A27DB-BD31-4B8C-83A1-F6EECF244321}">
                <p14:modId xmlns:p14="http://schemas.microsoft.com/office/powerpoint/2010/main" val="357327872"/>
              </p:ext>
            </p:extLst>
          </p:nvPr>
        </p:nvGraphicFramePr>
        <p:xfrm>
          <a:off x="228600" y="1632383"/>
          <a:ext cx="3314700" cy="880055"/>
        </p:xfrm>
        <a:graphic>
          <a:graphicData uri="http://schemas.openxmlformats.org/drawingml/2006/table">
            <a:tbl>
              <a:tblPr firstRow="1" firstCol="1" bandRow="1">
                <a:tableStyleId>{93296810-A885-4BE3-A3E7-6D5BEEA58F35}</a:tableStyleId>
              </a:tblPr>
              <a:tblGrid>
                <a:gridCol w="1934062">
                  <a:extLst>
                    <a:ext uri="{9D8B030D-6E8A-4147-A177-3AD203B41FA5}">
                      <a16:colId xmlns:a16="http://schemas.microsoft.com/office/drawing/2014/main" val="24721239"/>
                    </a:ext>
                  </a:extLst>
                </a:gridCol>
                <a:gridCol w="1380638">
                  <a:extLst>
                    <a:ext uri="{9D8B030D-6E8A-4147-A177-3AD203B41FA5}">
                      <a16:colId xmlns:a16="http://schemas.microsoft.com/office/drawing/2014/main" val="3273211238"/>
                    </a:ext>
                  </a:extLst>
                </a:gridCol>
              </a:tblGrid>
              <a:tr h="177241">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 </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Resultado</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44450" marR="44450" marT="0" marB="0" anchor="b">
                    <a:solidFill>
                      <a:srgbClr val="2E682A"/>
                    </a:solidFill>
                  </a:tcPr>
                </a:tc>
                <a:extLst>
                  <a:ext uri="{0D108BD9-81ED-4DB2-BD59-A6C34878D82A}">
                    <a16:rowId xmlns:a16="http://schemas.microsoft.com/office/drawing/2014/main" val="1156106820"/>
                  </a:ext>
                </a:extLst>
              </a:tr>
              <a:tr h="293948">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2019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cs typeface="Arial" panose="020B0604020202020204" pitchFamily="34" charset="0"/>
                        </a:rPr>
                        <a:t>66,97</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81005803"/>
                  </a:ext>
                </a:extLst>
              </a:tr>
              <a:tr h="325185">
                <a:tc>
                  <a:txBody>
                    <a:bodyPr/>
                    <a:lstStyle/>
                    <a:p>
                      <a:pPr marL="0" marR="0" algn="ctr">
                        <a:lnSpc>
                          <a:spcPct val="107000"/>
                        </a:lnSpc>
                        <a:spcBef>
                          <a:spcPts val="0"/>
                        </a:spcBef>
                        <a:spcAft>
                          <a:spcPts val="0"/>
                        </a:spcAft>
                      </a:pPr>
                      <a:r>
                        <a:rPr lang="es-CO" sz="1600" dirty="0">
                          <a:effectLst/>
                          <a:latin typeface="Arial" panose="020B0604020202020204" pitchFamily="34" charset="0"/>
                          <a:cs typeface="Arial" panose="020B0604020202020204" pitchFamily="34" charset="0"/>
                        </a:rPr>
                        <a:t>2020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marL="0" marR="0" algn="r">
                        <a:lnSpc>
                          <a:spcPct val="107000"/>
                        </a:lnSpc>
                        <a:spcBef>
                          <a:spcPts val="0"/>
                        </a:spcBef>
                        <a:spcAft>
                          <a:spcPts val="0"/>
                        </a:spcAft>
                      </a:pPr>
                      <a:r>
                        <a:rPr lang="es-CO" sz="1600" dirty="0" smtClean="0">
                          <a:solidFill>
                            <a:schemeClr val="tx1">
                              <a:lumMod val="75000"/>
                              <a:lumOff val="25000"/>
                            </a:schemeClr>
                          </a:solidFill>
                          <a:effectLst/>
                          <a:latin typeface="Arial" panose="020B0604020202020204" pitchFamily="34" charset="0"/>
                          <a:cs typeface="Arial" panose="020B0604020202020204" pitchFamily="34" charset="0"/>
                        </a:rPr>
                        <a:t>89,20</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471624641"/>
                  </a:ext>
                </a:extLst>
              </a:tr>
            </a:tbl>
          </a:graphicData>
        </a:graphic>
      </p:graphicFrame>
      <p:sp>
        <p:nvSpPr>
          <p:cNvPr id="6" name="Rectángulo: esquinas redondeadas 5">
            <a:extLst>
              <a:ext uri="{FF2B5EF4-FFF2-40B4-BE49-F238E27FC236}">
                <a16:creationId xmlns:a16="http://schemas.microsoft.com/office/drawing/2014/main" id="{4001C3E2-B734-4D1B-AA3A-0F29FA82C781}"/>
              </a:ext>
            </a:extLst>
          </p:cNvPr>
          <p:cNvSpPr/>
          <p:nvPr/>
        </p:nvSpPr>
        <p:spPr>
          <a:xfrm>
            <a:off x="3865418" y="1776845"/>
            <a:ext cx="1610591" cy="50915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ángulo isósceles 6">
            <a:extLst>
              <a:ext uri="{FF2B5EF4-FFF2-40B4-BE49-F238E27FC236}">
                <a16:creationId xmlns:a16="http://schemas.microsoft.com/office/drawing/2014/main" id="{B8904F62-CF9D-421D-B799-38F8B82AC4BA}"/>
              </a:ext>
            </a:extLst>
          </p:cNvPr>
          <p:cNvSpPr/>
          <p:nvPr/>
        </p:nvSpPr>
        <p:spPr>
          <a:xfrm rot="16200000">
            <a:off x="3654767" y="1886201"/>
            <a:ext cx="268618" cy="29044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2378FCA9-258D-418C-A9C2-E6FFD74F8006}"/>
              </a:ext>
            </a:extLst>
          </p:cNvPr>
          <p:cNvSpPr txBox="1"/>
          <p:nvPr/>
        </p:nvSpPr>
        <p:spPr>
          <a:xfrm>
            <a:off x="4077356" y="1383276"/>
            <a:ext cx="1398653" cy="369332"/>
          </a:xfrm>
          <a:prstGeom prst="rect">
            <a:avLst/>
          </a:prstGeom>
          <a:noFill/>
        </p:spPr>
        <p:txBody>
          <a:bodyPr wrap="none" rtlCol="0">
            <a:spAutoFit/>
          </a:bodyPr>
          <a:lstStyle/>
          <a:p>
            <a:r>
              <a:rPr lang="es-ES" dirty="0">
                <a:solidFill>
                  <a:srgbClr val="214A1E"/>
                </a:solidFill>
                <a:latin typeface="Arial" panose="020B0604020202020204" pitchFamily="34" charset="0"/>
                <a:cs typeface="Arial" panose="020B0604020202020204" pitchFamily="34" charset="0"/>
              </a:rPr>
              <a:t>Variación %</a:t>
            </a:r>
            <a:endParaRPr lang="en-US" dirty="0">
              <a:solidFill>
                <a:srgbClr val="214A1E"/>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DEF09996-C833-4DC2-8772-BD2D5B8233E8}"/>
              </a:ext>
            </a:extLst>
          </p:cNvPr>
          <p:cNvSpPr txBox="1"/>
          <p:nvPr/>
        </p:nvSpPr>
        <p:spPr>
          <a:xfrm>
            <a:off x="4112683" y="1846755"/>
            <a:ext cx="1184940" cy="369332"/>
          </a:xfrm>
          <a:prstGeom prst="rect">
            <a:avLst/>
          </a:prstGeom>
          <a:noFill/>
        </p:spPr>
        <p:txBody>
          <a:bodyPr wrap="none" rtlCol="0">
            <a:spAutoFit/>
          </a:bodyPr>
          <a:lstStyle/>
          <a:p>
            <a:r>
              <a:rPr lang="es-CO" sz="1800" dirty="0">
                <a:solidFill>
                  <a:schemeClr val="bg1"/>
                </a:solidFill>
                <a:effectLst/>
                <a:latin typeface="Arial Black" panose="020B0A04020102020204" pitchFamily="34" charset="0"/>
                <a:ea typeface="Times New Roman" panose="02020603050405020304" pitchFamily="18" charset="0"/>
              </a:rPr>
              <a:t>-22,23%</a:t>
            </a:r>
            <a:endParaRPr lang="en-US" dirty="0">
              <a:solidFill>
                <a:schemeClr val="bg1"/>
              </a:solidFill>
              <a:latin typeface="Arial Black" panose="020B0A04020102020204" pitchFamily="34" charset="0"/>
            </a:endParaRPr>
          </a:p>
        </p:txBody>
      </p:sp>
      <p:sp>
        <p:nvSpPr>
          <p:cNvPr id="10" name="CuadroTexto 9">
            <a:extLst>
              <a:ext uri="{FF2B5EF4-FFF2-40B4-BE49-F238E27FC236}">
                <a16:creationId xmlns:a16="http://schemas.microsoft.com/office/drawing/2014/main" id="{3A57684F-E84A-4C36-B02E-C2784C6E3053}"/>
              </a:ext>
            </a:extLst>
          </p:cNvPr>
          <p:cNvSpPr txBox="1"/>
          <p:nvPr/>
        </p:nvSpPr>
        <p:spPr>
          <a:xfrm>
            <a:off x="4186421" y="2310237"/>
            <a:ext cx="1111202" cy="307777"/>
          </a:xfrm>
          <a:prstGeom prst="rect">
            <a:avLst/>
          </a:prstGeom>
          <a:noFill/>
        </p:spPr>
        <p:txBody>
          <a:bodyPr wrap="none" rtlCol="0">
            <a:spAutoFit/>
          </a:bodyPr>
          <a:lstStyle/>
          <a:p>
            <a:r>
              <a:rPr lang="es-ES" sz="1400" b="1" dirty="0">
                <a:solidFill>
                  <a:srgbClr val="FF3333"/>
                </a:solidFill>
                <a:latin typeface="Arial" panose="020B0604020202020204" pitchFamily="34" charset="0"/>
                <a:cs typeface="Arial" panose="020B0604020202020204" pitchFamily="34" charset="0"/>
              </a:rPr>
              <a:t>Desmejoró</a:t>
            </a:r>
            <a:endParaRPr lang="en-US" sz="1400" b="1" dirty="0">
              <a:solidFill>
                <a:srgbClr val="FF3333"/>
              </a:solidFill>
              <a:latin typeface="Arial" panose="020B0604020202020204" pitchFamily="34" charset="0"/>
              <a:cs typeface="Arial" panose="020B0604020202020204" pitchFamily="34" charset="0"/>
            </a:endParaRPr>
          </a:p>
        </p:txBody>
      </p:sp>
      <p:graphicFrame>
        <p:nvGraphicFramePr>
          <p:cNvPr id="11" name="Tabla 10">
            <a:extLst>
              <a:ext uri="{FF2B5EF4-FFF2-40B4-BE49-F238E27FC236}">
                <a16:creationId xmlns:a16="http://schemas.microsoft.com/office/drawing/2014/main" id="{3101F3C6-9A9F-456A-BB04-46C2B701CA9D}"/>
              </a:ext>
            </a:extLst>
          </p:cNvPr>
          <p:cNvGraphicFramePr>
            <a:graphicFrameLocks noGrp="1"/>
          </p:cNvGraphicFramePr>
          <p:nvPr>
            <p:extLst>
              <p:ext uri="{D42A27DB-BD31-4B8C-83A1-F6EECF244321}">
                <p14:modId xmlns:p14="http://schemas.microsoft.com/office/powerpoint/2010/main" val="839633593"/>
              </p:ext>
            </p:extLst>
          </p:nvPr>
        </p:nvGraphicFramePr>
        <p:xfrm>
          <a:off x="5805852" y="1475859"/>
          <a:ext cx="6157547" cy="1108837"/>
        </p:xfrm>
        <a:graphic>
          <a:graphicData uri="http://schemas.openxmlformats.org/drawingml/2006/table">
            <a:tbl>
              <a:tblPr firstRow="1" firstCol="1" bandRow="1">
                <a:tableStyleId>{93296810-A885-4BE3-A3E7-6D5BEEA58F35}</a:tableStyleId>
              </a:tblPr>
              <a:tblGrid>
                <a:gridCol w="1381054">
                  <a:extLst>
                    <a:ext uri="{9D8B030D-6E8A-4147-A177-3AD203B41FA5}">
                      <a16:colId xmlns:a16="http://schemas.microsoft.com/office/drawing/2014/main" val="3548221712"/>
                    </a:ext>
                  </a:extLst>
                </a:gridCol>
                <a:gridCol w="2723745">
                  <a:extLst>
                    <a:ext uri="{9D8B030D-6E8A-4147-A177-3AD203B41FA5}">
                      <a16:colId xmlns:a16="http://schemas.microsoft.com/office/drawing/2014/main" val="2845174001"/>
                    </a:ext>
                  </a:extLst>
                </a:gridCol>
                <a:gridCol w="2052748">
                  <a:extLst>
                    <a:ext uri="{9D8B030D-6E8A-4147-A177-3AD203B41FA5}">
                      <a16:colId xmlns:a16="http://schemas.microsoft.com/office/drawing/2014/main" val="2486112895"/>
                    </a:ext>
                  </a:extLst>
                </a:gridCol>
              </a:tblGrid>
              <a:tr h="0">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Vigencia</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ICLD</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tc>
                  <a:txBody>
                    <a:bodyPr/>
                    <a:lstStyle/>
                    <a:p>
                      <a:pPr marL="0" marR="0" algn="ctr">
                        <a:lnSpc>
                          <a:spcPct val="107000"/>
                        </a:lnSpc>
                        <a:spcBef>
                          <a:spcPts val="0"/>
                        </a:spcBef>
                        <a:spcAft>
                          <a:spcPts val="0"/>
                        </a:spcAft>
                      </a:pPr>
                      <a:r>
                        <a:rPr lang="es-CO" sz="1600" dirty="0">
                          <a:effectLst/>
                          <a:latin typeface="Arial Black" panose="020B0A04020102020204" pitchFamily="34" charset="0"/>
                          <a:cs typeface="Arial" panose="020B0604020202020204" pitchFamily="34" charset="0"/>
                        </a:rPr>
                        <a:t>Gastos de Funcionamiento </a:t>
                      </a:r>
                      <a:endParaRPr lang="en-US" sz="12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solidFill>
                      <a:srgbClr val="214A1E"/>
                    </a:solidFill>
                  </a:tcPr>
                </a:tc>
                <a:extLst>
                  <a:ext uri="{0D108BD9-81ED-4DB2-BD59-A6C34878D82A}">
                    <a16:rowId xmlns:a16="http://schemas.microsoft.com/office/drawing/2014/main" val="217475770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2019</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cs typeface="Arial" panose="020B0604020202020204" pitchFamily="34" charset="0"/>
                        </a:rPr>
                        <a:t>$7.310.829.604</a:t>
                      </a:r>
                      <a:endParaRPr lang="en-US" sz="2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cs typeface="Arial" panose="020B0604020202020204" pitchFamily="34" charset="0"/>
                        </a:rPr>
                        <a:t>$4.896.307.005</a:t>
                      </a:r>
                      <a:endParaRPr lang="en-US" sz="2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87606942"/>
                  </a:ext>
                </a:extLst>
              </a:tr>
              <a:tr h="246821">
                <a:tc>
                  <a:txBody>
                    <a:bodyPr/>
                    <a:lstStyle/>
                    <a:p>
                      <a:pPr marL="0" marR="0" algn="ctr">
                        <a:lnSpc>
                          <a:spcPct val="107000"/>
                        </a:lnSpc>
                        <a:spcBef>
                          <a:spcPts val="0"/>
                        </a:spcBef>
                        <a:spcAft>
                          <a:spcPts val="0"/>
                        </a:spcAft>
                      </a:pPr>
                      <a:r>
                        <a:rPr lang="es-CO" sz="1800">
                          <a:effectLst/>
                          <a:latin typeface="Arial" panose="020B0604020202020204" pitchFamily="34" charset="0"/>
                          <a:cs typeface="Arial" panose="020B0604020202020204" pitchFamily="34" charset="0"/>
                        </a:rPr>
                        <a:t>2020</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s-CO" sz="1600">
                          <a:solidFill>
                            <a:schemeClr val="tx1">
                              <a:lumMod val="75000"/>
                              <a:lumOff val="25000"/>
                            </a:schemeClr>
                          </a:solidFill>
                          <a:effectLst/>
                          <a:latin typeface="Arial" panose="020B0604020202020204" pitchFamily="34" charset="0"/>
                          <a:cs typeface="Arial" panose="020B0604020202020204" pitchFamily="34" charset="0"/>
                        </a:rPr>
                        <a:t>$5.710.043.907</a:t>
                      </a:r>
                      <a:endParaRPr lang="en-US" sz="2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r">
                        <a:lnSpc>
                          <a:spcPct val="107000"/>
                        </a:lnSpc>
                        <a:spcBef>
                          <a:spcPts val="0"/>
                        </a:spcBef>
                        <a:spcAft>
                          <a:spcPts val="0"/>
                        </a:spcAft>
                      </a:pPr>
                      <a:r>
                        <a:rPr lang="es-CO" sz="1600" dirty="0">
                          <a:solidFill>
                            <a:schemeClr val="tx1">
                              <a:lumMod val="75000"/>
                              <a:lumOff val="25000"/>
                            </a:schemeClr>
                          </a:solidFill>
                          <a:effectLst/>
                          <a:latin typeface="Arial" panose="020B0604020202020204" pitchFamily="34" charset="0"/>
                          <a:cs typeface="Arial" panose="020B0604020202020204" pitchFamily="34" charset="0"/>
                        </a:rPr>
                        <a:t>$5.093.637.770</a:t>
                      </a:r>
                      <a:endParaRPr lang="en-US" sz="2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444975975"/>
                  </a:ext>
                </a:extLst>
              </a:tr>
            </a:tbl>
          </a:graphicData>
        </a:graphic>
      </p:graphicFrame>
      <p:sp>
        <p:nvSpPr>
          <p:cNvPr id="12" name="CuadroTexto 11">
            <a:extLst>
              <a:ext uri="{FF2B5EF4-FFF2-40B4-BE49-F238E27FC236}">
                <a16:creationId xmlns:a16="http://schemas.microsoft.com/office/drawing/2014/main" id="{2D639A32-B7DD-4C89-8692-FC12D0BBE744}"/>
              </a:ext>
            </a:extLst>
          </p:cNvPr>
          <p:cNvSpPr txBox="1"/>
          <p:nvPr/>
        </p:nvSpPr>
        <p:spPr>
          <a:xfrm>
            <a:off x="5985164" y="3289260"/>
            <a:ext cx="5978235" cy="2062103"/>
          </a:xfrm>
          <a:prstGeom prst="rect">
            <a:avLst/>
          </a:prstGeom>
          <a:noFill/>
        </p:spPr>
        <p:txBody>
          <a:bodyPr wrap="square" rtlCol="0">
            <a:spAutoFit/>
          </a:bodyPr>
          <a:lstStyle/>
          <a:p>
            <a:pPr algn="just"/>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Amalfi obtuvo el indicador menos favorable de la subregión llevándolo a un estado de incumplimiento en administración central, pasando de 66.97% al 89.20% para </a:t>
            </a:r>
            <a:r>
              <a:rPr lang="es-CO"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la vigencia </a:t>
            </a: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2020. </a:t>
            </a:r>
            <a:endParaRPr lang="es-CO"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s-CO"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algn="just"/>
            <a:r>
              <a:rPr lang="es-CO" sz="1600" dirty="0" smtClean="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Se </a:t>
            </a:r>
            <a:r>
              <a:rPr lang="es-CO"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evidencia al comparar la vigencia 2019 y 2020 que los ICLD disminuyeron 21.90% y 23.14% en términos nominales y reales respectivamente. Por su parte, los gastos de funcionamiento aumentaron en 4.03% y 2.37%. </a:t>
            </a:r>
            <a:endParaRPr lang="en-US" sz="16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upo 12">
            <a:extLst>
              <a:ext uri="{FF2B5EF4-FFF2-40B4-BE49-F238E27FC236}">
                <a16:creationId xmlns:a16="http://schemas.microsoft.com/office/drawing/2014/main" id="{A0A2814C-69BA-4CB7-ADF4-10ADC5245F88}"/>
              </a:ext>
            </a:extLst>
          </p:cNvPr>
          <p:cNvGrpSpPr/>
          <p:nvPr/>
        </p:nvGrpSpPr>
        <p:grpSpPr>
          <a:xfrm>
            <a:off x="5677199" y="3322899"/>
            <a:ext cx="257306" cy="257306"/>
            <a:chOff x="558329" y="2435940"/>
            <a:chExt cx="405246" cy="405246"/>
          </a:xfrm>
        </p:grpSpPr>
        <p:sp>
          <p:nvSpPr>
            <p:cNvPr id="14" name="Elipse 13">
              <a:extLst>
                <a:ext uri="{FF2B5EF4-FFF2-40B4-BE49-F238E27FC236}">
                  <a16:creationId xmlns:a16="http://schemas.microsoft.com/office/drawing/2014/main" id="{C7E53407-B10B-4E41-AF66-FECB2B7088FD}"/>
                </a:ext>
              </a:extLst>
            </p:cNvPr>
            <p:cNvSpPr/>
            <p:nvPr/>
          </p:nvSpPr>
          <p:spPr>
            <a:xfrm>
              <a:off x="558329" y="2435940"/>
              <a:ext cx="405246" cy="405246"/>
            </a:xfrm>
            <a:prstGeom prst="ellipse">
              <a:avLst/>
            </a:prstGeom>
            <a:solidFill>
              <a:srgbClr val="2E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DBE5D160-C702-4A4B-8ED4-8039E6AFF0B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3138" y="2519787"/>
              <a:ext cx="331258" cy="257306"/>
            </a:xfrm>
            <a:prstGeom prst="rect">
              <a:avLst/>
            </a:prstGeom>
          </p:spPr>
        </p:pic>
      </p:grpSp>
      <p:pic>
        <p:nvPicPr>
          <p:cNvPr id="17" name="Imagen 16">
            <a:extLst>
              <a:ext uri="{FF2B5EF4-FFF2-40B4-BE49-F238E27FC236}">
                <a16:creationId xmlns:a16="http://schemas.microsoft.com/office/drawing/2014/main" id="{F2A2628B-F49B-4FE1-B070-3124C7012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202" y="2674840"/>
            <a:ext cx="4001403" cy="4231227"/>
          </a:xfrm>
          <a:prstGeom prst="rect">
            <a:avLst/>
          </a:prstGeom>
        </p:spPr>
      </p:pic>
      <p:pic>
        <p:nvPicPr>
          <p:cNvPr id="18" name="Imagen 17">
            <a:extLst>
              <a:ext uri="{FF2B5EF4-FFF2-40B4-BE49-F238E27FC236}">
                <a16:creationId xmlns:a16="http://schemas.microsoft.com/office/drawing/2014/main" id="{E0A97412-DA90-48D3-8CE2-FF41F958D755}"/>
              </a:ext>
            </a:extLst>
          </p:cNvPr>
          <p:cNvPicPr>
            <a:picLocks noChangeAspect="1"/>
          </p:cNvPicPr>
          <p:nvPr/>
        </p:nvPicPr>
        <p:blipFill>
          <a:blip r:embed="rId4"/>
          <a:stretch>
            <a:fillRect/>
          </a:stretch>
        </p:blipFill>
        <p:spPr>
          <a:xfrm>
            <a:off x="10733" y="-32046"/>
            <a:ext cx="3109229" cy="1572904"/>
          </a:xfrm>
          <a:prstGeom prst="rect">
            <a:avLst/>
          </a:prstGeom>
        </p:spPr>
      </p:pic>
    </p:spTree>
    <p:extLst>
      <p:ext uri="{BB962C8B-B14F-4D97-AF65-F5344CB8AC3E}">
        <p14:creationId xmlns:p14="http://schemas.microsoft.com/office/powerpoint/2010/main" val="478308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3925</TotalTime>
  <Words>3740</Words>
  <Application>Microsoft Office PowerPoint</Application>
  <PresentationFormat>Panorámica</PresentationFormat>
  <Paragraphs>824</Paragraphs>
  <Slides>39</Slides>
  <Notes>18</Notes>
  <HiddenSlides>0</HiddenSlides>
  <MMClips>0</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39</vt:i4>
      </vt:variant>
    </vt:vector>
  </HeadingPairs>
  <TitlesOfParts>
    <vt:vector size="52" baseType="lpstr">
      <vt:lpstr>Arial</vt:lpstr>
      <vt:lpstr>Arial Black</vt:lpstr>
      <vt:lpstr>Arial Narrow</vt:lpstr>
      <vt:lpstr>Calibri</vt:lpstr>
      <vt:lpstr>Calibri Light</vt:lpstr>
      <vt:lpstr>Gotham Black</vt:lpstr>
      <vt:lpstr>Tahoma</vt:lpstr>
      <vt:lpstr>Times New Roman</vt:lpstr>
      <vt:lpstr>Verdana</vt:lpstr>
      <vt:lpstr>Wingdings</vt:lpstr>
      <vt:lpstr>Tema de Office</vt:lpstr>
      <vt:lpstr>Diseño personalizado</vt:lpstr>
      <vt:lpstr>1_Diseño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CLAUDIA MILENA RAMIREZ MEJIA</cp:lastModifiedBy>
  <cp:revision>234</cp:revision>
  <dcterms:created xsi:type="dcterms:W3CDTF">2020-05-05T16:25:21Z</dcterms:created>
  <dcterms:modified xsi:type="dcterms:W3CDTF">2021-06-15T03:56:51Z</dcterms:modified>
</cp:coreProperties>
</file>