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9/1/2025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9/1/2025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9/1/2025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9/1/2025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9/1/2025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9/1/2025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9/1/2025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t>9/1/2025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9/1/2025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9/1/2025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61008EE-CC5A-46F4-99E0-4908BECA864E}"/>
              </a:ext>
            </a:extLst>
          </p:cNvPr>
          <p:cNvSpPr>
            <a:spLocks noGrp="1"/>
          </p:cNvSpPr>
          <p:nvPr>
            <p:ph type="ctrTitle"/>
          </p:nvPr>
        </p:nvSpPr>
        <p:spPr/>
        <p:txBody>
          <a:bodyPr/>
          <a:lstStyle/>
          <a:p>
            <a:r>
              <a:rPr lang="es-MX" dirty="0"/>
              <a:t>DIRECCION DE COMPENSACION Y SISTEMA PENSIONAL</a:t>
            </a:r>
            <a:br>
              <a:rPr lang="es-MX" dirty="0"/>
            </a:br>
            <a:endParaRPr lang="es-CO" dirty="0"/>
          </a:p>
        </p:txBody>
      </p:sp>
    </p:spTree>
    <p:extLst>
      <p:ext uri="{BB962C8B-B14F-4D97-AF65-F5344CB8AC3E}">
        <p14:creationId xmlns:p14="http://schemas.microsoft.com/office/powerpoint/2010/main" val="3525605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DC2F010-AC68-4027-B1F5-2360350725FB}"/>
              </a:ext>
            </a:extLst>
          </p:cNvPr>
          <p:cNvSpPr>
            <a:spLocks noGrp="1"/>
          </p:cNvSpPr>
          <p:nvPr>
            <p:ph sz="half" idx="1"/>
          </p:nvPr>
        </p:nvSpPr>
        <p:spPr>
          <a:xfrm>
            <a:off x="775110" y="738613"/>
            <a:ext cx="3349380" cy="2775119"/>
          </a:xfrm>
          <a:noFill/>
          <a:ln w="28575">
            <a:solidFill>
              <a:schemeClr val="accent2"/>
            </a:solidFill>
          </a:ln>
        </p:spPr>
        <p:txBody>
          <a:bodyPr wrap="square" rtlCol="0">
            <a:spAutoFit/>
          </a:bodyPr>
          <a:lstStyle/>
          <a:p>
            <a:pPr marL="0" indent="0" algn="just">
              <a:buNone/>
            </a:pPr>
            <a:r>
              <a:rPr lang="es-MX" sz="1500" dirty="0">
                <a:solidFill>
                  <a:schemeClr val="tx1"/>
                </a:solidFill>
                <a:latin typeface="Arial" panose="020B0604020202020204" pitchFamily="34" charset="0"/>
                <a:cs typeface="Arial" panose="020B0604020202020204" pitchFamily="34" charset="0"/>
              </a:rPr>
              <a:t>Define las políticas de prestaciones sociales, seguridad social y nómina, y su ejecución, asegurando la aplicación de las normas legales y convencionales, con el propósito de garantizar y cumplir con la remuneración y derechos prestacionales de los servidores públicos y jubilados de la Administración Departamental.</a:t>
            </a:r>
          </a:p>
          <a:p>
            <a:pPr marL="0"/>
            <a:endParaRPr lang="es-CO" sz="1600" b="1" dirty="0">
              <a:solidFill>
                <a:schemeClr val="tx1"/>
              </a:solidFill>
              <a:latin typeface="Arial" panose="020B0604020202020204" pitchFamily="34" charset="0"/>
              <a:cs typeface="Arial" panose="020B0604020202020204" pitchFamily="34" charset="0"/>
            </a:endParaRPr>
          </a:p>
        </p:txBody>
      </p:sp>
      <p:sp>
        <p:nvSpPr>
          <p:cNvPr id="7" name="CuadroTexto 6">
            <a:extLst>
              <a:ext uri="{FF2B5EF4-FFF2-40B4-BE49-F238E27FC236}">
                <a16:creationId xmlns:a16="http://schemas.microsoft.com/office/drawing/2014/main" id="{84BBF9C4-31D7-4E20-BADC-7F09C3966060}"/>
              </a:ext>
            </a:extLst>
          </p:cNvPr>
          <p:cNvSpPr txBox="1"/>
          <p:nvPr/>
        </p:nvSpPr>
        <p:spPr>
          <a:xfrm>
            <a:off x="775110" y="309459"/>
            <a:ext cx="3349380" cy="429429"/>
          </a:xfrm>
          <a:prstGeom prst="snip1Rect">
            <a:avLst>
              <a:gd name="adj" fmla="val 50000"/>
            </a:avLst>
          </a:prstGeom>
          <a:noFill/>
          <a:ln w="28575">
            <a:solidFill>
              <a:schemeClr val="accent2"/>
            </a:solidFill>
          </a:ln>
        </p:spPr>
        <p:txBody>
          <a:bodyPr vert="horz" wrap="square" lIns="91440" tIns="45720" rIns="91440" bIns="45720" rtlCol="0">
            <a:spAutoFit/>
          </a:bodyPr>
          <a:lstStyle>
            <a:lvl1pPr indent="-342900" algn="just">
              <a:spcBef>
                <a:spcPts val="1000"/>
              </a:spcBef>
              <a:spcAft>
                <a:spcPts val="0"/>
              </a:spcAft>
              <a:buClr>
                <a:schemeClr val="accent1"/>
              </a:buClr>
              <a:buSzPct val="80000"/>
              <a:buFont typeface="Wingdings 3" charset="2"/>
              <a:buChar char=""/>
              <a:defRPr sz="1500">
                <a:latin typeface="Arial" panose="020B0604020202020204" pitchFamily="34" charset="0"/>
                <a:cs typeface="Arial" panose="020B0604020202020204" pitchFamily="34" charset="0"/>
              </a:defRPr>
            </a:lvl1pPr>
            <a:lvl2pPr marL="742950" indent="-285750">
              <a:spcBef>
                <a:spcPts val="1000"/>
              </a:spcBef>
              <a:spcAft>
                <a:spcPts val="0"/>
              </a:spcAft>
              <a:buClr>
                <a:schemeClr val="accent1"/>
              </a:buClr>
              <a:buSzPct val="80000"/>
              <a:buFont typeface="Wingdings 3" charset="2"/>
              <a:buChar char=""/>
              <a:defRPr sz="1600">
                <a:solidFill>
                  <a:schemeClr val="tx1">
                    <a:lumMod val="75000"/>
                    <a:lumOff val="25000"/>
                  </a:schemeClr>
                </a:solidFill>
              </a:defRPr>
            </a:lvl2pPr>
            <a:lvl3pPr marL="1143000" indent="-228600">
              <a:spcBef>
                <a:spcPts val="1000"/>
              </a:spcBef>
              <a:spcAft>
                <a:spcPts val="0"/>
              </a:spcAft>
              <a:buClr>
                <a:schemeClr val="accent1"/>
              </a:buClr>
              <a:buSzPct val="80000"/>
              <a:buFont typeface="Wingdings 3" charset="2"/>
              <a:buChar char=""/>
              <a:defRPr sz="1400">
                <a:solidFill>
                  <a:schemeClr val="tx1">
                    <a:lumMod val="75000"/>
                    <a:lumOff val="25000"/>
                  </a:schemeClr>
                </a:solidFill>
              </a:defRPr>
            </a:lvl3pPr>
            <a:lvl4pPr marL="16002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4pPr>
            <a:lvl5pPr marL="20574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5pPr>
            <a:lvl6pPr marL="25146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6pPr>
            <a:lvl7pPr marL="29718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7pPr>
            <a:lvl8pPr marL="34290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8pPr>
            <a:lvl9pPr marL="38862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9pPr>
          </a:lstStyle>
          <a:p>
            <a:pPr algn="l"/>
            <a:r>
              <a:rPr lang="es-MX" b="1" dirty="0">
                <a:solidFill>
                  <a:schemeClr val="accent2">
                    <a:lumMod val="75000"/>
                  </a:schemeClr>
                </a:solidFill>
              </a:rPr>
              <a:t>DEFINICIÓN DE POLÍTICAS</a:t>
            </a:r>
            <a:endParaRPr lang="es-CO" b="1" dirty="0">
              <a:solidFill>
                <a:schemeClr val="accent2">
                  <a:lumMod val="75000"/>
                </a:schemeClr>
              </a:solidFill>
            </a:endParaRPr>
          </a:p>
        </p:txBody>
      </p:sp>
      <p:pic>
        <p:nvPicPr>
          <p:cNvPr id="13" name="Gráfico 12" descr="Lápiz">
            <a:extLst>
              <a:ext uri="{FF2B5EF4-FFF2-40B4-BE49-F238E27FC236}">
                <a16:creationId xmlns:a16="http://schemas.microsoft.com/office/drawing/2014/main" id="{E89C7A59-F744-4E3D-B764-EA8A3E489E5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3945260" y="251454"/>
            <a:ext cx="273000" cy="262406"/>
          </a:xfrm>
          <a:prstGeom prst="rect">
            <a:avLst/>
          </a:prstGeom>
        </p:spPr>
      </p:pic>
      <p:sp>
        <p:nvSpPr>
          <p:cNvPr id="14" name="Marcador de contenido 2">
            <a:extLst>
              <a:ext uri="{FF2B5EF4-FFF2-40B4-BE49-F238E27FC236}">
                <a16:creationId xmlns:a16="http://schemas.microsoft.com/office/drawing/2014/main" id="{6F91960A-6808-404D-BAD0-1DFFC9F50F9A}"/>
              </a:ext>
            </a:extLst>
          </p:cNvPr>
          <p:cNvSpPr txBox="1">
            <a:spLocks/>
          </p:cNvSpPr>
          <p:nvPr/>
        </p:nvSpPr>
        <p:spPr>
          <a:xfrm>
            <a:off x="775110" y="4197618"/>
            <a:ext cx="3349380" cy="1708160"/>
          </a:xfrm>
          <a:prstGeom prst="rect">
            <a:avLst/>
          </a:prstGeom>
          <a:noFill/>
          <a:ln w="28575">
            <a:solidFill>
              <a:schemeClr val="accent2"/>
            </a:solidFill>
          </a:ln>
        </p:spPr>
        <p:txBody>
          <a:bodyPr vert="horz" wrap="square" lIns="91440" tIns="45720" rIns="91440" bIns="45720" rtlCol="0">
            <a:sp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buNone/>
            </a:pPr>
            <a:r>
              <a:rPr lang="es-MX" sz="1500" dirty="0">
                <a:solidFill>
                  <a:schemeClr val="tx1"/>
                </a:solidFill>
                <a:latin typeface="Arial" panose="020B0604020202020204" pitchFamily="34" charset="0"/>
                <a:cs typeface="Arial" panose="020B0604020202020204" pitchFamily="34" charset="0"/>
              </a:rPr>
              <a:t>Autoriza las vacaciones de los servidores públicos, de acuerdo al cronograma presentado por cada Dependencia, con el propósito de asegurar que todo el personal tenga su periodo de vacaciones debidamente reconocido. </a:t>
            </a:r>
          </a:p>
        </p:txBody>
      </p:sp>
      <p:sp>
        <p:nvSpPr>
          <p:cNvPr id="15" name="CuadroTexto 14">
            <a:extLst>
              <a:ext uri="{FF2B5EF4-FFF2-40B4-BE49-F238E27FC236}">
                <a16:creationId xmlns:a16="http://schemas.microsoft.com/office/drawing/2014/main" id="{91EA74A0-FC85-47A1-A95D-DE3083D8B4C6}"/>
              </a:ext>
            </a:extLst>
          </p:cNvPr>
          <p:cNvSpPr txBox="1"/>
          <p:nvPr/>
        </p:nvSpPr>
        <p:spPr>
          <a:xfrm>
            <a:off x="775110" y="3768464"/>
            <a:ext cx="3349380" cy="429429"/>
          </a:xfrm>
          <a:prstGeom prst="snip1Rect">
            <a:avLst>
              <a:gd name="adj" fmla="val 50000"/>
            </a:avLst>
          </a:prstGeom>
          <a:noFill/>
          <a:ln w="28575">
            <a:solidFill>
              <a:schemeClr val="accent2"/>
            </a:solidFill>
          </a:ln>
        </p:spPr>
        <p:txBody>
          <a:bodyPr vert="horz" wrap="square" lIns="91440" tIns="45720" rIns="91440" bIns="45720" rtlCol="0">
            <a:spAutoFit/>
          </a:bodyPr>
          <a:lstStyle>
            <a:defPPr>
              <a:defRPr lang="en-US"/>
            </a:defPPr>
            <a:lvl1pPr indent="-342900">
              <a:spcBef>
                <a:spcPts val="1000"/>
              </a:spcBef>
              <a:spcAft>
                <a:spcPts val="0"/>
              </a:spcAft>
              <a:buClr>
                <a:schemeClr val="accent1"/>
              </a:buClr>
              <a:buSzPct val="80000"/>
              <a:buFont typeface="Wingdings 3" charset="2"/>
              <a:buChar char=""/>
              <a:defRPr sz="1500" b="1">
                <a:solidFill>
                  <a:schemeClr val="accent2">
                    <a:lumMod val="75000"/>
                  </a:schemeClr>
                </a:solidFill>
                <a:latin typeface="Arial" panose="020B0604020202020204" pitchFamily="34" charset="0"/>
                <a:cs typeface="Arial" panose="020B0604020202020204" pitchFamily="34" charset="0"/>
              </a:defRPr>
            </a:lvl1pPr>
            <a:lvl2pPr marL="742950" indent="-285750">
              <a:spcBef>
                <a:spcPts val="1000"/>
              </a:spcBef>
              <a:spcAft>
                <a:spcPts val="0"/>
              </a:spcAft>
              <a:buClr>
                <a:schemeClr val="accent1"/>
              </a:buClr>
              <a:buSzPct val="80000"/>
              <a:buFont typeface="Wingdings 3" charset="2"/>
              <a:buChar char=""/>
              <a:defRPr sz="1600">
                <a:solidFill>
                  <a:schemeClr val="tx1">
                    <a:lumMod val="75000"/>
                    <a:lumOff val="25000"/>
                  </a:schemeClr>
                </a:solidFill>
              </a:defRPr>
            </a:lvl2pPr>
            <a:lvl3pPr marL="1143000" indent="-228600">
              <a:spcBef>
                <a:spcPts val="1000"/>
              </a:spcBef>
              <a:spcAft>
                <a:spcPts val="0"/>
              </a:spcAft>
              <a:buClr>
                <a:schemeClr val="accent1"/>
              </a:buClr>
              <a:buSzPct val="80000"/>
              <a:buFont typeface="Wingdings 3" charset="2"/>
              <a:buChar char=""/>
              <a:defRPr sz="1400">
                <a:solidFill>
                  <a:schemeClr val="tx1">
                    <a:lumMod val="75000"/>
                    <a:lumOff val="25000"/>
                  </a:schemeClr>
                </a:solidFill>
              </a:defRPr>
            </a:lvl3pPr>
            <a:lvl4pPr marL="16002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4pPr>
            <a:lvl5pPr marL="20574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5pPr>
            <a:lvl6pPr marL="25146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6pPr>
            <a:lvl7pPr marL="29718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7pPr>
            <a:lvl8pPr marL="34290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8pPr>
            <a:lvl9pPr marL="38862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9pPr>
          </a:lstStyle>
          <a:p>
            <a:r>
              <a:rPr lang="es-MX" dirty="0"/>
              <a:t>VACACIONES</a:t>
            </a:r>
            <a:endParaRPr lang="es-CO" dirty="0"/>
          </a:p>
        </p:txBody>
      </p:sp>
      <p:pic>
        <p:nvPicPr>
          <p:cNvPr id="16" name="Gráfico 15" descr="Lápiz">
            <a:extLst>
              <a:ext uri="{FF2B5EF4-FFF2-40B4-BE49-F238E27FC236}">
                <a16:creationId xmlns:a16="http://schemas.microsoft.com/office/drawing/2014/main" id="{79265AD7-9899-4D02-A9BF-560D880F312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3945260" y="3710459"/>
            <a:ext cx="273000" cy="262406"/>
          </a:xfrm>
          <a:prstGeom prst="rect">
            <a:avLst/>
          </a:prstGeom>
        </p:spPr>
      </p:pic>
      <p:sp>
        <p:nvSpPr>
          <p:cNvPr id="18" name="Marcador de contenido 2">
            <a:extLst>
              <a:ext uri="{FF2B5EF4-FFF2-40B4-BE49-F238E27FC236}">
                <a16:creationId xmlns:a16="http://schemas.microsoft.com/office/drawing/2014/main" id="{0EDBA075-697E-4499-8C95-7C1C95C6F973}"/>
              </a:ext>
            </a:extLst>
          </p:cNvPr>
          <p:cNvSpPr txBox="1">
            <a:spLocks/>
          </p:cNvSpPr>
          <p:nvPr/>
        </p:nvSpPr>
        <p:spPr>
          <a:xfrm>
            <a:off x="5133464" y="1045583"/>
            <a:ext cx="3349380" cy="2759730"/>
          </a:xfrm>
          <a:prstGeom prst="rect">
            <a:avLst/>
          </a:prstGeom>
          <a:noFill/>
          <a:ln w="28575">
            <a:solidFill>
              <a:schemeClr val="accent2"/>
            </a:solidFill>
          </a:ln>
        </p:spPr>
        <p:txBody>
          <a:bodyPr vert="horz" wrap="square" lIns="91440" tIns="45720" rIns="91440" bIns="45720" rtlCol="0">
            <a:sp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buNone/>
            </a:pPr>
            <a:r>
              <a:rPr lang="es-MX" sz="1500" dirty="0">
                <a:solidFill>
                  <a:schemeClr val="tx1"/>
                </a:solidFill>
                <a:latin typeface="Arial" panose="020B0604020202020204" pitchFamily="34" charset="0"/>
                <a:cs typeface="Arial" panose="020B0604020202020204" pitchFamily="34" charset="0"/>
              </a:rPr>
              <a:t>Dirige el procedimiento de bonos pensionales y cuotas partes jubilatorias, evaluándolo a través de un sistema de información y con base en la evidencia documental, para informar a las entidades cuotapartistas sobre la vida laboral de los empleados que en algún momento trabajaron con la Gobernación de Antioquia.</a:t>
            </a:r>
          </a:p>
          <a:p>
            <a:pPr marL="0" indent="0" algn="just">
              <a:buNone/>
            </a:pPr>
            <a:r>
              <a:rPr lang="es-MX" sz="1500" dirty="0">
                <a:solidFill>
                  <a:schemeClr val="tx1"/>
                </a:solidFill>
                <a:latin typeface="Arial" panose="020B0604020202020204" pitchFamily="34" charset="0"/>
                <a:cs typeface="Arial" panose="020B0604020202020204" pitchFamily="34" charset="0"/>
              </a:rPr>
              <a:t> </a:t>
            </a:r>
          </a:p>
        </p:txBody>
      </p:sp>
      <p:sp>
        <p:nvSpPr>
          <p:cNvPr id="19" name="CuadroTexto 18">
            <a:extLst>
              <a:ext uri="{FF2B5EF4-FFF2-40B4-BE49-F238E27FC236}">
                <a16:creationId xmlns:a16="http://schemas.microsoft.com/office/drawing/2014/main" id="{866D803F-1759-46EB-A0BA-CCFE037279B9}"/>
              </a:ext>
            </a:extLst>
          </p:cNvPr>
          <p:cNvSpPr txBox="1"/>
          <p:nvPr/>
        </p:nvSpPr>
        <p:spPr>
          <a:xfrm>
            <a:off x="5133464" y="309459"/>
            <a:ext cx="3349380" cy="736163"/>
          </a:xfrm>
          <a:prstGeom prst="snip1Rect">
            <a:avLst>
              <a:gd name="adj" fmla="val 50000"/>
            </a:avLst>
          </a:prstGeom>
          <a:noFill/>
          <a:ln w="28575">
            <a:solidFill>
              <a:schemeClr val="accent2"/>
            </a:solidFill>
          </a:ln>
        </p:spPr>
        <p:txBody>
          <a:bodyPr vert="horz" wrap="square" lIns="91440" tIns="45720" rIns="91440" bIns="45720" rtlCol="0">
            <a:spAutoFit/>
          </a:bodyPr>
          <a:lstStyle>
            <a:defPPr>
              <a:defRPr lang="en-US"/>
            </a:defPPr>
            <a:lvl1pPr indent="-342900">
              <a:spcBef>
                <a:spcPts val="1000"/>
              </a:spcBef>
              <a:spcAft>
                <a:spcPts val="0"/>
              </a:spcAft>
              <a:buClr>
                <a:schemeClr val="accent1"/>
              </a:buClr>
              <a:buSzPct val="80000"/>
              <a:buFont typeface="Wingdings 3" charset="2"/>
              <a:buChar char=""/>
              <a:defRPr sz="1500" b="1">
                <a:solidFill>
                  <a:schemeClr val="accent2">
                    <a:lumMod val="75000"/>
                  </a:schemeClr>
                </a:solidFill>
                <a:latin typeface="Arial" panose="020B0604020202020204" pitchFamily="34" charset="0"/>
                <a:cs typeface="Arial" panose="020B0604020202020204" pitchFamily="34" charset="0"/>
              </a:defRPr>
            </a:lvl1pPr>
            <a:lvl2pPr marL="742950" indent="-285750">
              <a:spcBef>
                <a:spcPts val="1000"/>
              </a:spcBef>
              <a:spcAft>
                <a:spcPts val="0"/>
              </a:spcAft>
              <a:buClr>
                <a:schemeClr val="accent1"/>
              </a:buClr>
              <a:buSzPct val="80000"/>
              <a:buFont typeface="Wingdings 3" charset="2"/>
              <a:buChar char=""/>
              <a:defRPr sz="1600">
                <a:solidFill>
                  <a:schemeClr val="tx1">
                    <a:lumMod val="75000"/>
                    <a:lumOff val="25000"/>
                  </a:schemeClr>
                </a:solidFill>
              </a:defRPr>
            </a:lvl2pPr>
            <a:lvl3pPr marL="1143000" indent="-228600">
              <a:spcBef>
                <a:spcPts val="1000"/>
              </a:spcBef>
              <a:spcAft>
                <a:spcPts val="0"/>
              </a:spcAft>
              <a:buClr>
                <a:schemeClr val="accent1"/>
              </a:buClr>
              <a:buSzPct val="80000"/>
              <a:buFont typeface="Wingdings 3" charset="2"/>
              <a:buChar char=""/>
              <a:defRPr sz="1400">
                <a:solidFill>
                  <a:schemeClr val="tx1">
                    <a:lumMod val="75000"/>
                    <a:lumOff val="25000"/>
                  </a:schemeClr>
                </a:solidFill>
              </a:defRPr>
            </a:lvl3pPr>
            <a:lvl4pPr marL="16002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4pPr>
            <a:lvl5pPr marL="20574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5pPr>
            <a:lvl6pPr marL="25146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6pPr>
            <a:lvl7pPr marL="29718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7pPr>
            <a:lvl8pPr marL="34290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8pPr>
            <a:lvl9pPr marL="38862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9pPr>
          </a:lstStyle>
          <a:p>
            <a:r>
              <a:rPr lang="es-MX" dirty="0"/>
              <a:t>BONOS PENSIONALES Y CUOTAS PARTES</a:t>
            </a:r>
            <a:endParaRPr lang="es-CO" dirty="0"/>
          </a:p>
        </p:txBody>
      </p:sp>
      <p:pic>
        <p:nvPicPr>
          <p:cNvPr id="20" name="Gráfico 19" descr="Lápiz">
            <a:extLst>
              <a:ext uri="{FF2B5EF4-FFF2-40B4-BE49-F238E27FC236}">
                <a16:creationId xmlns:a16="http://schemas.microsoft.com/office/drawing/2014/main" id="{4650C5C2-823B-4FAD-89FF-A86E0305B15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8175424" y="251454"/>
            <a:ext cx="378922" cy="364218"/>
          </a:xfrm>
          <a:prstGeom prst="rect">
            <a:avLst/>
          </a:prstGeom>
        </p:spPr>
      </p:pic>
      <p:sp>
        <p:nvSpPr>
          <p:cNvPr id="21" name="Marcador de contenido 2">
            <a:extLst>
              <a:ext uri="{FF2B5EF4-FFF2-40B4-BE49-F238E27FC236}">
                <a16:creationId xmlns:a16="http://schemas.microsoft.com/office/drawing/2014/main" id="{94BB8E4C-8E0F-449E-8B6D-FCD688BA7F3C}"/>
              </a:ext>
            </a:extLst>
          </p:cNvPr>
          <p:cNvSpPr txBox="1">
            <a:spLocks/>
          </p:cNvSpPr>
          <p:nvPr/>
        </p:nvSpPr>
        <p:spPr>
          <a:xfrm>
            <a:off x="5128812" y="4607950"/>
            <a:ext cx="3349380" cy="1015663"/>
          </a:xfrm>
          <a:prstGeom prst="rect">
            <a:avLst/>
          </a:prstGeom>
          <a:noFill/>
          <a:ln w="28575">
            <a:solidFill>
              <a:schemeClr val="accent2"/>
            </a:solidFill>
          </a:ln>
        </p:spPr>
        <p:txBody>
          <a:bodyPr vert="horz" wrap="square" lIns="91440" tIns="45720" rIns="91440" bIns="45720" rtlCol="0">
            <a:sp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buNone/>
            </a:pPr>
            <a:r>
              <a:rPr lang="es-MX" sz="1500" dirty="0">
                <a:solidFill>
                  <a:schemeClr val="tx1"/>
                </a:solidFill>
                <a:latin typeface="Arial" panose="020B0604020202020204" pitchFamily="34" charset="0"/>
                <a:cs typeface="Arial" panose="020B0604020202020204" pitchFamily="34" charset="0"/>
              </a:rPr>
              <a:t>Dirige el proceso de información para la gestión de la nómina, asegurando el correcto pago de salarios y prestaciones.</a:t>
            </a:r>
          </a:p>
        </p:txBody>
      </p:sp>
      <p:sp>
        <p:nvSpPr>
          <p:cNvPr id="22" name="CuadroTexto 21">
            <a:extLst>
              <a:ext uri="{FF2B5EF4-FFF2-40B4-BE49-F238E27FC236}">
                <a16:creationId xmlns:a16="http://schemas.microsoft.com/office/drawing/2014/main" id="{26E32402-D5BF-4CF7-A046-F4C24A99542B}"/>
              </a:ext>
            </a:extLst>
          </p:cNvPr>
          <p:cNvSpPr txBox="1"/>
          <p:nvPr/>
        </p:nvSpPr>
        <p:spPr>
          <a:xfrm>
            <a:off x="5128812" y="4178796"/>
            <a:ext cx="3349380" cy="429429"/>
          </a:xfrm>
          <a:prstGeom prst="snip1Rect">
            <a:avLst>
              <a:gd name="adj" fmla="val 50000"/>
            </a:avLst>
          </a:prstGeom>
          <a:noFill/>
          <a:ln w="28575">
            <a:solidFill>
              <a:schemeClr val="accent2"/>
            </a:solidFill>
          </a:ln>
        </p:spPr>
        <p:txBody>
          <a:bodyPr vert="horz" wrap="square" lIns="91440" tIns="45720" rIns="91440" bIns="45720" rtlCol="0">
            <a:spAutoFit/>
          </a:bodyPr>
          <a:lstStyle>
            <a:defPPr>
              <a:defRPr lang="en-US"/>
            </a:defPPr>
            <a:lvl1pPr indent="-342900">
              <a:spcBef>
                <a:spcPts val="1000"/>
              </a:spcBef>
              <a:spcAft>
                <a:spcPts val="0"/>
              </a:spcAft>
              <a:buClr>
                <a:schemeClr val="accent1"/>
              </a:buClr>
              <a:buSzPct val="80000"/>
              <a:buFont typeface="Wingdings 3" charset="2"/>
              <a:buChar char=""/>
              <a:defRPr sz="1500" b="1">
                <a:solidFill>
                  <a:schemeClr val="accent2">
                    <a:lumMod val="75000"/>
                  </a:schemeClr>
                </a:solidFill>
                <a:latin typeface="Arial" panose="020B0604020202020204" pitchFamily="34" charset="0"/>
                <a:cs typeface="Arial" panose="020B0604020202020204" pitchFamily="34" charset="0"/>
              </a:defRPr>
            </a:lvl1pPr>
            <a:lvl2pPr marL="742950" indent="-285750">
              <a:spcBef>
                <a:spcPts val="1000"/>
              </a:spcBef>
              <a:spcAft>
                <a:spcPts val="0"/>
              </a:spcAft>
              <a:buClr>
                <a:schemeClr val="accent1"/>
              </a:buClr>
              <a:buSzPct val="80000"/>
              <a:buFont typeface="Wingdings 3" charset="2"/>
              <a:buChar char=""/>
              <a:defRPr sz="1600">
                <a:solidFill>
                  <a:schemeClr val="tx1">
                    <a:lumMod val="75000"/>
                    <a:lumOff val="25000"/>
                  </a:schemeClr>
                </a:solidFill>
              </a:defRPr>
            </a:lvl2pPr>
            <a:lvl3pPr marL="1143000" indent="-228600">
              <a:spcBef>
                <a:spcPts val="1000"/>
              </a:spcBef>
              <a:spcAft>
                <a:spcPts val="0"/>
              </a:spcAft>
              <a:buClr>
                <a:schemeClr val="accent1"/>
              </a:buClr>
              <a:buSzPct val="80000"/>
              <a:buFont typeface="Wingdings 3" charset="2"/>
              <a:buChar char=""/>
              <a:defRPr sz="1400">
                <a:solidFill>
                  <a:schemeClr val="tx1">
                    <a:lumMod val="75000"/>
                    <a:lumOff val="25000"/>
                  </a:schemeClr>
                </a:solidFill>
              </a:defRPr>
            </a:lvl3pPr>
            <a:lvl4pPr marL="16002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4pPr>
            <a:lvl5pPr marL="20574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5pPr>
            <a:lvl6pPr marL="25146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6pPr>
            <a:lvl7pPr marL="29718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7pPr>
            <a:lvl8pPr marL="34290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8pPr>
            <a:lvl9pPr marL="38862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9pPr>
          </a:lstStyle>
          <a:p>
            <a:r>
              <a:rPr lang="es-MX" dirty="0"/>
              <a:t>NÓMINA</a:t>
            </a:r>
            <a:endParaRPr lang="es-CO" dirty="0"/>
          </a:p>
        </p:txBody>
      </p:sp>
      <p:pic>
        <p:nvPicPr>
          <p:cNvPr id="23" name="Gráfico 22" descr="Lápiz">
            <a:extLst>
              <a:ext uri="{FF2B5EF4-FFF2-40B4-BE49-F238E27FC236}">
                <a16:creationId xmlns:a16="http://schemas.microsoft.com/office/drawing/2014/main" id="{FDD3EEBE-20F8-4E5C-AB11-107406442B3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8298962" y="4120791"/>
            <a:ext cx="273000" cy="262406"/>
          </a:xfrm>
          <a:prstGeom prst="rect">
            <a:avLst/>
          </a:prstGeom>
        </p:spPr>
      </p:pic>
      <p:sp>
        <p:nvSpPr>
          <p:cNvPr id="24" name="Rectángulo: esquinas redondeadas 23">
            <a:extLst>
              <a:ext uri="{FF2B5EF4-FFF2-40B4-BE49-F238E27FC236}">
                <a16:creationId xmlns:a16="http://schemas.microsoft.com/office/drawing/2014/main" id="{7FB3A7F5-6100-4696-B616-F8E726BEFC24}"/>
              </a:ext>
            </a:extLst>
          </p:cNvPr>
          <p:cNvSpPr/>
          <p:nvPr/>
        </p:nvSpPr>
        <p:spPr>
          <a:xfrm>
            <a:off x="692209" y="6052768"/>
            <a:ext cx="7862138" cy="655778"/>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s-MX" sz="1100" dirty="0">
              <a:solidFill>
                <a:schemeClr val="bg1"/>
              </a:solidFill>
            </a:endParaRPr>
          </a:p>
          <a:p>
            <a:r>
              <a:rPr lang="es-MX" sz="1100" dirty="0">
                <a:solidFill>
                  <a:schemeClr val="bg1"/>
                </a:solidFill>
              </a:rPr>
              <a:t>Asegura la aplicación de normas legales y convencionales en la remuneración y derechos de los servidores públicos.</a:t>
            </a:r>
          </a:p>
          <a:p>
            <a:endParaRPr lang="es-CO" sz="100" b="1" dirty="0">
              <a:solidFill>
                <a:schemeClr val="bg1"/>
              </a:solidFill>
            </a:endParaRPr>
          </a:p>
        </p:txBody>
      </p:sp>
      <p:sp>
        <p:nvSpPr>
          <p:cNvPr id="25" name="CuadroTexto 24">
            <a:extLst>
              <a:ext uri="{FF2B5EF4-FFF2-40B4-BE49-F238E27FC236}">
                <a16:creationId xmlns:a16="http://schemas.microsoft.com/office/drawing/2014/main" id="{573670A3-B291-49BD-B3F2-BD8BCBAD3314}"/>
              </a:ext>
            </a:extLst>
          </p:cNvPr>
          <p:cNvSpPr txBox="1"/>
          <p:nvPr/>
        </p:nvSpPr>
        <p:spPr>
          <a:xfrm>
            <a:off x="731572" y="6049725"/>
            <a:ext cx="5341122" cy="507831"/>
          </a:xfrm>
          <a:prstGeom prst="rect">
            <a:avLst/>
          </a:prstGeom>
          <a:noFill/>
        </p:spPr>
        <p:txBody>
          <a:bodyPr wrap="square" rtlCol="0">
            <a:spAutoFit/>
          </a:bodyPr>
          <a:lstStyle/>
          <a:p>
            <a:r>
              <a:rPr lang="es-MX" sz="1200" b="1" i="1" dirty="0">
                <a:solidFill>
                  <a:schemeClr val="bg1"/>
                </a:solidFill>
              </a:rPr>
              <a:t>Cumplimiento de las normas legales en </a:t>
            </a:r>
            <a:r>
              <a:rPr lang="es-MX" sz="1100" b="1" i="1" dirty="0">
                <a:solidFill>
                  <a:schemeClr val="bg1"/>
                </a:solidFill>
              </a:rPr>
              <a:t>nómina</a:t>
            </a:r>
            <a:endParaRPr lang="es-MX" sz="1200" b="1" i="1" dirty="0">
              <a:solidFill>
                <a:schemeClr val="bg1"/>
              </a:solidFill>
            </a:endParaRPr>
          </a:p>
          <a:p>
            <a:endParaRPr lang="es-CO" sz="1500" dirty="0">
              <a:solidFill>
                <a:schemeClr val="bg1"/>
              </a:solidFill>
            </a:endParaRPr>
          </a:p>
        </p:txBody>
      </p:sp>
    </p:spTree>
    <p:extLst>
      <p:ext uri="{BB962C8B-B14F-4D97-AF65-F5344CB8AC3E}">
        <p14:creationId xmlns:p14="http://schemas.microsoft.com/office/powerpoint/2010/main" val="2583936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3">
            <a:extLst>
              <a:ext uri="{FF2B5EF4-FFF2-40B4-BE49-F238E27FC236}">
                <a16:creationId xmlns:a16="http://schemas.microsoft.com/office/drawing/2014/main" id="{A88F1BF1-7835-4181-BCFB-E972A57F7330}"/>
              </a:ext>
            </a:extLst>
          </p:cNvPr>
          <p:cNvSpPr/>
          <p:nvPr/>
        </p:nvSpPr>
        <p:spPr>
          <a:xfrm>
            <a:off x="1170774" y="1845892"/>
            <a:ext cx="8075776" cy="1239141"/>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 name="Título 1">
            <a:extLst>
              <a:ext uri="{FF2B5EF4-FFF2-40B4-BE49-F238E27FC236}">
                <a16:creationId xmlns:a16="http://schemas.microsoft.com/office/drawing/2014/main" id="{BCB057E0-EE94-40D6-97DA-205BDEF1953A}"/>
              </a:ext>
            </a:extLst>
          </p:cNvPr>
          <p:cNvSpPr>
            <a:spLocks noGrp="1"/>
          </p:cNvSpPr>
          <p:nvPr>
            <p:ph type="ctrTitle"/>
          </p:nvPr>
        </p:nvSpPr>
        <p:spPr>
          <a:xfrm>
            <a:off x="630801" y="1527117"/>
            <a:ext cx="8801098" cy="1748413"/>
          </a:xfrm>
        </p:spPr>
        <p:txBody>
          <a:bodyPr/>
          <a:lstStyle/>
          <a:p>
            <a:r>
              <a:rPr lang="es-MX" b="1" dirty="0"/>
              <a:t>Ejecución de políticas de seguridad social</a:t>
            </a:r>
            <a:br>
              <a:rPr lang="es-MX" dirty="0"/>
            </a:br>
            <a:r>
              <a:rPr lang="es-MX" dirty="0"/>
              <a:t>		</a:t>
            </a:r>
            <a:br>
              <a:rPr lang="es-MX" dirty="0"/>
            </a:br>
            <a:endParaRPr lang="es-CO" dirty="0"/>
          </a:p>
        </p:txBody>
      </p:sp>
      <p:sp>
        <p:nvSpPr>
          <p:cNvPr id="7" name="CuadroTexto 6">
            <a:extLst>
              <a:ext uri="{FF2B5EF4-FFF2-40B4-BE49-F238E27FC236}">
                <a16:creationId xmlns:a16="http://schemas.microsoft.com/office/drawing/2014/main" id="{91A36F7C-FAB5-4B73-8C9E-8B8E0FE4C59B}"/>
              </a:ext>
            </a:extLst>
          </p:cNvPr>
          <p:cNvSpPr txBox="1"/>
          <p:nvPr/>
        </p:nvSpPr>
        <p:spPr>
          <a:xfrm>
            <a:off x="1256231" y="1869393"/>
            <a:ext cx="4546363" cy="646331"/>
          </a:xfrm>
          <a:prstGeom prst="rect">
            <a:avLst/>
          </a:prstGeom>
          <a:noFill/>
        </p:spPr>
        <p:txBody>
          <a:bodyPr wrap="square" rtlCol="0">
            <a:spAutoFit/>
          </a:bodyPr>
          <a:lstStyle/>
          <a:p>
            <a:r>
              <a:rPr lang="es-CO" b="1" dirty="0">
                <a:solidFill>
                  <a:schemeClr val="accent2">
                    <a:lumMod val="75000"/>
                  </a:schemeClr>
                </a:solidFill>
                <a:latin typeface="Arial" panose="020B0604020202020204" pitchFamily="34" charset="0"/>
                <a:cs typeface="Arial" panose="020B0604020202020204" pitchFamily="34" charset="0"/>
              </a:rPr>
              <a:t>Registro de incapacidades y reportes</a:t>
            </a:r>
            <a:endParaRPr lang="es-CO" dirty="0">
              <a:solidFill>
                <a:schemeClr val="accent2">
                  <a:lumMod val="75000"/>
                </a:schemeClr>
              </a:solidFill>
              <a:latin typeface="Arial" panose="020B0604020202020204" pitchFamily="34" charset="0"/>
              <a:cs typeface="Arial" panose="020B0604020202020204" pitchFamily="34" charset="0"/>
            </a:endParaRPr>
          </a:p>
          <a:p>
            <a:endParaRPr lang="es-CO" dirty="0"/>
          </a:p>
        </p:txBody>
      </p:sp>
      <p:sp>
        <p:nvSpPr>
          <p:cNvPr id="8" name="CuadroTexto 7">
            <a:extLst>
              <a:ext uri="{FF2B5EF4-FFF2-40B4-BE49-F238E27FC236}">
                <a16:creationId xmlns:a16="http://schemas.microsoft.com/office/drawing/2014/main" id="{52435455-B182-4ABE-8717-8980A0B37201}"/>
              </a:ext>
            </a:extLst>
          </p:cNvPr>
          <p:cNvSpPr txBox="1"/>
          <p:nvPr/>
        </p:nvSpPr>
        <p:spPr>
          <a:xfrm>
            <a:off x="1256231" y="2308315"/>
            <a:ext cx="7913406" cy="800219"/>
          </a:xfrm>
          <a:prstGeom prst="rect">
            <a:avLst/>
          </a:prstGeom>
          <a:noFill/>
        </p:spPr>
        <p:txBody>
          <a:bodyPr wrap="square" rtlCol="0">
            <a:spAutoFit/>
          </a:bodyPr>
          <a:lstStyle/>
          <a:p>
            <a:r>
              <a:rPr lang="es-MX" sz="1400" dirty="0">
                <a:latin typeface="Arial" panose="020B0604020202020204" pitchFamily="34" charset="0"/>
                <a:cs typeface="Arial" panose="020B0604020202020204" pitchFamily="34" charset="0"/>
              </a:rPr>
              <a:t>Gestiona el reporte de incapacidades hacia la Dirección de Compensación y Sistema Pensional para asegurar derechos.</a:t>
            </a:r>
          </a:p>
          <a:p>
            <a:endParaRPr lang="es-CO" dirty="0"/>
          </a:p>
        </p:txBody>
      </p:sp>
      <p:sp>
        <p:nvSpPr>
          <p:cNvPr id="13" name="Rectángulo: esquinas superiores, una redondeada y la otra cortada 12">
            <a:extLst>
              <a:ext uri="{FF2B5EF4-FFF2-40B4-BE49-F238E27FC236}">
                <a16:creationId xmlns:a16="http://schemas.microsoft.com/office/drawing/2014/main" id="{248FC9C7-9B89-4CAD-B896-515D362E13D1}"/>
              </a:ext>
            </a:extLst>
          </p:cNvPr>
          <p:cNvSpPr/>
          <p:nvPr/>
        </p:nvSpPr>
        <p:spPr>
          <a:xfrm>
            <a:off x="4093437" y="3429001"/>
            <a:ext cx="2110811" cy="2636377"/>
          </a:xfrm>
          <a:prstGeom prst="snipRoundRect">
            <a:avLst>
              <a:gd name="adj1" fmla="val 37801"/>
              <a:gd name="adj2" fmla="val 0"/>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4" name="Rectángulo: esquinas superiores, una redondeada y la otra cortada 13">
            <a:extLst>
              <a:ext uri="{FF2B5EF4-FFF2-40B4-BE49-F238E27FC236}">
                <a16:creationId xmlns:a16="http://schemas.microsoft.com/office/drawing/2014/main" id="{CB539F33-3A89-4033-B2AD-1EEA72C6D6E2}"/>
              </a:ext>
            </a:extLst>
          </p:cNvPr>
          <p:cNvSpPr/>
          <p:nvPr/>
        </p:nvSpPr>
        <p:spPr>
          <a:xfrm>
            <a:off x="974222" y="3454639"/>
            <a:ext cx="2110811" cy="2636377"/>
          </a:xfrm>
          <a:prstGeom prst="snipRoundRect">
            <a:avLst>
              <a:gd name="adj1" fmla="val 37801"/>
              <a:gd name="adj2" fmla="val 0"/>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5" name="Rectángulo: esquinas superiores, una redondeada y la otra cortada 14">
            <a:extLst>
              <a:ext uri="{FF2B5EF4-FFF2-40B4-BE49-F238E27FC236}">
                <a16:creationId xmlns:a16="http://schemas.microsoft.com/office/drawing/2014/main" id="{8A8FA22D-76EF-4567-9D25-0904035D0FC1}"/>
              </a:ext>
            </a:extLst>
          </p:cNvPr>
          <p:cNvSpPr/>
          <p:nvPr/>
        </p:nvSpPr>
        <p:spPr>
          <a:xfrm>
            <a:off x="7135739" y="3429000"/>
            <a:ext cx="2110811" cy="2636377"/>
          </a:xfrm>
          <a:prstGeom prst="snipRoundRect">
            <a:avLst>
              <a:gd name="adj1" fmla="val 37801"/>
              <a:gd name="adj2" fmla="val 0"/>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7" name="CuadroTexto 16">
            <a:extLst>
              <a:ext uri="{FF2B5EF4-FFF2-40B4-BE49-F238E27FC236}">
                <a16:creationId xmlns:a16="http://schemas.microsoft.com/office/drawing/2014/main" id="{EC6046F5-7C61-4246-8C56-C0CBD60DF69F}"/>
              </a:ext>
            </a:extLst>
          </p:cNvPr>
          <p:cNvSpPr txBox="1"/>
          <p:nvPr/>
        </p:nvSpPr>
        <p:spPr>
          <a:xfrm>
            <a:off x="1395814" y="3477544"/>
            <a:ext cx="1689219" cy="800219"/>
          </a:xfrm>
          <a:prstGeom prst="rect">
            <a:avLst/>
          </a:prstGeom>
          <a:noFill/>
        </p:spPr>
        <p:txBody>
          <a:bodyPr wrap="square" rtlCol="0">
            <a:spAutoFit/>
          </a:bodyPr>
          <a:lstStyle/>
          <a:p>
            <a:pPr algn="r"/>
            <a:r>
              <a:rPr lang="es-MX" sz="1400" b="1" dirty="0">
                <a:solidFill>
                  <a:schemeClr val="accent2">
                    <a:lumMod val="75000"/>
                  </a:schemeClr>
                </a:solidFill>
                <a:latin typeface="Arial" panose="020B0604020202020204" pitchFamily="34" charset="0"/>
                <a:cs typeface="Arial" panose="020B0604020202020204" pitchFamily="34" charset="0"/>
              </a:rPr>
              <a:t>Liquidación de la seguridad social</a:t>
            </a:r>
            <a:endParaRPr lang="es-MX" sz="1400" dirty="0">
              <a:solidFill>
                <a:schemeClr val="accent2">
                  <a:lumMod val="75000"/>
                </a:schemeClr>
              </a:solidFill>
              <a:latin typeface="Arial" panose="020B0604020202020204" pitchFamily="34" charset="0"/>
              <a:cs typeface="Arial" panose="020B0604020202020204" pitchFamily="34" charset="0"/>
            </a:endParaRPr>
          </a:p>
          <a:p>
            <a:pPr algn="r"/>
            <a:endParaRPr lang="es-CO" dirty="0">
              <a:solidFill>
                <a:schemeClr val="accent2">
                  <a:lumMod val="75000"/>
                </a:schemeClr>
              </a:solidFill>
            </a:endParaRPr>
          </a:p>
        </p:txBody>
      </p:sp>
      <p:sp>
        <p:nvSpPr>
          <p:cNvPr id="18" name="CuadroTexto 17">
            <a:extLst>
              <a:ext uri="{FF2B5EF4-FFF2-40B4-BE49-F238E27FC236}">
                <a16:creationId xmlns:a16="http://schemas.microsoft.com/office/drawing/2014/main" id="{1128E1AE-FD39-47E9-9910-97DC71CC53FA}"/>
              </a:ext>
            </a:extLst>
          </p:cNvPr>
          <p:cNvSpPr txBox="1"/>
          <p:nvPr/>
        </p:nvSpPr>
        <p:spPr>
          <a:xfrm>
            <a:off x="4522149" y="3452501"/>
            <a:ext cx="1689219" cy="738664"/>
          </a:xfrm>
          <a:prstGeom prst="rect">
            <a:avLst/>
          </a:prstGeom>
          <a:noFill/>
        </p:spPr>
        <p:txBody>
          <a:bodyPr wrap="square" rtlCol="0">
            <a:spAutoFit/>
          </a:bodyPr>
          <a:lstStyle>
            <a:defPPr>
              <a:defRPr lang="en-US"/>
            </a:defPPr>
            <a:lvl1pPr algn="ctr">
              <a:defRPr sz="1400" b="1">
                <a:solidFill>
                  <a:schemeClr val="accent2">
                    <a:lumMod val="75000"/>
                  </a:schemeClr>
                </a:solidFill>
                <a:latin typeface="Arial" panose="020B0604020202020204" pitchFamily="34" charset="0"/>
                <a:cs typeface="Arial" panose="020B0604020202020204" pitchFamily="34" charset="0"/>
              </a:defRPr>
            </a:lvl1pPr>
          </a:lstStyle>
          <a:p>
            <a:pPr algn="r"/>
            <a:r>
              <a:rPr lang="es-MX" dirty="0"/>
              <a:t>Evaluación de bonos pensionales</a:t>
            </a:r>
            <a:endParaRPr lang="es-CO" dirty="0"/>
          </a:p>
        </p:txBody>
      </p:sp>
      <p:sp>
        <p:nvSpPr>
          <p:cNvPr id="19" name="CuadroTexto 18">
            <a:extLst>
              <a:ext uri="{FF2B5EF4-FFF2-40B4-BE49-F238E27FC236}">
                <a16:creationId xmlns:a16="http://schemas.microsoft.com/office/drawing/2014/main" id="{3680EA5A-B168-412F-B205-19457B60AC00}"/>
              </a:ext>
            </a:extLst>
          </p:cNvPr>
          <p:cNvSpPr txBox="1"/>
          <p:nvPr/>
        </p:nvSpPr>
        <p:spPr>
          <a:xfrm>
            <a:off x="7549734" y="3448583"/>
            <a:ext cx="1689219" cy="738664"/>
          </a:xfrm>
          <a:prstGeom prst="rect">
            <a:avLst/>
          </a:prstGeom>
          <a:noFill/>
        </p:spPr>
        <p:txBody>
          <a:bodyPr wrap="square" rtlCol="0">
            <a:spAutoFit/>
          </a:bodyPr>
          <a:lstStyle/>
          <a:p>
            <a:pPr algn="r"/>
            <a:r>
              <a:rPr lang="es-MX" sz="1400" b="1" dirty="0">
                <a:solidFill>
                  <a:schemeClr val="accent2">
                    <a:lumMod val="75000"/>
                  </a:schemeClr>
                </a:solidFill>
                <a:latin typeface="Arial" panose="020B0604020202020204" pitchFamily="34" charset="0"/>
                <a:cs typeface="Arial" panose="020B0604020202020204" pitchFamily="34" charset="0"/>
              </a:rPr>
              <a:t>Gestión de las cuotas partes pensionales</a:t>
            </a:r>
            <a:endParaRPr lang="es-CO" sz="1400" b="1" dirty="0">
              <a:solidFill>
                <a:schemeClr val="accent2">
                  <a:lumMod val="75000"/>
                </a:schemeClr>
              </a:solidFill>
              <a:latin typeface="Arial" panose="020B0604020202020204" pitchFamily="34" charset="0"/>
              <a:cs typeface="Arial" panose="020B0604020202020204" pitchFamily="34" charset="0"/>
            </a:endParaRPr>
          </a:p>
        </p:txBody>
      </p:sp>
      <p:sp>
        <p:nvSpPr>
          <p:cNvPr id="20" name="CuadroTexto 19">
            <a:extLst>
              <a:ext uri="{FF2B5EF4-FFF2-40B4-BE49-F238E27FC236}">
                <a16:creationId xmlns:a16="http://schemas.microsoft.com/office/drawing/2014/main" id="{FBB6EF0D-2C9A-48ED-8077-647EDB7445DB}"/>
              </a:ext>
            </a:extLst>
          </p:cNvPr>
          <p:cNvSpPr txBox="1"/>
          <p:nvPr/>
        </p:nvSpPr>
        <p:spPr>
          <a:xfrm>
            <a:off x="1182642" y="4187247"/>
            <a:ext cx="1770405" cy="1600438"/>
          </a:xfrm>
          <a:prstGeom prst="rect">
            <a:avLst/>
          </a:prstGeom>
          <a:noFill/>
        </p:spPr>
        <p:txBody>
          <a:bodyPr wrap="square" rtlCol="0">
            <a:spAutoFit/>
          </a:bodyPr>
          <a:lstStyle/>
          <a:p>
            <a:pPr algn="ctr"/>
            <a:r>
              <a:rPr lang="es-MX" sz="1400" dirty="0">
                <a:latin typeface="Arial" panose="020B0604020202020204" pitchFamily="34" charset="0"/>
                <a:cs typeface="Arial" panose="020B0604020202020204" pitchFamily="34" charset="0"/>
              </a:rPr>
              <a:t>Se encarga de la liquidación de aportes a la seguridad social y parafiscales de los empleados públicos.</a:t>
            </a:r>
            <a:endParaRPr lang="es-CO" dirty="0"/>
          </a:p>
        </p:txBody>
      </p:sp>
      <p:sp>
        <p:nvSpPr>
          <p:cNvPr id="21" name="CuadroTexto 20">
            <a:extLst>
              <a:ext uri="{FF2B5EF4-FFF2-40B4-BE49-F238E27FC236}">
                <a16:creationId xmlns:a16="http://schemas.microsoft.com/office/drawing/2014/main" id="{E4BF5EAC-031B-472D-B7DA-6E2152A487C0}"/>
              </a:ext>
            </a:extLst>
          </p:cNvPr>
          <p:cNvSpPr txBox="1"/>
          <p:nvPr/>
        </p:nvSpPr>
        <p:spPr>
          <a:xfrm>
            <a:off x="4277053" y="4277763"/>
            <a:ext cx="1770405" cy="1384995"/>
          </a:xfrm>
          <a:prstGeom prst="rect">
            <a:avLst/>
          </a:prstGeom>
          <a:noFill/>
        </p:spPr>
        <p:txBody>
          <a:bodyPr wrap="square" rtlCol="0">
            <a:spAutoFit/>
          </a:bodyPr>
          <a:lstStyle/>
          <a:p>
            <a:pPr algn="ctr"/>
            <a:r>
              <a:rPr lang="es-MX" sz="1400" dirty="0">
                <a:latin typeface="Arial" panose="020B0604020202020204" pitchFamily="34" charset="0"/>
                <a:cs typeface="Arial" panose="020B0604020202020204" pitchFamily="34" charset="0"/>
              </a:rPr>
              <a:t>Supervisa la correcta liquidación y emisión de bonos pensionales conforme a la normativa vigente.</a:t>
            </a:r>
            <a:endParaRPr lang="es-CO" dirty="0"/>
          </a:p>
        </p:txBody>
      </p:sp>
      <p:sp>
        <p:nvSpPr>
          <p:cNvPr id="22" name="CuadroTexto 21">
            <a:extLst>
              <a:ext uri="{FF2B5EF4-FFF2-40B4-BE49-F238E27FC236}">
                <a16:creationId xmlns:a16="http://schemas.microsoft.com/office/drawing/2014/main" id="{8ECAFBEC-DC9B-4F55-B3EC-6E9E07C9BDC8}"/>
              </a:ext>
            </a:extLst>
          </p:cNvPr>
          <p:cNvSpPr txBox="1"/>
          <p:nvPr/>
        </p:nvSpPr>
        <p:spPr>
          <a:xfrm>
            <a:off x="7305941" y="4277762"/>
            <a:ext cx="1770405" cy="1384995"/>
          </a:xfrm>
          <a:prstGeom prst="rect">
            <a:avLst/>
          </a:prstGeom>
          <a:noFill/>
        </p:spPr>
        <p:txBody>
          <a:bodyPr wrap="square" rtlCol="0">
            <a:spAutoFit/>
          </a:bodyPr>
          <a:lstStyle/>
          <a:p>
            <a:pPr algn="ctr"/>
            <a:r>
              <a:rPr lang="es-MX" sz="1400" dirty="0">
                <a:latin typeface="Arial" panose="020B0604020202020204" pitchFamily="34" charset="0"/>
                <a:cs typeface="Arial" panose="020B0604020202020204" pitchFamily="34" charset="0"/>
              </a:rPr>
              <a:t>Controla el recobro y pagos de cuotas partes pensionales a entidades que financian pensiones reconocidas.</a:t>
            </a:r>
            <a:endParaRPr lang="es-CO" dirty="0"/>
          </a:p>
        </p:txBody>
      </p:sp>
    </p:spTree>
    <p:extLst>
      <p:ext uri="{BB962C8B-B14F-4D97-AF65-F5344CB8AC3E}">
        <p14:creationId xmlns:p14="http://schemas.microsoft.com/office/powerpoint/2010/main" val="1314855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2E6DD9-02D8-4EDE-8C2B-2CCF476A3A5E}"/>
              </a:ext>
            </a:extLst>
          </p:cNvPr>
          <p:cNvSpPr>
            <a:spLocks noGrp="1"/>
          </p:cNvSpPr>
          <p:nvPr>
            <p:ph type="ctrTitle"/>
          </p:nvPr>
        </p:nvSpPr>
        <p:spPr>
          <a:xfrm>
            <a:off x="352337" y="7339"/>
            <a:ext cx="9043332" cy="1646302"/>
          </a:xfrm>
        </p:spPr>
        <p:txBody>
          <a:bodyPr/>
          <a:lstStyle/>
          <a:p>
            <a:r>
              <a:rPr lang="es-CO" b="1" dirty="0"/>
              <a:t>Administración de beneficios para servidores</a:t>
            </a:r>
          </a:p>
        </p:txBody>
      </p:sp>
      <p:sp>
        <p:nvSpPr>
          <p:cNvPr id="10" name="Rectángulo: esquinas redondeadas 9">
            <a:extLst>
              <a:ext uri="{FF2B5EF4-FFF2-40B4-BE49-F238E27FC236}">
                <a16:creationId xmlns:a16="http://schemas.microsoft.com/office/drawing/2014/main" id="{FAB957B8-E2FF-4DDB-B8B0-F1558E06B9DF}"/>
              </a:ext>
            </a:extLst>
          </p:cNvPr>
          <p:cNvSpPr/>
          <p:nvPr/>
        </p:nvSpPr>
        <p:spPr>
          <a:xfrm>
            <a:off x="1170774" y="1845893"/>
            <a:ext cx="8075776" cy="1101478"/>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1" name="CuadroTexto 10">
            <a:extLst>
              <a:ext uri="{FF2B5EF4-FFF2-40B4-BE49-F238E27FC236}">
                <a16:creationId xmlns:a16="http://schemas.microsoft.com/office/drawing/2014/main" id="{DFAB837A-8845-4ED9-ADE3-D9A58F506938}"/>
              </a:ext>
            </a:extLst>
          </p:cNvPr>
          <p:cNvSpPr txBox="1"/>
          <p:nvPr/>
        </p:nvSpPr>
        <p:spPr>
          <a:xfrm>
            <a:off x="1256231" y="1869393"/>
            <a:ext cx="4546363" cy="369332"/>
          </a:xfrm>
          <a:prstGeom prst="rect">
            <a:avLst/>
          </a:prstGeom>
          <a:noFill/>
        </p:spPr>
        <p:txBody>
          <a:bodyPr wrap="square" rtlCol="0">
            <a:spAutoFit/>
          </a:bodyPr>
          <a:lstStyle/>
          <a:p>
            <a:r>
              <a:rPr lang="es-MX" b="1" dirty="0">
                <a:solidFill>
                  <a:schemeClr val="accent2">
                    <a:lumMod val="75000"/>
                  </a:schemeClr>
                </a:solidFill>
                <a:latin typeface="Arial" panose="020B0604020202020204" pitchFamily="34" charset="0"/>
                <a:cs typeface="Arial" panose="020B0604020202020204" pitchFamily="34" charset="0"/>
              </a:rPr>
              <a:t>Anticipos de cesantías y su liquidación</a:t>
            </a:r>
            <a:endParaRPr lang="es-CO" dirty="0"/>
          </a:p>
        </p:txBody>
      </p:sp>
      <p:sp>
        <p:nvSpPr>
          <p:cNvPr id="12" name="CuadroTexto 11">
            <a:extLst>
              <a:ext uri="{FF2B5EF4-FFF2-40B4-BE49-F238E27FC236}">
                <a16:creationId xmlns:a16="http://schemas.microsoft.com/office/drawing/2014/main" id="{F67E5A9B-F0C7-4239-8EA4-F62B8CDBFD7F}"/>
              </a:ext>
            </a:extLst>
          </p:cNvPr>
          <p:cNvSpPr txBox="1"/>
          <p:nvPr/>
        </p:nvSpPr>
        <p:spPr>
          <a:xfrm>
            <a:off x="1256231" y="2308315"/>
            <a:ext cx="7913406" cy="307777"/>
          </a:xfrm>
          <a:prstGeom prst="rect">
            <a:avLst/>
          </a:prstGeom>
          <a:noFill/>
        </p:spPr>
        <p:txBody>
          <a:bodyPr wrap="square" rtlCol="0">
            <a:spAutoFit/>
          </a:bodyPr>
          <a:lstStyle/>
          <a:p>
            <a:r>
              <a:rPr lang="es-MX" sz="1400" dirty="0">
                <a:latin typeface="Arial" panose="020B0604020202020204" pitchFamily="34" charset="0"/>
                <a:cs typeface="Arial" panose="020B0604020202020204" pitchFamily="34" charset="0"/>
              </a:rPr>
              <a:t>Se encargan de la solicitud y liquidación de anticipos de cesantías, conforme a la regulación legal.</a:t>
            </a:r>
            <a:endParaRPr lang="es-CO" dirty="0"/>
          </a:p>
        </p:txBody>
      </p:sp>
      <p:sp>
        <p:nvSpPr>
          <p:cNvPr id="13" name="Rectángulo: esquinas redondeadas 12">
            <a:extLst>
              <a:ext uri="{FF2B5EF4-FFF2-40B4-BE49-F238E27FC236}">
                <a16:creationId xmlns:a16="http://schemas.microsoft.com/office/drawing/2014/main" id="{0EF3AFE0-44DE-4F2D-A47E-F0AA8D87714C}"/>
              </a:ext>
            </a:extLst>
          </p:cNvPr>
          <p:cNvSpPr/>
          <p:nvPr/>
        </p:nvSpPr>
        <p:spPr>
          <a:xfrm>
            <a:off x="1170774" y="3016931"/>
            <a:ext cx="8075776" cy="1101478"/>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4" name="CuadroTexto 13">
            <a:extLst>
              <a:ext uri="{FF2B5EF4-FFF2-40B4-BE49-F238E27FC236}">
                <a16:creationId xmlns:a16="http://schemas.microsoft.com/office/drawing/2014/main" id="{1989BE4C-E554-4164-8443-9DE2F633E3BB}"/>
              </a:ext>
            </a:extLst>
          </p:cNvPr>
          <p:cNvSpPr txBox="1"/>
          <p:nvPr/>
        </p:nvSpPr>
        <p:spPr>
          <a:xfrm>
            <a:off x="1256231" y="3040431"/>
            <a:ext cx="4943233" cy="369332"/>
          </a:xfrm>
          <a:prstGeom prst="rect">
            <a:avLst/>
          </a:prstGeom>
          <a:noFill/>
        </p:spPr>
        <p:txBody>
          <a:bodyPr wrap="square" rtlCol="0">
            <a:spAutoFit/>
          </a:bodyPr>
          <a:lstStyle/>
          <a:p>
            <a:r>
              <a:rPr lang="es-CO" b="1" dirty="0">
                <a:solidFill>
                  <a:schemeClr val="accent2">
                    <a:lumMod val="75000"/>
                  </a:schemeClr>
                </a:solidFill>
                <a:latin typeface="Arial" panose="020B0604020202020204" pitchFamily="34" charset="0"/>
                <a:cs typeface="Arial" panose="020B0604020202020204" pitchFamily="34" charset="0"/>
              </a:rPr>
              <a:t>Reconocimiento de expensas sindicales</a:t>
            </a:r>
            <a:endParaRPr lang="es-CO" dirty="0"/>
          </a:p>
        </p:txBody>
      </p:sp>
      <p:sp>
        <p:nvSpPr>
          <p:cNvPr id="15" name="CuadroTexto 14">
            <a:extLst>
              <a:ext uri="{FF2B5EF4-FFF2-40B4-BE49-F238E27FC236}">
                <a16:creationId xmlns:a16="http://schemas.microsoft.com/office/drawing/2014/main" id="{3C771294-1FE9-438E-BE01-BD3A308DFF8E}"/>
              </a:ext>
            </a:extLst>
          </p:cNvPr>
          <p:cNvSpPr txBox="1"/>
          <p:nvPr/>
        </p:nvSpPr>
        <p:spPr>
          <a:xfrm>
            <a:off x="1256231" y="3479353"/>
            <a:ext cx="7913406" cy="523220"/>
          </a:xfrm>
          <a:prstGeom prst="rect">
            <a:avLst/>
          </a:prstGeom>
          <a:noFill/>
        </p:spPr>
        <p:txBody>
          <a:bodyPr wrap="square" rtlCol="0">
            <a:spAutoFit/>
          </a:bodyPr>
          <a:lstStyle/>
          <a:p>
            <a:r>
              <a:rPr lang="es-MX" sz="1400" dirty="0">
                <a:latin typeface="Arial" panose="020B0604020202020204" pitchFamily="34" charset="0"/>
                <a:cs typeface="Arial" panose="020B0604020202020204" pitchFamily="34" charset="0"/>
              </a:rPr>
              <a:t>Autoriza el reconocimiento de gastos en actividades sindicales, asegurando derechos de los empleados.</a:t>
            </a:r>
            <a:endParaRPr lang="es-CO" dirty="0"/>
          </a:p>
        </p:txBody>
      </p:sp>
      <p:sp>
        <p:nvSpPr>
          <p:cNvPr id="16" name="Rectángulo: esquinas redondeadas 15">
            <a:extLst>
              <a:ext uri="{FF2B5EF4-FFF2-40B4-BE49-F238E27FC236}">
                <a16:creationId xmlns:a16="http://schemas.microsoft.com/office/drawing/2014/main" id="{12B8D613-A060-43F8-8604-8A33CCC0277C}"/>
              </a:ext>
            </a:extLst>
          </p:cNvPr>
          <p:cNvSpPr/>
          <p:nvPr/>
        </p:nvSpPr>
        <p:spPr>
          <a:xfrm>
            <a:off x="1170774" y="4203602"/>
            <a:ext cx="8075776" cy="1101478"/>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7" name="CuadroTexto 16">
            <a:extLst>
              <a:ext uri="{FF2B5EF4-FFF2-40B4-BE49-F238E27FC236}">
                <a16:creationId xmlns:a16="http://schemas.microsoft.com/office/drawing/2014/main" id="{6DF90949-A1B6-4E45-B530-DC13AB39D308}"/>
              </a:ext>
            </a:extLst>
          </p:cNvPr>
          <p:cNvSpPr txBox="1"/>
          <p:nvPr/>
        </p:nvSpPr>
        <p:spPr>
          <a:xfrm>
            <a:off x="1256231" y="4227102"/>
            <a:ext cx="5496907" cy="369332"/>
          </a:xfrm>
          <a:prstGeom prst="rect">
            <a:avLst/>
          </a:prstGeom>
          <a:noFill/>
        </p:spPr>
        <p:txBody>
          <a:bodyPr wrap="square" rtlCol="0">
            <a:spAutoFit/>
          </a:bodyPr>
          <a:lstStyle/>
          <a:p>
            <a:r>
              <a:rPr lang="es-MX" b="1" dirty="0">
                <a:solidFill>
                  <a:schemeClr val="accent2">
                    <a:lumMod val="75000"/>
                  </a:schemeClr>
                </a:solidFill>
                <a:latin typeface="Arial" panose="020B0604020202020204" pitchFamily="34" charset="0"/>
                <a:cs typeface="Arial" panose="020B0604020202020204" pitchFamily="34" charset="0"/>
              </a:rPr>
              <a:t>Dirección de la administración de prestaciones</a:t>
            </a:r>
            <a:endParaRPr lang="es-CO" dirty="0"/>
          </a:p>
        </p:txBody>
      </p:sp>
      <p:sp>
        <p:nvSpPr>
          <p:cNvPr id="18" name="CuadroTexto 17">
            <a:extLst>
              <a:ext uri="{FF2B5EF4-FFF2-40B4-BE49-F238E27FC236}">
                <a16:creationId xmlns:a16="http://schemas.microsoft.com/office/drawing/2014/main" id="{00348705-E440-4680-9272-D869C5DF0ED8}"/>
              </a:ext>
            </a:extLst>
          </p:cNvPr>
          <p:cNvSpPr txBox="1"/>
          <p:nvPr/>
        </p:nvSpPr>
        <p:spPr>
          <a:xfrm>
            <a:off x="1256231" y="4666024"/>
            <a:ext cx="7913406" cy="800219"/>
          </a:xfrm>
          <a:prstGeom prst="rect">
            <a:avLst/>
          </a:prstGeom>
          <a:noFill/>
        </p:spPr>
        <p:txBody>
          <a:bodyPr wrap="square" rtlCol="0">
            <a:spAutoFit/>
          </a:bodyPr>
          <a:lstStyle/>
          <a:p>
            <a:r>
              <a:rPr lang="es-MX" sz="1400" dirty="0">
                <a:latin typeface="Arial" panose="020B0604020202020204" pitchFamily="34" charset="0"/>
                <a:cs typeface="Arial" panose="020B0604020202020204" pitchFamily="34" charset="0"/>
              </a:rPr>
              <a:t>Coordina la administración de las prestaciones sociales, asegurando su correcta liquidación y entrega.</a:t>
            </a:r>
          </a:p>
          <a:p>
            <a:endParaRPr lang="es-CO" dirty="0"/>
          </a:p>
        </p:txBody>
      </p:sp>
      <p:sp>
        <p:nvSpPr>
          <p:cNvPr id="19" name="Rectángulo: esquinas redondeadas 18">
            <a:extLst>
              <a:ext uri="{FF2B5EF4-FFF2-40B4-BE49-F238E27FC236}">
                <a16:creationId xmlns:a16="http://schemas.microsoft.com/office/drawing/2014/main" id="{38F18045-02FC-4648-A25F-1F38D4EF1F63}"/>
              </a:ext>
            </a:extLst>
          </p:cNvPr>
          <p:cNvSpPr/>
          <p:nvPr/>
        </p:nvSpPr>
        <p:spPr>
          <a:xfrm>
            <a:off x="1170774" y="5381884"/>
            <a:ext cx="8075776" cy="1101478"/>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s-CO" sz="1100">
              <a:solidFill>
                <a:schemeClr val="bg1"/>
              </a:solidFill>
            </a:endParaRPr>
          </a:p>
        </p:txBody>
      </p:sp>
      <p:sp>
        <p:nvSpPr>
          <p:cNvPr id="20" name="CuadroTexto 19">
            <a:extLst>
              <a:ext uri="{FF2B5EF4-FFF2-40B4-BE49-F238E27FC236}">
                <a16:creationId xmlns:a16="http://schemas.microsoft.com/office/drawing/2014/main" id="{FE184B5F-236F-4E62-AA8E-342054ADE577}"/>
              </a:ext>
            </a:extLst>
          </p:cNvPr>
          <p:cNvSpPr txBox="1"/>
          <p:nvPr/>
        </p:nvSpPr>
        <p:spPr>
          <a:xfrm>
            <a:off x="1256231" y="5405384"/>
            <a:ext cx="4546363" cy="369332"/>
          </a:xfrm>
          <a:prstGeom prst="rect">
            <a:avLst/>
          </a:prstGeom>
          <a:noFill/>
        </p:spPr>
        <p:txBody>
          <a:bodyPr wrap="square" rtlCol="0">
            <a:spAutoFit/>
          </a:bodyPr>
          <a:lstStyle/>
          <a:p>
            <a:r>
              <a:rPr lang="es-MX" b="1" dirty="0">
                <a:solidFill>
                  <a:schemeClr val="bg1"/>
                </a:solidFill>
                <a:latin typeface="Arial" panose="020B0604020202020204" pitchFamily="34" charset="0"/>
                <a:cs typeface="Arial" panose="020B0604020202020204" pitchFamily="34" charset="0"/>
              </a:rPr>
              <a:t>Proyectos de mejora en la nómina</a:t>
            </a:r>
            <a:endParaRPr lang="es-CO" dirty="0">
              <a:solidFill>
                <a:schemeClr val="bg1"/>
              </a:solidFill>
            </a:endParaRPr>
          </a:p>
        </p:txBody>
      </p:sp>
      <p:sp>
        <p:nvSpPr>
          <p:cNvPr id="21" name="CuadroTexto 20">
            <a:extLst>
              <a:ext uri="{FF2B5EF4-FFF2-40B4-BE49-F238E27FC236}">
                <a16:creationId xmlns:a16="http://schemas.microsoft.com/office/drawing/2014/main" id="{0BE3D31D-EB2E-41B6-8BE9-6A324EF57385}"/>
              </a:ext>
            </a:extLst>
          </p:cNvPr>
          <p:cNvSpPr txBox="1"/>
          <p:nvPr/>
        </p:nvSpPr>
        <p:spPr>
          <a:xfrm>
            <a:off x="1256231" y="5844306"/>
            <a:ext cx="7913406" cy="523220"/>
          </a:xfrm>
          <a:prstGeom prst="rect">
            <a:avLst/>
          </a:prstGeom>
          <a:noFill/>
        </p:spPr>
        <p:txBody>
          <a:bodyPr wrap="square" rtlCol="0">
            <a:spAutoFit/>
          </a:bodyPr>
          <a:lstStyle/>
          <a:p>
            <a:r>
              <a:rPr lang="es-MX" sz="1400" dirty="0">
                <a:solidFill>
                  <a:schemeClr val="bg1"/>
                </a:solidFill>
                <a:latin typeface="Arial" panose="020B0604020202020204" pitchFamily="34" charset="0"/>
                <a:cs typeface="Arial" panose="020B0604020202020204" pitchFamily="34" charset="0"/>
              </a:rPr>
              <a:t>Gestiona la implementación de proyectos para mejorar los procesos de nómina y gestión de personal.</a:t>
            </a:r>
            <a:endParaRPr lang="es-CO" dirty="0">
              <a:solidFill>
                <a:schemeClr val="bg1"/>
              </a:solidFill>
            </a:endParaRPr>
          </a:p>
        </p:txBody>
      </p:sp>
    </p:spTree>
    <p:extLst>
      <p:ext uri="{BB962C8B-B14F-4D97-AF65-F5344CB8AC3E}">
        <p14:creationId xmlns:p14="http://schemas.microsoft.com/office/powerpoint/2010/main" val="897160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9AB2579-56B8-449D-963A-6BCBF4D8E2AA}"/>
              </a:ext>
            </a:extLst>
          </p:cNvPr>
          <p:cNvSpPr>
            <a:spLocks noGrp="1"/>
          </p:cNvSpPr>
          <p:nvPr>
            <p:ph type="ctrTitle"/>
          </p:nvPr>
        </p:nvSpPr>
        <p:spPr>
          <a:xfrm>
            <a:off x="394283" y="123255"/>
            <a:ext cx="9513116" cy="1646302"/>
          </a:xfrm>
        </p:spPr>
        <p:txBody>
          <a:bodyPr/>
          <a:lstStyle/>
          <a:p>
            <a:r>
              <a:rPr lang="es-MX" b="1" dirty="0"/>
              <a:t>Administración de la nómina de servidores y pensionados</a:t>
            </a:r>
            <a:endParaRPr lang="es-CO" b="1" dirty="0"/>
          </a:p>
        </p:txBody>
      </p:sp>
      <p:sp>
        <p:nvSpPr>
          <p:cNvPr id="6" name="CuadroTexto 5">
            <a:extLst>
              <a:ext uri="{FF2B5EF4-FFF2-40B4-BE49-F238E27FC236}">
                <a16:creationId xmlns:a16="http://schemas.microsoft.com/office/drawing/2014/main" id="{80B04617-464D-44A6-9C4F-BDDC29816C05}"/>
              </a:ext>
            </a:extLst>
          </p:cNvPr>
          <p:cNvSpPr txBox="1"/>
          <p:nvPr/>
        </p:nvSpPr>
        <p:spPr>
          <a:xfrm>
            <a:off x="1664343" y="1861422"/>
            <a:ext cx="3170150" cy="429429"/>
          </a:xfrm>
          <a:prstGeom prst="snip1Rect">
            <a:avLst>
              <a:gd name="adj" fmla="val 50000"/>
            </a:avLst>
          </a:prstGeom>
          <a:noFill/>
          <a:ln w="28575">
            <a:solidFill>
              <a:schemeClr val="accent2"/>
            </a:solidFill>
          </a:ln>
        </p:spPr>
        <p:txBody>
          <a:bodyPr vert="horz" wrap="square" lIns="91440" tIns="45720" rIns="91440" bIns="45720" rtlCol="0">
            <a:spAutoFit/>
          </a:bodyPr>
          <a:lstStyle>
            <a:lvl1pPr indent="-342900" algn="just">
              <a:spcBef>
                <a:spcPts val="1000"/>
              </a:spcBef>
              <a:spcAft>
                <a:spcPts val="0"/>
              </a:spcAft>
              <a:buClr>
                <a:schemeClr val="accent1"/>
              </a:buClr>
              <a:buSzPct val="80000"/>
              <a:buFont typeface="Wingdings 3" charset="2"/>
              <a:buChar char=""/>
              <a:defRPr sz="1500">
                <a:latin typeface="Arial" panose="020B0604020202020204" pitchFamily="34" charset="0"/>
                <a:cs typeface="Arial" panose="020B0604020202020204" pitchFamily="34" charset="0"/>
              </a:defRPr>
            </a:lvl1pPr>
            <a:lvl2pPr marL="742950" indent="-285750">
              <a:spcBef>
                <a:spcPts val="1000"/>
              </a:spcBef>
              <a:spcAft>
                <a:spcPts val="0"/>
              </a:spcAft>
              <a:buClr>
                <a:schemeClr val="accent1"/>
              </a:buClr>
              <a:buSzPct val="80000"/>
              <a:buFont typeface="Wingdings 3" charset="2"/>
              <a:buChar char=""/>
              <a:defRPr sz="1600">
                <a:solidFill>
                  <a:schemeClr val="tx1">
                    <a:lumMod val="75000"/>
                    <a:lumOff val="25000"/>
                  </a:schemeClr>
                </a:solidFill>
              </a:defRPr>
            </a:lvl2pPr>
            <a:lvl3pPr marL="1143000" indent="-228600">
              <a:spcBef>
                <a:spcPts val="1000"/>
              </a:spcBef>
              <a:spcAft>
                <a:spcPts val="0"/>
              </a:spcAft>
              <a:buClr>
                <a:schemeClr val="accent1"/>
              </a:buClr>
              <a:buSzPct val="80000"/>
              <a:buFont typeface="Wingdings 3" charset="2"/>
              <a:buChar char=""/>
              <a:defRPr sz="1400">
                <a:solidFill>
                  <a:schemeClr val="tx1">
                    <a:lumMod val="75000"/>
                    <a:lumOff val="25000"/>
                  </a:schemeClr>
                </a:solidFill>
              </a:defRPr>
            </a:lvl3pPr>
            <a:lvl4pPr marL="16002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4pPr>
            <a:lvl5pPr marL="20574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5pPr>
            <a:lvl6pPr marL="25146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6pPr>
            <a:lvl7pPr marL="29718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7pPr>
            <a:lvl8pPr marL="34290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8pPr>
            <a:lvl9pPr marL="38862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9pPr>
          </a:lstStyle>
          <a:p>
            <a:pPr algn="l"/>
            <a:r>
              <a:rPr lang="es-MX" b="1" dirty="0">
                <a:solidFill>
                  <a:schemeClr val="accent2">
                    <a:lumMod val="75000"/>
                  </a:schemeClr>
                </a:solidFill>
              </a:rPr>
              <a:t>GESTIÓN DE LA NÓMINA</a:t>
            </a:r>
            <a:endParaRPr lang="es-CO" b="1" dirty="0">
              <a:solidFill>
                <a:schemeClr val="accent2">
                  <a:lumMod val="75000"/>
                </a:schemeClr>
              </a:solidFill>
            </a:endParaRPr>
          </a:p>
        </p:txBody>
      </p:sp>
      <p:pic>
        <p:nvPicPr>
          <p:cNvPr id="7" name="Gráfico 6" descr="Lápiz">
            <a:extLst>
              <a:ext uri="{FF2B5EF4-FFF2-40B4-BE49-F238E27FC236}">
                <a16:creationId xmlns:a16="http://schemas.microsoft.com/office/drawing/2014/main" id="{78690BBA-8BBB-48EE-990A-0890EA4D71C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4658324" y="1811806"/>
            <a:ext cx="273000" cy="262406"/>
          </a:xfrm>
          <a:prstGeom prst="rect">
            <a:avLst/>
          </a:prstGeom>
        </p:spPr>
      </p:pic>
      <p:sp>
        <p:nvSpPr>
          <p:cNvPr id="8" name="Rectángulo 7">
            <a:extLst>
              <a:ext uri="{FF2B5EF4-FFF2-40B4-BE49-F238E27FC236}">
                <a16:creationId xmlns:a16="http://schemas.microsoft.com/office/drawing/2014/main" id="{20B0E869-3D72-4D86-9A52-194B37F2B0F1}"/>
              </a:ext>
            </a:extLst>
          </p:cNvPr>
          <p:cNvSpPr/>
          <p:nvPr/>
        </p:nvSpPr>
        <p:spPr>
          <a:xfrm>
            <a:off x="1664343" y="2290852"/>
            <a:ext cx="3170150" cy="144225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9" name="CuadroTexto 8">
            <a:extLst>
              <a:ext uri="{FF2B5EF4-FFF2-40B4-BE49-F238E27FC236}">
                <a16:creationId xmlns:a16="http://schemas.microsoft.com/office/drawing/2014/main" id="{248D707B-E187-49A3-AB6E-C98ABA53FC85}"/>
              </a:ext>
            </a:extLst>
          </p:cNvPr>
          <p:cNvSpPr txBox="1"/>
          <p:nvPr/>
        </p:nvSpPr>
        <p:spPr>
          <a:xfrm>
            <a:off x="1778261" y="2348855"/>
            <a:ext cx="3056232" cy="954107"/>
          </a:xfrm>
          <a:prstGeom prst="rect">
            <a:avLst/>
          </a:prstGeom>
          <a:noFill/>
        </p:spPr>
        <p:txBody>
          <a:bodyPr wrap="square" rtlCol="0">
            <a:spAutoFit/>
          </a:bodyPr>
          <a:lstStyle/>
          <a:p>
            <a:pPr algn="ctr"/>
            <a:r>
              <a:rPr lang="es-MX" sz="1400" dirty="0">
                <a:latin typeface="Arial" panose="020B0604020202020204" pitchFamily="34" charset="0"/>
                <a:cs typeface="Arial" panose="020B0604020202020204" pitchFamily="34" charset="0"/>
              </a:rPr>
              <a:t>Se realiza el procesamiento de información para asegurar una gestión efectiva de la nómina de empleados y pensionados.</a:t>
            </a:r>
            <a:endParaRPr lang="es-CO" dirty="0"/>
          </a:p>
        </p:txBody>
      </p:sp>
      <p:sp>
        <p:nvSpPr>
          <p:cNvPr id="10" name="CuadroTexto 9">
            <a:extLst>
              <a:ext uri="{FF2B5EF4-FFF2-40B4-BE49-F238E27FC236}">
                <a16:creationId xmlns:a16="http://schemas.microsoft.com/office/drawing/2014/main" id="{ABACE72D-F305-451F-A900-926F67822379}"/>
              </a:ext>
            </a:extLst>
          </p:cNvPr>
          <p:cNvSpPr txBox="1"/>
          <p:nvPr/>
        </p:nvSpPr>
        <p:spPr>
          <a:xfrm>
            <a:off x="4948411" y="1861422"/>
            <a:ext cx="3170150" cy="429429"/>
          </a:xfrm>
          <a:prstGeom prst="snip1Rect">
            <a:avLst>
              <a:gd name="adj" fmla="val 50000"/>
            </a:avLst>
          </a:prstGeom>
          <a:noFill/>
          <a:ln w="28575">
            <a:solidFill>
              <a:schemeClr val="accent2"/>
            </a:solidFill>
          </a:ln>
        </p:spPr>
        <p:txBody>
          <a:bodyPr vert="horz" wrap="square" lIns="91440" tIns="45720" rIns="91440" bIns="45720" rtlCol="0">
            <a:spAutoFit/>
          </a:bodyPr>
          <a:lstStyle>
            <a:lvl1pPr indent="-342900" algn="just">
              <a:spcBef>
                <a:spcPts val="1000"/>
              </a:spcBef>
              <a:spcAft>
                <a:spcPts val="0"/>
              </a:spcAft>
              <a:buClr>
                <a:schemeClr val="accent1"/>
              </a:buClr>
              <a:buSzPct val="80000"/>
              <a:buFont typeface="Wingdings 3" charset="2"/>
              <a:buChar char=""/>
              <a:defRPr sz="1500">
                <a:latin typeface="Arial" panose="020B0604020202020204" pitchFamily="34" charset="0"/>
                <a:cs typeface="Arial" panose="020B0604020202020204" pitchFamily="34" charset="0"/>
              </a:defRPr>
            </a:lvl1pPr>
            <a:lvl2pPr marL="742950" indent="-285750">
              <a:spcBef>
                <a:spcPts val="1000"/>
              </a:spcBef>
              <a:spcAft>
                <a:spcPts val="0"/>
              </a:spcAft>
              <a:buClr>
                <a:schemeClr val="accent1"/>
              </a:buClr>
              <a:buSzPct val="80000"/>
              <a:buFont typeface="Wingdings 3" charset="2"/>
              <a:buChar char=""/>
              <a:defRPr sz="1600">
                <a:solidFill>
                  <a:schemeClr val="tx1">
                    <a:lumMod val="75000"/>
                    <a:lumOff val="25000"/>
                  </a:schemeClr>
                </a:solidFill>
              </a:defRPr>
            </a:lvl2pPr>
            <a:lvl3pPr marL="1143000" indent="-228600">
              <a:spcBef>
                <a:spcPts val="1000"/>
              </a:spcBef>
              <a:spcAft>
                <a:spcPts val="0"/>
              </a:spcAft>
              <a:buClr>
                <a:schemeClr val="accent1"/>
              </a:buClr>
              <a:buSzPct val="80000"/>
              <a:buFont typeface="Wingdings 3" charset="2"/>
              <a:buChar char=""/>
              <a:defRPr sz="1400">
                <a:solidFill>
                  <a:schemeClr val="tx1">
                    <a:lumMod val="75000"/>
                    <a:lumOff val="25000"/>
                  </a:schemeClr>
                </a:solidFill>
              </a:defRPr>
            </a:lvl3pPr>
            <a:lvl4pPr marL="16002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4pPr>
            <a:lvl5pPr marL="20574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5pPr>
            <a:lvl6pPr marL="25146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6pPr>
            <a:lvl7pPr marL="29718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7pPr>
            <a:lvl8pPr marL="34290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8pPr>
            <a:lvl9pPr marL="38862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9pPr>
          </a:lstStyle>
          <a:p>
            <a:pPr algn="l"/>
            <a:r>
              <a:rPr lang="es-MX" b="1" dirty="0">
                <a:solidFill>
                  <a:schemeClr val="accent2">
                    <a:lumMod val="75000"/>
                  </a:schemeClr>
                </a:solidFill>
              </a:rPr>
              <a:t>SOFTWARE KACTUS</a:t>
            </a:r>
            <a:endParaRPr lang="es-CO" b="1" dirty="0">
              <a:solidFill>
                <a:schemeClr val="accent2">
                  <a:lumMod val="75000"/>
                </a:schemeClr>
              </a:solidFill>
            </a:endParaRPr>
          </a:p>
        </p:txBody>
      </p:sp>
      <p:pic>
        <p:nvPicPr>
          <p:cNvPr id="11" name="Gráfico 10" descr="Lápiz">
            <a:extLst>
              <a:ext uri="{FF2B5EF4-FFF2-40B4-BE49-F238E27FC236}">
                <a16:creationId xmlns:a16="http://schemas.microsoft.com/office/drawing/2014/main" id="{DA2F99A2-7661-40CC-AF7E-CA30EC30723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7942392" y="1811806"/>
            <a:ext cx="273000" cy="262406"/>
          </a:xfrm>
          <a:prstGeom prst="rect">
            <a:avLst/>
          </a:prstGeom>
        </p:spPr>
      </p:pic>
      <p:sp>
        <p:nvSpPr>
          <p:cNvPr id="12" name="Rectángulo 11">
            <a:extLst>
              <a:ext uri="{FF2B5EF4-FFF2-40B4-BE49-F238E27FC236}">
                <a16:creationId xmlns:a16="http://schemas.microsoft.com/office/drawing/2014/main" id="{6C25D126-7AE5-40DD-B5FD-8EC1BC609D47}"/>
              </a:ext>
            </a:extLst>
          </p:cNvPr>
          <p:cNvSpPr/>
          <p:nvPr/>
        </p:nvSpPr>
        <p:spPr>
          <a:xfrm>
            <a:off x="4948411" y="2290852"/>
            <a:ext cx="3170150" cy="1442250"/>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3" name="CuadroTexto 12">
            <a:extLst>
              <a:ext uri="{FF2B5EF4-FFF2-40B4-BE49-F238E27FC236}">
                <a16:creationId xmlns:a16="http://schemas.microsoft.com/office/drawing/2014/main" id="{6AA8D1A8-F6FB-4FA5-A84D-698ABD913BB4}"/>
              </a:ext>
            </a:extLst>
          </p:cNvPr>
          <p:cNvSpPr txBox="1"/>
          <p:nvPr/>
        </p:nvSpPr>
        <p:spPr>
          <a:xfrm>
            <a:off x="5062329" y="2348855"/>
            <a:ext cx="3056232" cy="954107"/>
          </a:xfrm>
          <a:prstGeom prst="rect">
            <a:avLst/>
          </a:prstGeom>
          <a:noFill/>
        </p:spPr>
        <p:txBody>
          <a:bodyPr wrap="square" rtlCol="0">
            <a:spAutoFit/>
          </a:bodyPr>
          <a:lstStyle/>
          <a:p>
            <a:pPr algn="ctr"/>
            <a:r>
              <a:rPr lang="es-MX" sz="1400" dirty="0">
                <a:latin typeface="Arial" panose="020B0604020202020204" pitchFamily="34" charset="0"/>
                <a:cs typeface="Arial" panose="020B0604020202020204" pitchFamily="34" charset="0"/>
              </a:rPr>
              <a:t>Implementación de </a:t>
            </a:r>
            <a:r>
              <a:rPr lang="es-MX" sz="1400" dirty="0" err="1">
                <a:latin typeface="Arial" panose="020B0604020202020204" pitchFamily="34" charset="0"/>
                <a:cs typeface="Arial" panose="020B0604020202020204" pitchFamily="34" charset="0"/>
              </a:rPr>
              <a:t>Kactus</a:t>
            </a:r>
            <a:r>
              <a:rPr lang="es-MX" sz="1400" dirty="0">
                <a:latin typeface="Arial" panose="020B0604020202020204" pitchFamily="34" charset="0"/>
                <a:cs typeface="Arial" panose="020B0604020202020204" pitchFamily="34" charset="0"/>
              </a:rPr>
              <a:t> para la liquidación y gestión de la nómina, mejorando la eficiencia en el proceso</a:t>
            </a:r>
            <a:endParaRPr lang="es-CO" dirty="0"/>
          </a:p>
        </p:txBody>
      </p:sp>
      <p:sp>
        <p:nvSpPr>
          <p:cNvPr id="14" name="CuadroTexto 13">
            <a:extLst>
              <a:ext uri="{FF2B5EF4-FFF2-40B4-BE49-F238E27FC236}">
                <a16:creationId xmlns:a16="http://schemas.microsoft.com/office/drawing/2014/main" id="{7BA87FBF-9226-4AB8-B030-0EABC7BFBD28}"/>
              </a:ext>
            </a:extLst>
          </p:cNvPr>
          <p:cNvSpPr txBox="1"/>
          <p:nvPr/>
        </p:nvSpPr>
        <p:spPr>
          <a:xfrm>
            <a:off x="1664343" y="3788545"/>
            <a:ext cx="3170150" cy="736163"/>
          </a:xfrm>
          <a:prstGeom prst="snip1Rect">
            <a:avLst>
              <a:gd name="adj" fmla="val 50000"/>
            </a:avLst>
          </a:prstGeom>
          <a:noFill/>
          <a:ln w="28575">
            <a:solidFill>
              <a:schemeClr val="accent2"/>
            </a:solidFill>
          </a:ln>
        </p:spPr>
        <p:txBody>
          <a:bodyPr vert="horz" wrap="square" lIns="91440" tIns="45720" rIns="91440" bIns="45720" rtlCol="0">
            <a:spAutoFit/>
          </a:bodyPr>
          <a:lstStyle>
            <a:lvl1pPr indent="-342900" algn="just">
              <a:spcBef>
                <a:spcPts val="1000"/>
              </a:spcBef>
              <a:spcAft>
                <a:spcPts val="0"/>
              </a:spcAft>
              <a:buClr>
                <a:schemeClr val="accent1"/>
              </a:buClr>
              <a:buSzPct val="80000"/>
              <a:buFont typeface="Wingdings 3" charset="2"/>
              <a:buChar char=""/>
              <a:defRPr sz="1500">
                <a:latin typeface="Arial" panose="020B0604020202020204" pitchFamily="34" charset="0"/>
                <a:cs typeface="Arial" panose="020B0604020202020204" pitchFamily="34" charset="0"/>
              </a:defRPr>
            </a:lvl1pPr>
            <a:lvl2pPr marL="742950" indent="-285750">
              <a:spcBef>
                <a:spcPts val="1000"/>
              </a:spcBef>
              <a:spcAft>
                <a:spcPts val="0"/>
              </a:spcAft>
              <a:buClr>
                <a:schemeClr val="accent1"/>
              </a:buClr>
              <a:buSzPct val="80000"/>
              <a:buFont typeface="Wingdings 3" charset="2"/>
              <a:buChar char=""/>
              <a:defRPr sz="1600">
                <a:solidFill>
                  <a:schemeClr val="tx1">
                    <a:lumMod val="75000"/>
                    <a:lumOff val="25000"/>
                  </a:schemeClr>
                </a:solidFill>
              </a:defRPr>
            </a:lvl2pPr>
            <a:lvl3pPr marL="1143000" indent="-228600">
              <a:spcBef>
                <a:spcPts val="1000"/>
              </a:spcBef>
              <a:spcAft>
                <a:spcPts val="0"/>
              </a:spcAft>
              <a:buClr>
                <a:schemeClr val="accent1"/>
              </a:buClr>
              <a:buSzPct val="80000"/>
              <a:buFont typeface="Wingdings 3" charset="2"/>
              <a:buChar char=""/>
              <a:defRPr sz="1400">
                <a:solidFill>
                  <a:schemeClr val="tx1">
                    <a:lumMod val="75000"/>
                    <a:lumOff val="25000"/>
                  </a:schemeClr>
                </a:solidFill>
              </a:defRPr>
            </a:lvl3pPr>
            <a:lvl4pPr marL="16002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4pPr>
            <a:lvl5pPr marL="20574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5pPr>
            <a:lvl6pPr marL="25146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6pPr>
            <a:lvl7pPr marL="29718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7pPr>
            <a:lvl8pPr marL="34290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8pPr>
            <a:lvl9pPr marL="38862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9pPr>
          </a:lstStyle>
          <a:p>
            <a:pPr algn="l"/>
            <a:r>
              <a:rPr lang="es-MX" b="1" dirty="0">
                <a:solidFill>
                  <a:schemeClr val="accent2">
                    <a:lumMod val="75000"/>
                  </a:schemeClr>
                </a:solidFill>
              </a:rPr>
              <a:t>HORAS EXTRAS Y RECARGOS</a:t>
            </a:r>
            <a:endParaRPr lang="es-CO" b="1" dirty="0">
              <a:solidFill>
                <a:schemeClr val="accent2">
                  <a:lumMod val="75000"/>
                </a:schemeClr>
              </a:solidFill>
            </a:endParaRPr>
          </a:p>
        </p:txBody>
      </p:sp>
      <p:pic>
        <p:nvPicPr>
          <p:cNvPr id="15" name="Gráfico 14" descr="Lápiz">
            <a:extLst>
              <a:ext uri="{FF2B5EF4-FFF2-40B4-BE49-F238E27FC236}">
                <a16:creationId xmlns:a16="http://schemas.microsoft.com/office/drawing/2014/main" id="{4697CD32-B28B-465B-BDA8-240F00C8EED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4545052" y="3746615"/>
            <a:ext cx="321723" cy="356491"/>
          </a:xfrm>
          <a:prstGeom prst="rect">
            <a:avLst/>
          </a:prstGeom>
        </p:spPr>
      </p:pic>
      <p:sp>
        <p:nvSpPr>
          <p:cNvPr id="16" name="Rectángulo 15">
            <a:extLst>
              <a:ext uri="{FF2B5EF4-FFF2-40B4-BE49-F238E27FC236}">
                <a16:creationId xmlns:a16="http://schemas.microsoft.com/office/drawing/2014/main" id="{BE9CA5F1-449B-4072-9F69-B9DAD8DCB88F}"/>
              </a:ext>
            </a:extLst>
          </p:cNvPr>
          <p:cNvSpPr/>
          <p:nvPr/>
        </p:nvSpPr>
        <p:spPr>
          <a:xfrm>
            <a:off x="1664343" y="4518494"/>
            <a:ext cx="3170150" cy="954107"/>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7" name="CuadroTexto 16">
            <a:extLst>
              <a:ext uri="{FF2B5EF4-FFF2-40B4-BE49-F238E27FC236}">
                <a16:creationId xmlns:a16="http://schemas.microsoft.com/office/drawing/2014/main" id="{84DC8207-48EF-4190-8E1D-90B2533F0E36}"/>
              </a:ext>
            </a:extLst>
          </p:cNvPr>
          <p:cNvSpPr txBox="1"/>
          <p:nvPr/>
        </p:nvSpPr>
        <p:spPr>
          <a:xfrm>
            <a:off x="1756075" y="4486454"/>
            <a:ext cx="2986686" cy="954107"/>
          </a:xfrm>
          <a:prstGeom prst="rect">
            <a:avLst/>
          </a:prstGeom>
          <a:noFill/>
        </p:spPr>
        <p:txBody>
          <a:bodyPr wrap="square" rtlCol="0">
            <a:spAutoFit/>
          </a:bodyPr>
          <a:lstStyle/>
          <a:p>
            <a:pPr algn="ctr"/>
            <a:r>
              <a:rPr lang="es-MX" sz="1400" dirty="0">
                <a:latin typeface="Arial" panose="020B0604020202020204" pitchFamily="34" charset="0"/>
                <a:cs typeface="Arial" panose="020B0604020202020204" pitchFamily="34" charset="0"/>
              </a:rPr>
              <a:t>Generación de reportes sobre horas extras trabajadas, festivos y recargos nocturnos para asegurar pagos justos.</a:t>
            </a:r>
            <a:endParaRPr lang="es-CO" dirty="0"/>
          </a:p>
        </p:txBody>
      </p:sp>
      <p:sp>
        <p:nvSpPr>
          <p:cNvPr id="18" name="Rectángulo: esquinas redondeadas 17">
            <a:extLst>
              <a:ext uri="{FF2B5EF4-FFF2-40B4-BE49-F238E27FC236}">
                <a16:creationId xmlns:a16="http://schemas.microsoft.com/office/drawing/2014/main" id="{D6D4CBA8-71FA-4B89-8277-B568BDE8B555}"/>
              </a:ext>
            </a:extLst>
          </p:cNvPr>
          <p:cNvSpPr/>
          <p:nvPr/>
        </p:nvSpPr>
        <p:spPr>
          <a:xfrm>
            <a:off x="838550" y="5600529"/>
            <a:ext cx="8075776" cy="1101478"/>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s-CO" sz="1100">
              <a:solidFill>
                <a:schemeClr val="bg1"/>
              </a:solidFill>
            </a:endParaRPr>
          </a:p>
        </p:txBody>
      </p:sp>
      <p:sp>
        <p:nvSpPr>
          <p:cNvPr id="19" name="CuadroTexto 18">
            <a:extLst>
              <a:ext uri="{FF2B5EF4-FFF2-40B4-BE49-F238E27FC236}">
                <a16:creationId xmlns:a16="http://schemas.microsoft.com/office/drawing/2014/main" id="{B1ACB3B3-C17D-4A43-9E16-84B60CAE8DD4}"/>
              </a:ext>
            </a:extLst>
          </p:cNvPr>
          <p:cNvSpPr txBox="1"/>
          <p:nvPr/>
        </p:nvSpPr>
        <p:spPr>
          <a:xfrm>
            <a:off x="924007" y="5624029"/>
            <a:ext cx="4546363" cy="369332"/>
          </a:xfrm>
          <a:prstGeom prst="rect">
            <a:avLst/>
          </a:prstGeom>
          <a:noFill/>
        </p:spPr>
        <p:txBody>
          <a:bodyPr wrap="square" rtlCol="0">
            <a:spAutoFit/>
          </a:bodyPr>
          <a:lstStyle/>
          <a:p>
            <a:r>
              <a:rPr lang="es-MX" b="1" dirty="0">
                <a:solidFill>
                  <a:schemeClr val="bg1"/>
                </a:solidFill>
                <a:latin typeface="Arial" panose="020B0604020202020204" pitchFamily="34" charset="0"/>
                <a:cs typeface="Arial" panose="020B0604020202020204" pitchFamily="34" charset="0"/>
              </a:rPr>
              <a:t>Autorización de comisiones de servicio</a:t>
            </a:r>
            <a:endParaRPr lang="es-CO" dirty="0">
              <a:solidFill>
                <a:schemeClr val="bg1"/>
              </a:solidFill>
            </a:endParaRPr>
          </a:p>
        </p:txBody>
      </p:sp>
      <p:sp>
        <p:nvSpPr>
          <p:cNvPr id="20" name="CuadroTexto 19">
            <a:extLst>
              <a:ext uri="{FF2B5EF4-FFF2-40B4-BE49-F238E27FC236}">
                <a16:creationId xmlns:a16="http://schemas.microsoft.com/office/drawing/2014/main" id="{50706292-25A1-409F-BB37-5EAFC47442FE}"/>
              </a:ext>
            </a:extLst>
          </p:cNvPr>
          <p:cNvSpPr txBox="1"/>
          <p:nvPr/>
        </p:nvSpPr>
        <p:spPr>
          <a:xfrm>
            <a:off x="924007" y="6062951"/>
            <a:ext cx="7913406" cy="523220"/>
          </a:xfrm>
          <a:prstGeom prst="rect">
            <a:avLst/>
          </a:prstGeom>
          <a:noFill/>
        </p:spPr>
        <p:txBody>
          <a:bodyPr wrap="square" rtlCol="0">
            <a:spAutoFit/>
          </a:bodyPr>
          <a:lstStyle/>
          <a:p>
            <a:r>
              <a:rPr lang="es-MX" sz="1400" dirty="0">
                <a:solidFill>
                  <a:schemeClr val="bg1"/>
                </a:solidFill>
                <a:latin typeface="Arial" panose="020B0604020202020204" pitchFamily="34" charset="0"/>
                <a:cs typeface="Arial" panose="020B0604020202020204" pitchFamily="34" charset="0"/>
              </a:rPr>
              <a:t>Se gestionan los viáticos y gastos de transporte para garantizar el correcto reconocimiento de las comisiones de servicio.</a:t>
            </a:r>
            <a:endParaRPr lang="es-CO" dirty="0">
              <a:solidFill>
                <a:schemeClr val="bg1"/>
              </a:solidFill>
            </a:endParaRPr>
          </a:p>
        </p:txBody>
      </p:sp>
      <p:sp>
        <p:nvSpPr>
          <p:cNvPr id="21" name="CuadroTexto 20">
            <a:extLst>
              <a:ext uri="{FF2B5EF4-FFF2-40B4-BE49-F238E27FC236}">
                <a16:creationId xmlns:a16="http://schemas.microsoft.com/office/drawing/2014/main" id="{539176C3-37C6-4AB9-8940-4DEC389E3A6B}"/>
              </a:ext>
            </a:extLst>
          </p:cNvPr>
          <p:cNvSpPr txBox="1"/>
          <p:nvPr/>
        </p:nvSpPr>
        <p:spPr>
          <a:xfrm>
            <a:off x="4953819" y="3802330"/>
            <a:ext cx="3170150" cy="736163"/>
          </a:xfrm>
          <a:prstGeom prst="snip1Rect">
            <a:avLst>
              <a:gd name="adj" fmla="val 50000"/>
            </a:avLst>
          </a:prstGeom>
          <a:noFill/>
          <a:ln w="28575">
            <a:solidFill>
              <a:schemeClr val="accent2"/>
            </a:solidFill>
          </a:ln>
        </p:spPr>
        <p:txBody>
          <a:bodyPr vert="horz" wrap="square" lIns="91440" tIns="45720" rIns="91440" bIns="45720" rtlCol="0">
            <a:spAutoFit/>
          </a:bodyPr>
          <a:lstStyle>
            <a:lvl1pPr indent="-342900" algn="just">
              <a:spcBef>
                <a:spcPts val="1000"/>
              </a:spcBef>
              <a:spcAft>
                <a:spcPts val="0"/>
              </a:spcAft>
              <a:buClr>
                <a:schemeClr val="accent1"/>
              </a:buClr>
              <a:buSzPct val="80000"/>
              <a:buFont typeface="Wingdings 3" charset="2"/>
              <a:buChar char=""/>
              <a:defRPr sz="1500">
                <a:latin typeface="Arial" panose="020B0604020202020204" pitchFamily="34" charset="0"/>
                <a:cs typeface="Arial" panose="020B0604020202020204" pitchFamily="34" charset="0"/>
              </a:defRPr>
            </a:lvl1pPr>
            <a:lvl2pPr marL="742950" indent="-285750">
              <a:spcBef>
                <a:spcPts val="1000"/>
              </a:spcBef>
              <a:spcAft>
                <a:spcPts val="0"/>
              </a:spcAft>
              <a:buClr>
                <a:schemeClr val="accent1"/>
              </a:buClr>
              <a:buSzPct val="80000"/>
              <a:buFont typeface="Wingdings 3" charset="2"/>
              <a:buChar char=""/>
              <a:defRPr sz="1600">
                <a:solidFill>
                  <a:schemeClr val="tx1">
                    <a:lumMod val="75000"/>
                    <a:lumOff val="25000"/>
                  </a:schemeClr>
                </a:solidFill>
              </a:defRPr>
            </a:lvl2pPr>
            <a:lvl3pPr marL="1143000" indent="-228600">
              <a:spcBef>
                <a:spcPts val="1000"/>
              </a:spcBef>
              <a:spcAft>
                <a:spcPts val="0"/>
              </a:spcAft>
              <a:buClr>
                <a:schemeClr val="accent1"/>
              </a:buClr>
              <a:buSzPct val="80000"/>
              <a:buFont typeface="Wingdings 3" charset="2"/>
              <a:buChar char=""/>
              <a:defRPr sz="1400">
                <a:solidFill>
                  <a:schemeClr val="tx1">
                    <a:lumMod val="75000"/>
                    <a:lumOff val="25000"/>
                  </a:schemeClr>
                </a:solidFill>
              </a:defRPr>
            </a:lvl3pPr>
            <a:lvl4pPr marL="16002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4pPr>
            <a:lvl5pPr marL="20574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5pPr>
            <a:lvl6pPr marL="25146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6pPr>
            <a:lvl7pPr marL="29718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7pPr>
            <a:lvl8pPr marL="34290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8pPr>
            <a:lvl9pPr marL="3886200" indent="-228600">
              <a:spcBef>
                <a:spcPts val="1000"/>
              </a:spcBef>
              <a:spcAft>
                <a:spcPts val="0"/>
              </a:spcAft>
              <a:buClr>
                <a:schemeClr val="accent1"/>
              </a:buClr>
              <a:buSzPct val="80000"/>
              <a:buFont typeface="Wingdings 3" charset="2"/>
              <a:buChar char=""/>
              <a:defRPr sz="1200">
                <a:solidFill>
                  <a:schemeClr val="tx1">
                    <a:lumMod val="75000"/>
                    <a:lumOff val="25000"/>
                  </a:schemeClr>
                </a:solidFill>
              </a:defRPr>
            </a:lvl9pPr>
          </a:lstStyle>
          <a:p>
            <a:pPr algn="l"/>
            <a:r>
              <a:rPr lang="es-MX" b="1" dirty="0">
                <a:solidFill>
                  <a:schemeClr val="accent2">
                    <a:lumMod val="75000"/>
                  </a:schemeClr>
                </a:solidFill>
              </a:rPr>
              <a:t>AUTORIZACIÓN DE VACACIONES</a:t>
            </a:r>
            <a:endParaRPr lang="es-CO" b="1" dirty="0">
              <a:solidFill>
                <a:schemeClr val="accent2">
                  <a:lumMod val="75000"/>
                </a:schemeClr>
              </a:solidFill>
            </a:endParaRPr>
          </a:p>
        </p:txBody>
      </p:sp>
      <p:pic>
        <p:nvPicPr>
          <p:cNvPr id="22" name="Gráfico 21" descr="Lápiz">
            <a:extLst>
              <a:ext uri="{FF2B5EF4-FFF2-40B4-BE49-F238E27FC236}">
                <a16:creationId xmlns:a16="http://schemas.microsoft.com/office/drawing/2014/main" id="{C08FAA86-5808-4E66-991D-F1FD9114352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7834528" y="3760400"/>
            <a:ext cx="321723" cy="356491"/>
          </a:xfrm>
          <a:prstGeom prst="rect">
            <a:avLst/>
          </a:prstGeom>
        </p:spPr>
      </p:pic>
      <p:sp>
        <p:nvSpPr>
          <p:cNvPr id="23" name="Rectángulo 22">
            <a:extLst>
              <a:ext uri="{FF2B5EF4-FFF2-40B4-BE49-F238E27FC236}">
                <a16:creationId xmlns:a16="http://schemas.microsoft.com/office/drawing/2014/main" id="{87583F42-63F8-4377-A176-E1BBABCBA7FD}"/>
              </a:ext>
            </a:extLst>
          </p:cNvPr>
          <p:cNvSpPr/>
          <p:nvPr/>
        </p:nvSpPr>
        <p:spPr>
          <a:xfrm>
            <a:off x="4953819" y="4540668"/>
            <a:ext cx="3170150" cy="927247"/>
          </a:xfrm>
          <a:prstGeom prst="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4" name="CuadroTexto 23">
            <a:extLst>
              <a:ext uri="{FF2B5EF4-FFF2-40B4-BE49-F238E27FC236}">
                <a16:creationId xmlns:a16="http://schemas.microsoft.com/office/drawing/2014/main" id="{07C9E597-2237-4F22-9D1E-EF82D8C336F1}"/>
              </a:ext>
            </a:extLst>
          </p:cNvPr>
          <p:cNvSpPr txBox="1"/>
          <p:nvPr/>
        </p:nvSpPr>
        <p:spPr>
          <a:xfrm>
            <a:off x="5045551" y="4500239"/>
            <a:ext cx="2986686" cy="954107"/>
          </a:xfrm>
          <a:prstGeom prst="rect">
            <a:avLst/>
          </a:prstGeom>
          <a:noFill/>
        </p:spPr>
        <p:txBody>
          <a:bodyPr wrap="square" rtlCol="0">
            <a:spAutoFit/>
          </a:bodyPr>
          <a:lstStyle/>
          <a:p>
            <a:pPr algn="ctr"/>
            <a:r>
              <a:rPr lang="es-MX" sz="1400" dirty="0">
                <a:latin typeface="Arial" panose="020B0604020202020204" pitchFamily="34" charset="0"/>
                <a:cs typeface="Arial" panose="020B0604020202020204" pitchFamily="34" charset="0"/>
              </a:rPr>
              <a:t>Se gestiona el cronograma a fin de asegurar el reconocimiento adecuado de los períodos vacacionales del personal.</a:t>
            </a:r>
            <a:endParaRPr lang="es-CO" dirty="0"/>
          </a:p>
        </p:txBody>
      </p:sp>
    </p:spTree>
    <p:extLst>
      <p:ext uri="{BB962C8B-B14F-4D97-AF65-F5344CB8AC3E}">
        <p14:creationId xmlns:p14="http://schemas.microsoft.com/office/powerpoint/2010/main" val="2767465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D6F84C-D467-48F3-AB1E-F7D14DA8B596}"/>
              </a:ext>
            </a:extLst>
          </p:cNvPr>
          <p:cNvSpPr>
            <a:spLocks noGrp="1"/>
          </p:cNvSpPr>
          <p:nvPr>
            <p:ph type="ctrTitle"/>
          </p:nvPr>
        </p:nvSpPr>
        <p:spPr/>
        <p:txBody>
          <a:bodyPr/>
          <a:lstStyle/>
          <a:p>
            <a:pPr algn="ctr"/>
            <a:r>
              <a:rPr lang="es-MX" dirty="0"/>
              <a:t>¡GRACIAS!</a:t>
            </a:r>
            <a:endParaRPr lang="es-CO" dirty="0"/>
          </a:p>
        </p:txBody>
      </p:sp>
    </p:spTree>
    <p:extLst>
      <p:ext uri="{BB962C8B-B14F-4D97-AF65-F5344CB8AC3E}">
        <p14:creationId xmlns:p14="http://schemas.microsoft.com/office/powerpoint/2010/main" val="1613773130"/>
      </p:ext>
    </p:extLst>
  </p:cSld>
  <p:clrMapOvr>
    <a:masterClrMapping/>
  </p:clrMapOvr>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129</TotalTime>
  <Words>507</Words>
  <Application>Microsoft Office PowerPoint</Application>
  <PresentationFormat>Panorámica</PresentationFormat>
  <Paragraphs>43</Paragraphs>
  <Slides>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6</vt:i4>
      </vt:variant>
    </vt:vector>
  </HeadingPairs>
  <TitlesOfParts>
    <vt:vector size="10" baseType="lpstr">
      <vt:lpstr>Arial</vt:lpstr>
      <vt:lpstr>Trebuchet MS</vt:lpstr>
      <vt:lpstr>Wingdings 3</vt:lpstr>
      <vt:lpstr>Faceta</vt:lpstr>
      <vt:lpstr>DIRECCION DE COMPENSACION Y SISTEMA PENSIONAL </vt:lpstr>
      <vt:lpstr>Presentación de PowerPoint</vt:lpstr>
      <vt:lpstr>Ejecución de políticas de seguridad social    </vt:lpstr>
      <vt:lpstr>Administración de beneficios para servidores</vt:lpstr>
      <vt:lpstr>Administración de la nómina de servidores y pensionados</vt:lpstr>
      <vt:lpstr>¡GRACIAS!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DIRECCION COMPENSACION Y SISTEMA PENSIONAL</dc:title>
  <dc:creator>CARLOS ANDRES OROZCO DUQUE</dc:creator>
  <cp:lastModifiedBy>CARLOS ANDRES OROZCO DUQUE</cp:lastModifiedBy>
  <cp:revision>24</cp:revision>
  <dcterms:created xsi:type="dcterms:W3CDTF">2025-09-01T14:37:57Z</dcterms:created>
  <dcterms:modified xsi:type="dcterms:W3CDTF">2025-09-01T19:03:22Z</dcterms:modified>
</cp:coreProperties>
</file>