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85" r:id="rId2"/>
    <p:sldId id="276" r:id="rId3"/>
    <p:sldId id="291" r:id="rId4"/>
    <p:sldId id="279" r:id="rId5"/>
    <p:sldId id="282" r:id="rId6"/>
    <p:sldId id="292" r:id="rId7"/>
    <p:sldId id="281" r:id="rId8"/>
    <p:sldId id="293" r:id="rId9"/>
    <p:sldId id="288" r:id="rId10"/>
    <p:sldId id="295" r:id="rId11"/>
    <p:sldId id="273" r:id="rId12"/>
    <p:sldId id="289" r:id="rId13"/>
    <p:sldId id="299" r:id="rId14"/>
    <p:sldId id="296" r:id="rId15"/>
    <p:sldId id="287" r:id="rId16"/>
    <p:sldId id="298" r:id="rId17"/>
    <p:sldId id="280" r:id="rId18"/>
    <p:sldId id="284" r:id="rId19"/>
    <p:sldId id="301" r:id="rId20"/>
    <p:sldId id="286" r:id="rId2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EMA ADELAIDA MARULANDA GUTIERREZ" initials="GAMG" lastIdx="7" clrIdx="0">
    <p:extLst>
      <p:ext uri="{19B8F6BF-5375-455C-9EA6-DF929625EA0E}">
        <p15:presenceInfo xmlns:p15="http://schemas.microsoft.com/office/powerpoint/2012/main" userId="GEMA ADELAIDA MARULANDA GUTIERREZ"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78"/>
  </p:normalViewPr>
  <p:slideViewPr>
    <p:cSldViewPr snapToGrid="0">
      <p:cViewPr varScale="1">
        <p:scale>
          <a:sx n="109" d="100"/>
          <a:sy n="109" d="100"/>
        </p:scale>
        <p:origin x="63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8-13T15:48:36.023" idx="3">
    <p:pos x="10" y="10"/>
    <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83F0B4-B765-45FF-818E-6F2ED70789CA}"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s-ES"/>
        </a:p>
      </dgm:t>
    </dgm:pt>
    <dgm:pt modelId="{C6E4CCEB-5581-4436-AD73-561ECD2E8D23}">
      <dgm:prSet phldrT="[Texto]" custT="1"/>
      <dgm:spPr>
        <a:solidFill>
          <a:srgbClr val="D9E6D4"/>
        </a:solidFill>
      </dgm:spPr>
      <dgm:t>
        <a:bodyPr/>
        <a:lstStyle/>
        <a:p>
          <a:r>
            <a:rPr lang="es-CO" sz="1200" b="1" kern="1200" noProof="0" dirty="0">
              <a:solidFill>
                <a:schemeClr val="tx1">
                  <a:lumMod val="75000"/>
                  <a:lumOff val="25000"/>
                </a:schemeClr>
              </a:solidFill>
              <a:latin typeface="Poppins" panose="00000500000000000000"/>
              <a:ea typeface="+mn-ea"/>
              <a:cs typeface="Prompt" panose="00000500000000000000" pitchFamily="2" charset="-34"/>
            </a:rPr>
            <a:t>Programación: </a:t>
          </a:r>
          <a:r>
            <a:rPr lang="es-CO" sz="1200" kern="1200" noProof="0" dirty="0">
              <a:solidFill>
                <a:schemeClr val="tx1">
                  <a:lumMod val="75000"/>
                  <a:lumOff val="25000"/>
                </a:schemeClr>
              </a:solidFill>
              <a:latin typeface="Poppins" panose="00000500000000000000"/>
              <a:ea typeface="+mn-ea"/>
              <a:cs typeface="Prompt" panose="00000500000000000000" pitchFamily="2" charset="-34"/>
            </a:rPr>
            <a:t>Elaboración del proyecto de presupuesto general del Departamento</a:t>
          </a:r>
          <a:r>
            <a:rPr lang="es-CO" sz="1200" kern="1200" noProof="0" dirty="0">
              <a:solidFill>
                <a:schemeClr val="tx1">
                  <a:lumMod val="75000"/>
                  <a:lumOff val="25000"/>
                </a:schemeClr>
              </a:solidFill>
              <a:latin typeface="Prompt" panose="00000500000000000000" pitchFamily="2" charset="-34"/>
              <a:ea typeface="+mn-ea"/>
              <a:cs typeface="Prompt" panose="00000500000000000000" pitchFamily="2" charset="-34"/>
            </a:rPr>
            <a:t>.</a:t>
          </a:r>
          <a:endParaRPr lang="es-ES" sz="1200" kern="1200" dirty="0">
            <a:solidFill>
              <a:schemeClr val="tx1">
                <a:lumMod val="75000"/>
                <a:lumOff val="25000"/>
              </a:schemeClr>
            </a:solidFill>
            <a:latin typeface="Prompt" panose="00000500000000000000" pitchFamily="2" charset="-34"/>
            <a:ea typeface="+mn-ea"/>
            <a:cs typeface="Prompt" panose="00000500000000000000" pitchFamily="2" charset="-34"/>
          </a:endParaRPr>
        </a:p>
      </dgm:t>
    </dgm:pt>
    <dgm:pt modelId="{B8EC35E1-D825-4265-85DD-B94D1E5D61E1}" type="parTrans" cxnId="{05D72B22-E786-4C5C-8907-DFC4B2FAD805}">
      <dgm:prSet/>
      <dgm:spPr/>
      <dgm:t>
        <a:bodyPr/>
        <a:lstStyle/>
        <a:p>
          <a:endParaRPr lang="es-ES"/>
        </a:p>
      </dgm:t>
    </dgm:pt>
    <dgm:pt modelId="{7B4AED09-C29F-46FE-B20E-9B9A816B9E41}" type="sibTrans" cxnId="{05D72B22-E786-4C5C-8907-DFC4B2FAD805}">
      <dgm:prSet/>
      <dgm:spPr>
        <a:solidFill>
          <a:srgbClr val="70AD47"/>
        </a:solidFill>
      </dgm:spPr>
      <dgm:t>
        <a:bodyPr/>
        <a:lstStyle/>
        <a:p>
          <a:endParaRPr lang="es-ES"/>
        </a:p>
      </dgm:t>
    </dgm:pt>
    <dgm:pt modelId="{81ABC798-BAEE-4A0E-B2A0-C6B0CAB680BB}">
      <dgm:prSet phldrT="[Texto]" custT="1"/>
      <dgm:spPr>
        <a:solidFill>
          <a:srgbClr val="D9E6D4"/>
        </a:solidFill>
      </dgm:spPr>
      <dgm:t>
        <a:bodyPr/>
        <a:lstStyle/>
        <a:p>
          <a:r>
            <a:rPr lang="es-ES" sz="1200" b="1" kern="1200" noProof="0" dirty="0">
              <a:solidFill>
                <a:schemeClr val="tx1">
                  <a:lumMod val="75000"/>
                  <a:lumOff val="25000"/>
                </a:schemeClr>
              </a:solidFill>
              <a:latin typeface="Poppins" panose="00000500000000000000"/>
              <a:ea typeface="+mn-ea"/>
              <a:cs typeface="Prompt" panose="00000500000000000000" pitchFamily="2" charset="-34"/>
            </a:rPr>
            <a:t>Presentación </a:t>
          </a:r>
          <a:r>
            <a:rPr lang="es-ES" sz="1200" kern="1200" noProof="0" dirty="0">
              <a:solidFill>
                <a:schemeClr val="tx1">
                  <a:lumMod val="75000"/>
                  <a:lumOff val="25000"/>
                </a:schemeClr>
              </a:solidFill>
              <a:latin typeface="Poppins" panose="00000500000000000000"/>
              <a:ea typeface="+mn-ea"/>
              <a:cs typeface="Prompt" panose="00000500000000000000" pitchFamily="2" charset="-34"/>
            </a:rPr>
            <a:t>del proyecto de presupuesto general del Departamento, ante la Asamblea Departamental</a:t>
          </a:r>
          <a:r>
            <a:rPr lang="es-ES" sz="1200" kern="1200" noProof="0" dirty="0">
              <a:solidFill>
                <a:schemeClr val="tx1">
                  <a:lumMod val="75000"/>
                  <a:lumOff val="25000"/>
                </a:schemeClr>
              </a:solidFill>
              <a:latin typeface="Prompt" panose="00000500000000000000" pitchFamily="2" charset="-34"/>
              <a:ea typeface="+mn-ea"/>
              <a:cs typeface="Prompt" panose="00000500000000000000" pitchFamily="2" charset="-34"/>
            </a:rPr>
            <a:t>.</a:t>
          </a:r>
          <a:endParaRPr lang="es-ES" sz="1200" kern="1200" dirty="0">
            <a:solidFill>
              <a:schemeClr val="tx1">
                <a:lumMod val="75000"/>
                <a:lumOff val="25000"/>
              </a:schemeClr>
            </a:solidFill>
            <a:latin typeface="Prompt" panose="00000500000000000000" pitchFamily="2" charset="-34"/>
            <a:ea typeface="+mn-ea"/>
            <a:cs typeface="Prompt" panose="00000500000000000000" pitchFamily="2" charset="-34"/>
          </a:endParaRPr>
        </a:p>
      </dgm:t>
    </dgm:pt>
    <dgm:pt modelId="{94B729AA-F679-4F7D-898A-422CEBC36CB1}" type="parTrans" cxnId="{A3C642BF-60D3-4E74-830B-D150FA10AA36}">
      <dgm:prSet/>
      <dgm:spPr/>
      <dgm:t>
        <a:bodyPr/>
        <a:lstStyle/>
        <a:p>
          <a:endParaRPr lang="es-ES"/>
        </a:p>
      </dgm:t>
    </dgm:pt>
    <dgm:pt modelId="{1241CCE5-C58D-42D8-B310-FFFE1E0B8D7E}" type="sibTrans" cxnId="{A3C642BF-60D3-4E74-830B-D150FA10AA36}">
      <dgm:prSet/>
      <dgm:spPr/>
      <dgm:t>
        <a:bodyPr/>
        <a:lstStyle/>
        <a:p>
          <a:endParaRPr lang="es-ES"/>
        </a:p>
      </dgm:t>
    </dgm:pt>
    <dgm:pt modelId="{D77ED12B-1E59-4826-9968-233908D16702}">
      <dgm:prSet phldrT="[Texto]" custT="1"/>
      <dgm:spPr>
        <a:solidFill>
          <a:srgbClr val="D9E6D4"/>
        </a:solidFill>
      </dgm:spPr>
      <dgm:t>
        <a:bodyPr/>
        <a:lstStyle/>
        <a:p>
          <a:pPr marL="0" lvl="0" algn="ctr" defTabSz="914400" rtl="0" eaLnBrk="1" latinLnBrk="0" hangingPunct="1">
            <a:defRPr/>
          </a:pPr>
          <a:r>
            <a:rPr lang="es-ES" sz="1200" b="1" kern="1200" noProof="0" dirty="0">
              <a:solidFill>
                <a:schemeClr val="tx1">
                  <a:lumMod val="75000"/>
                  <a:lumOff val="25000"/>
                </a:schemeClr>
              </a:solidFill>
              <a:latin typeface="Poppins" panose="00000500000000000000"/>
              <a:ea typeface="+mn-ea"/>
              <a:cs typeface="Prompt" panose="00000500000000000000" pitchFamily="2" charset="-34"/>
            </a:rPr>
            <a:t>Planeación:</a:t>
          </a:r>
          <a:r>
            <a:rPr lang="es-ES" sz="1200" kern="1200" noProof="0" dirty="0">
              <a:solidFill>
                <a:schemeClr val="tx1">
                  <a:lumMod val="75000"/>
                  <a:lumOff val="25000"/>
                </a:schemeClr>
              </a:solidFill>
              <a:latin typeface="Poppins" panose="00000500000000000000"/>
              <a:ea typeface="+mn-ea"/>
              <a:cs typeface="Prompt" panose="00000500000000000000" pitchFamily="2" charset="-34"/>
            </a:rPr>
            <a:t> Estudio del proyecto de presupuesto y aprobación por parte de la Asamblea Departamental</a:t>
          </a:r>
          <a:r>
            <a:rPr lang="es-ES" sz="1200" kern="1200" noProof="0" dirty="0">
              <a:solidFill>
                <a:schemeClr val="tx1">
                  <a:lumMod val="75000"/>
                  <a:lumOff val="25000"/>
                </a:schemeClr>
              </a:solidFill>
              <a:latin typeface="Prompt" panose="00000500000000000000" pitchFamily="2" charset="-34"/>
              <a:ea typeface="+mn-ea"/>
              <a:cs typeface="Prompt" panose="00000500000000000000" pitchFamily="2" charset="-34"/>
            </a:rPr>
            <a:t>.</a:t>
          </a:r>
          <a:endParaRPr lang="es-ES" sz="1200" kern="1200" dirty="0">
            <a:solidFill>
              <a:schemeClr val="tx1">
                <a:lumMod val="75000"/>
                <a:lumOff val="25000"/>
              </a:schemeClr>
            </a:solidFill>
            <a:latin typeface="Prompt" panose="00000500000000000000" pitchFamily="2" charset="-34"/>
            <a:ea typeface="+mn-ea"/>
            <a:cs typeface="Prompt" panose="00000500000000000000" pitchFamily="2" charset="-34"/>
          </a:endParaRPr>
        </a:p>
      </dgm:t>
    </dgm:pt>
    <dgm:pt modelId="{76CBFCB7-9CB2-4878-AAF7-B74D6F35D601}" type="parTrans" cxnId="{BD40E374-E49A-41F7-B2FA-E4516FC14912}">
      <dgm:prSet/>
      <dgm:spPr/>
      <dgm:t>
        <a:bodyPr/>
        <a:lstStyle/>
        <a:p>
          <a:endParaRPr lang="es-ES"/>
        </a:p>
      </dgm:t>
    </dgm:pt>
    <dgm:pt modelId="{689BE09B-AC1C-4538-A832-C0F12105752E}" type="sibTrans" cxnId="{BD40E374-E49A-41F7-B2FA-E4516FC14912}">
      <dgm:prSet/>
      <dgm:spPr/>
      <dgm:t>
        <a:bodyPr/>
        <a:lstStyle/>
        <a:p>
          <a:endParaRPr lang="es-ES"/>
        </a:p>
      </dgm:t>
    </dgm:pt>
    <dgm:pt modelId="{04224A24-56FB-4229-B604-FCC1052789DE}">
      <dgm:prSet phldrT="[Texto]" custT="1"/>
      <dgm:spPr>
        <a:solidFill>
          <a:srgbClr val="D9E6D4"/>
        </a:solidFill>
      </dgm:spPr>
      <dgm:t>
        <a:bodyPr/>
        <a:lstStyle/>
        <a:p>
          <a:pPr marL="0" lvl="0" algn="ctr" defTabSz="914400" rtl="0" eaLnBrk="1" latinLnBrk="0" hangingPunct="1">
            <a:defRPr/>
          </a:pPr>
          <a:r>
            <a:rPr lang="es-ES" sz="1200" b="1" kern="1200" noProof="0" dirty="0">
              <a:solidFill>
                <a:schemeClr val="tx1">
                  <a:lumMod val="75000"/>
                  <a:lumOff val="25000"/>
                </a:schemeClr>
              </a:solidFill>
              <a:latin typeface="Poppins" panose="00000500000000000000"/>
              <a:ea typeface="+mn-ea"/>
              <a:cs typeface="Prompt" panose="00000500000000000000" pitchFamily="2" charset="-34"/>
            </a:rPr>
            <a:t>Liquidación</a:t>
          </a:r>
          <a:r>
            <a:rPr kumimoji="0" lang="es-ES" sz="1100" b="1" i="0" u="none" strike="noStrike" kern="1200" cap="none" spc="0" normalizeH="0" baseline="0" noProof="0" dirty="0">
              <a:ln>
                <a:noFill/>
              </a:ln>
              <a:solidFill>
                <a:schemeClr val="tx1"/>
              </a:solidFill>
              <a:effectLst/>
              <a:uLnTx/>
              <a:uFillTx/>
              <a:latin typeface="Poppins" panose="00000500000000000000"/>
              <a:ea typeface="+mn-ea"/>
              <a:cs typeface="Prompt" panose="00000500000000000000" pitchFamily="2" charset="-34"/>
            </a:rPr>
            <a:t> </a:t>
          </a:r>
          <a:r>
            <a:rPr lang="es-ES" sz="1200" kern="1200" noProof="0" dirty="0">
              <a:solidFill>
                <a:schemeClr val="tx1">
                  <a:lumMod val="75000"/>
                  <a:lumOff val="25000"/>
                </a:schemeClr>
              </a:solidFill>
              <a:latin typeface="Poppins" panose="00000500000000000000"/>
              <a:ea typeface="+mn-ea"/>
              <a:cs typeface="Prompt" panose="00000500000000000000" pitchFamily="2" charset="-34"/>
            </a:rPr>
            <a:t>del presupuesto general del Departamento.</a:t>
          </a:r>
          <a:endParaRPr lang="es-ES" sz="1200" kern="1200" dirty="0">
            <a:solidFill>
              <a:schemeClr val="tx1">
                <a:lumMod val="75000"/>
                <a:lumOff val="25000"/>
              </a:schemeClr>
            </a:solidFill>
            <a:latin typeface="Poppins" panose="00000500000000000000"/>
            <a:ea typeface="+mn-ea"/>
            <a:cs typeface="Prompt" panose="00000500000000000000" pitchFamily="2" charset="-34"/>
          </a:endParaRPr>
        </a:p>
      </dgm:t>
    </dgm:pt>
    <dgm:pt modelId="{9B0AFBCB-27F9-4DB5-A334-553E826B4DAD}" type="parTrans" cxnId="{0B7D82CA-D9BF-4D85-BCB4-2B786AAF202F}">
      <dgm:prSet/>
      <dgm:spPr/>
      <dgm:t>
        <a:bodyPr/>
        <a:lstStyle/>
        <a:p>
          <a:endParaRPr lang="es-ES"/>
        </a:p>
      </dgm:t>
    </dgm:pt>
    <dgm:pt modelId="{6B98E4FC-0052-41EC-A87E-46DE3A8C7EBD}" type="sibTrans" cxnId="{0B7D82CA-D9BF-4D85-BCB4-2B786AAF202F}">
      <dgm:prSet/>
      <dgm:spPr/>
      <dgm:t>
        <a:bodyPr/>
        <a:lstStyle/>
        <a:p>
          <a:endParaRPr lang="es-ES"/>
        </a:p>
      </dgm:t>
    </dgm:pt>
    <dgm:pt modelId="{9E7A671E-6287-4BCB-9DF4-677D5D692EAB}">
      <dgm:prSet phldrT="[Texto]" custT="1"/>
      <dgm:spPr>
        <a:solidFill>
          <a:srgbClr val="D9E6D4"/>
        </a:solidFill>
      </dgm:spPr>
      <dgm:t>
        <a:bodyPr/>
        <a:lstStyle/>
        <a:p>
          <a:pPr rtl="0"/>
          <a:r>
            <a:rPr lang="es-ES" sz="1200" b="1" kern="1200" noProof="0" dirty="0">
              <a:solidFill>
                <a:schemeClr val="tx1">
                  <a:lumMod val="75000"/>
                  <a:lumOff val="25000"/>
                </a:schemeClr>
              </a:solidFill>
              <a:latin typeface="Poppins" panose="00000500000000000000"/>
              <a:ea typeface="+mn-ea"/>
              <a:cs typeface="Prompt" panose="00000500000000000000" pitchFamily="2" charset="-34"/>
            </a:rPr>
            <a:t>Seguimiento y evaluación.</a:t>
          </a:r>
          <a:endParaRPr lang="es-ES" sz="1200" b="1" kern="1200" dirty="0">
            <a:solidFill>
              <a:schemeClr val="tx1">
                <a:lumMod val="75000"/>
                <a:lumOff val="25000"/>
              </a:schemeClr>
            </a:solidFill>
            <a:latin typeface="Poppins" panose="00000500000000000000"/>
            <a:ea typeface="+mn-ea"/>
            <a:cs typeface="Prompt" panose="00000500000000000000" pitchFamily="2" charset="-34"/>
          </a:endParaRPr>
        </a:p>
      </dgm:t>
    </dgm:pt>
    <dgm:pt modelId="{898EFEC9-1E98-409C-91DD-689F70422CDE}" type="sibTrans" cxnId="{29D30D61-BD5F-4D0D-AD96-E5C1C6F76FDC}">
      <dgm:prSet/>
      <dgm:spPr/>
      <dgm:t>
        <a:bodyPr/>
        <a:lstStyle/>
        <a:p>
          <a:endParaRPr lang="es-ES"/>
        </a:p>
      </dgm:t>
    </dgm:pt>
    <dgm:pt modelId="{322F039C-D8D4-463B-BDAF-65AE15B59082}" type="parTrans" cxnId="{29D30D61-BD5F-4D0D-AD96-E5C1C6F76FDC}">
      <dgm:prSet/>
      <dgm:spPr/>
      <dgm:t>
        <a:bodyPr/>
        <a:lstStyle/>
        <a:p>
          <a:endParaRPr lang="es-ES"/>
        </a:p>
      </dgm:t>
    </dgm:pt>
    <dgm:pt modelId="{3F67E3A2-04D8-41E4-9910-BB59465F113F}">
      <dgm:prSet phldrT="[Texto]" custT="1"/>
      <dgm:spPr>
        <a:solidFill>
          <a:srgbClr val="D9E6D4"/>
        </a:solidFill>
      </dgm:spPr>
      <dgm:t>
        <a:bodyPr/>
        <a:lstStyle/>
        <a:p>
          <a:pPr marL="0" lvl="0" algn="ctr" defTabSz="914400" rtl="0" eaLnBrk="1" latinLnBrk="0" hangingPunct="1">
            <a:defRPr/>
          </a:pPr>
          <a:r>
            <a:rPr lang="es-ES" sz="1200" b="1" kern="1200" dirty="0">
              <a:solidFill>
                <a:schemeClr val="tx1">
                  <a:lumMod val="75000"/>
                  <a:lumOff val="25000"/>
                </a:schemeClr>
              </a:solidFill>
              <a:latin typeface="Poppins" panose="00000500000000000000"/>
              <a:cs typeface="Prompt" panose="00000500000000000000" pitchFamily="2" charset="-34"/>
            </a:rPr>
            <a:t>Ejecución </a:t>
          </a:r>
          <a:r>
            <a:rPr lang="es-ES" sz="1200" kern="1200" dirty="0">
              <a:solidFill>
                <a:schemeClr val="tx1">
                  <a:lumMod val="75000"/>
                  <a:lumOff val="25000"/>
                </a:schemeClr>
              </a:solidFill>
              <a:latin typeface="Poppins" panose="00000500000000000000"/>
              <a:cs typeface="Prompt" panose="00000500000000000000" pitchFamily="2" charset="-34"/>
            </a:rPr>
            <a:t>del presupuesto.</a:t>
          </a:r>
          <a:endParaRPr lang="es-ES" sz="1200" kern="1200" dirty="0">
            <a:solidFill>
              <a:schemeClr val="tx1">
                <a:lumMod val="75000"/>
                <a:lumOff val="25000"/>
              </a:schemeClr>
            </a:solidFill>
            <a:latin typeface="Poppins" panose="00000500000000000000"/>
            <a:ea typeface="+mn-ea"/>
            <a:cs typeface="Prompt" panose="00000500000000000000" pitchFamily="2" charset="-34"/>
          </a:endParaRPr>
        </a:p>
      </dgm:t>
    </dgm:pt>
    <dgm:pt modelId="{ED493F54-5A18-4A6C-86FE-B6391255C6B1}" type="parTrans" cxnId="{2E4E2D32-0A83-4C7F-B26C-3573CF3C92A7}">
      <dgm:prSet/>
      <dgm:spPr/>
      <dgm:t>
        <a:bodyPr/>
        <a:lstStyle/>
        <a:p>
          <a:endParaRPr lang="es-CO"/>
        </a:p>
      </dgm:t>
    </dgm:pt>
    <dgm:pt modelId="{FD659FA4-7C7B-48B5-9279-560DC9B3B6B6}" type="sibTrans" cxnId="{2E4E2D32-0A83-4C7F-B26C-3573CF3C92A7}">
      <dgm:prSet/>
      <dgm:spPr/>
      <dgm:t>
        <a:bodyPr/>
        <a:lstStyle/>
        <a:p>
          <a:endParaRPr lang="es-CO"/>
        </a:p>
      </dgm:t>
    </dgm:pt>
    <dgm:pt modelId="{DD07B9FB-1C32-4360-8E4D-796BD3E00CF9}" type="pres">
      <dgm:prSet presAssocID="{7783F0B4-B765-45FF-818E-6F2ED70789CA}" presName="Name0" presStyleCnt="0">
        <dgm:presLayoutVars>
          <dgm:dir/>
          <dgm:resizeHandles val="exact"/>
        </dgm:presLayoutVars>
      </dgm:prSet>
      <dgm:spPr/>
    </dgm:pt>
    <dgm:pt modelId="{AF5DD173-2FFA-44F8-B446-E834BEF0D462}" type="pres">
      <dgm:prSet presAssocID="{7783F0B4-B765-45FF-818E-6F2ED70789CA}" presName="cycle" presStyleCnt="0"/>
      <dgm:spPr/>
    </dgm:pt>
    <dgm:pt modelId="{DD9F311D-922C-4146-9473-7234EF7394CC}" type="pres">
      <dgm:prSet presAssocID="{C6E4CCEB-5581-4436-AD73-561ECD2E8D23}" presName="nodeFirstNode" presStyleLbl="node1" presStyleIdx="0" presStyleCnt="6" custScaleX="116160" custScaleY="139549" custRadScaleRad="101963" custRadScaleInc="-18285">
        <dgm:presLayoutVars>
          <dgm:bulletEnabled val="1"/>
        </dgm:presLayoutVars>
      </dgm:prSet>
      <dgm:spPr/>
    </dgm:pt>
    <dgm:pt modelId="{E98B00B8-9C24-4F0C-A582-16F5315EDC4B}" type="pres">
      <dgm:prSet presAssocID="{7B4AED09-C29F-46FE-B20E-9B9A816B9E41}" presName="sibTransFirstNode" presStyleLbl="bgShp" presStyleIdx="0" presStyleCnt="1" custLinFactNeighborX="5335" custLinFactNeighborY="-2097"/>
      <dgm:spPr/>
    </dgm:pt>
    <dgm:pt modelId="{A328EB58-28CE-4E06-BC4F-23BEE185B11A}" type="pres">
      <dgm:prSet presAssocID="{81ABC798-BAEE-4A0E-B2A0-C6B0CAB680BB}" presName="nodeFollowingNodes" presStyleLbl="node1" presStyleIdx="1" presStyleCnt="6" custScaleX="138802" custScaleY="130693" custRadScaleRad="102545" custRadScaleInc="19336">
        <dgm:presLayoutVars>
          <dgm:bulletEnabled val="1"/>
        </dgm:presLayoutVars>
      </dgm:prSet>
      <dgm:spPr/>
    </dgm:pt>
    <dgm:pt modelId="{72EE83FB-CAD8-417D-9082-359245A5F898}" type="pres">
      <dgm:prSet presAssocID="{D77ED12B-1E59-4826-9968-233908D16702}" presName="nodeFollowingNodes" presStyleLbl="node1" presStyleIdx="2" presStyleCnt="6" custScaleX="149145" custScaleY="144092" custRadScaleRad="113777" custRadScaleInc="-10521">
        <dgm:presLayoutVars>
          <dgm:bulletEnabled val="1"/>
        </dgm:presLayoutVars>
      </dgm:prSet>
      <dgm:spPr/>
    </dgm:pt>
    <dgm:pt modelId="{A97F9587-A3A0-40D1-ACC8-8D6895A61341}" type="pres">
      <dgm:prSet presAssocID="{04224A24-56FB-4229-B604-FCC1052789DE}" presName="nodeFollowingNodes" presStyleLbl="node1" presStyleIdx="3" presStyleCnt="6" custRadScaleRad="93644" custRadScaleInc="23701">
        <dgm:presLayoutVars>
          <dgm:bulletEnabled val="1"/>
        </dgm:presLayoutVars>
      </dgm:prSet>
      <dgm:spPr/>
    </dgm:pt>
    <dgm:pt modelId="{1025CB4E-0D63-4215-B05C-55D364093032}" type="pres">
      <dgm:prSet presAssocID="{3F67E3A2-04D8-41E4-9910-BB59465F113F}" presName="nodeFollowingNodes" presStyleLbl="node1" presStyleIdx="4" presStyleCnt="6" custRadScaleRad="131014" custRadScaleInc="29057">
        <dgm:presLayoutVars>
          <dgm:bulletEnabled val="1"/>
        </dgm:presLayoutVars>
      </dgm:prSet>
      <dgm:spPr/>
    </dgm:pt>
    <dgm:pt modelId="{3FA0C1E9-BED5-48A1-9715-D5937A127F94}" type="pres">
      <dgm:prSet presAssocID="{9E7A671E-6287-4BCB-9DF4-677D5D692EAB}" presName="nodeFollowingNodes" presStyleLbl="node1" presStyleIdx="5" presStyleCnt="6" custScaleX="86566" custScaleY="65607" custRadScaleRad="133031" custRadScaleInc="-25578">
        <dgm:presLayoutVars>
          <dgm:bulletEnabled val="1"/>
        </dgm:presLayoutVars>
      </dgm:prSet>
      <dgm:spPr/>
    </dgm:pt>
  </dgm:ptLst>
  <dgm:cxnLst>
    <dgm:cxn modelId="{F0B0B202-F2D3-456D-B3A4-9ABE236D4402}" type="presOf" srcId="{C6E4CCEB-5581-4436-AD73-561ECD2E8D23}" destId="{DD9F311D-922C-4146-9473-7234EF7394CC}" srcOrd="0" destOrd="0" presId="urn:microsoft.com/office/officeart/2005/8/layout/cycle3"/>
    <dgm:cxn modelId="{3966F416-8117-42DB-BE39-E2A1400C6592}" type="presOf" srcId="{D77ED12B-1E59-4826-9968-233908D16702}" destId="{72EE83FB-CAD8-417D-9082-359245A5F898}" srcOrd="0" destOrd="0" presId="urn:microsoft.com/office/officeart/2005/8/layout/cycle3"/>
    <dgm:cxn modelId="{05D72B22-E786-4C5C-8907-DFC4B2FAD805}" srcId="{7783F0B4-B765-45FF-818E-6F2ED70789CA}" destId="{C6E4CCEB-5581-4436-AD73-561ECD2E8D23}" srcOrd="0" destOrd="0" parTransId="{B8EC35E1-D825-4265-85DD-B94D1E5D61E1}" sibTransId="{7B4AED09-C29F-46FE-B20E-9B9A816B9E41}"/>
    <dgm:cxn modelId="{2E4E2D32-0A83-4C7F-B26C-3573CF3C92A7}" srcId="{7783F0B4-B765-45FF-818E-6F2ED70789CA}" destId="{3F67E3A2-04D8-41E4-9910-BB59465F113F}" srcOrd="4" destOrd="0" parTransId="{ED493F54-5A18-4A6C-86FE-B6391255C6B1}" sibTransId="{FD659FA4-7C7B-48B5-9279-560DC9B3B6B6}"/>
    <dgm:cxn modelId="{AC9A5D60-674A-4F81-B0FD-0F97B0CE89D1}" type="presOf" srcId="{3F67E3A2-04D8-41E4-9910-BB59465F113F}" destId="{1025CB4E-0D63-4215-B05C-55D364093032}" srcOrd="0" destOrd="0" presId="urn:microsoft.com/office/officeart/2005/8/layout/cycle3"/>
    <dgm:cxn modelId="{29D30D61-BD5F-4D0D-AD96-E5C1C6F76FDC}" srcId="{7783F0B4-B765-45FF-818E-6F2ED70789CA}" destId="{9E7A671E-6287-4BCB-9DF4-677D5D692EAB}" srcOrd="5" destOrd="0" parTransId="{322F039C-D8D4-463B-BDAF-65AE15B59082}" sibTransId="{898EFEC9-1E98-409C-91DD-689F70422CDE}"/>
    <dgm:cxn modelId="{28237249-CD06-4207-A2A5-F2F18CCA93C8}" type="presOf" srcId="{04224A24-56FB-4229-B604-FCC1052789DE}" destId="{A97F9587-A3A0-40D1-ACC8-8D6895A61341}" srcOrd="0" destOrd="0" presId="urn:microsoft.com/office/officeart/2005/8/layout/cycle3"/>
    <dgm:cxn modelId="{BD40E374-E49A-41F7-B2FA-E4516FC14912}" srcId="{7783F0B4-B765-45FF-818E-6F2ED70789CA}" destId="{D77ED12B-1E59-4826-9968-233908D16702}" srcOrd="2" destOrd="0" parTransId="{76CBFCB7-9CB2-4878-AAF7-B74D6F35D601}" sibTransId="{689BE09B-AC1C-4538-A832-C0F12105752E}"/>
    <dgm:cxn modelId="{B7F3A357-86C3-4A2F-A56C-E0DDBD29E2D2}" type="presOf" srcId="{81ABC798-BAEE-4A0E-B2A0-C6B0CAB680BB}" destId="{A328EB58-28CE-4E06-BC4F-23BEE185B11A}" srcOrd="0" destOrd="0" presId="urn:microsoft.com/office/officeart/2005/8/layout/cycle3"/>
    <dgm:cxn modelId="{81626282-65AE-4AE8-A398-994DC3F02771}" type="presOf" srcId="{7B4AED09-C29F-46FE-B20E-9B9A816B9E41}" destId="{E98B00B8-9C24-4F0C-A582-16F5315EDC4B}" srcOrd="0" destOrd="0" presId="urn:microsoft.com/office/officeart/2005/8/layout/cycle3"/>
    <dgm:cxn modelId="{F746A091-0352-46CA-812B-89524C7A1E80}" type="presOf" srcId="{9E7A671E-6287-4BCB-9DF4-677D5D692EAB}" destId="{3FA0C1E9-BED5-48A1-9715-D5937A127F94}" srcOrd="0" destOrd="0" presId="urn:microsoft.com/office/officeart/2005/8/layout/cycle3"/>
    <dgm:cxn modelId="{A3C642BF-60D3-4E74-830B-D150FA10AA36}" srcId="{7783F0B4-B765-45FF-818E-6F2ED70789CA}" destId="{81ABC798-BAEE-4A0E-B2A0-C6B0CAB680BB}" srcOrd="1" destOrd="0" parTransId="{94B729AA-F679-4F7D-898A-422CEBC36CB1}" sibTransId="{1241CCE5-C58D-42D8-B310-FFFE1E0B8D7E}"/>
    <dgm:cxn modelId="{0B7D82CA-D9BF-4D85-BCB4-2B786AAF202F}" srcId="{7783F0B4-B765-45FF-818E-6F2ED70789CA}" destId="{04224A24-56FB-4229-B604-FCC1052789DE}" srcOrd="3" destOrd="0" parTransId="{9B0AFBCB-27F9-4DB5-A334-553E826B4DAD}" sibTransId="{6B98E4FC-0052-41EC-A87E-46DE3A8C7EBD}"/>
    <dgm:cxn modelId="{EA5ABCD4-A623-4F1F-938C-5D2855C8FBD1}" type="presOf" srcId="{7783F0B4-B765-45FF-818E-6F2ED70789CA}" destId="{DD07B9FB-1C32-4360-8E4D-796BD3E00CF9}" srcOrd="0" destOrd="0" presId="urn:microsoft.com/office/officeart/2005/8/layout/cycle3"/>
    <dgm:cxn modelId="{0E958504-8368-400A-AEE0-D5C144A52831}" type="presParOf" srcId="{DD07B9FB-1C32-4360-8E4D-796BD3E00CF9}" destId="{AF5DD173-2FFA-44F8-B446-E834BEF0D462}" srcOrd="0" destOrd="0" presId="urn:microsoft.com/office/officeart/2005/8/layout/cycle3"/>
    <dgm:cxn modelId="{69DB2FFF-B7F5-40B6-A07D-0D178DC07940}" type="presParOf" srcId="{AF5DD173-2FFA-44F8-B446-E834BEF0D462}" destId="{DD9F311D-922C-4146-9473-7234EF7394CC}" srcOrd="0" destOrd="0" presId="urn:microsoft.com/office/officeart/2005/8/layout/cycle3"/>
    <dgm:cxn modelId="{65758B4F-B98C-42AB-84C3-51F26E8CE787}" type="presParOf" srcId="{AF5DD173-2FFA-44F8-B446-E834BEF0D462}" destId="{E98B00B8-9C24-4F0C-A582-16F5315EDC4B}" srcOrd="1" destOrd="0" presId="urn:microsoft.com/office/officeart/2005/8/layout/cycle3"/>
    <dgm:cxn modelId="{4A0E4D7E-870E-44BE-A7A1-3108EE3CA54F}" type="presParOf" srcId="{AF5DD173-2FFA-44F8-B446-E834BEF0D462}" destId="{A328EB58-28CE-4E06-BC4F-23BEE185B11A}" srcOrd="2" destOrd="0" presId="urn:microsoft.com/office/officeart/2005/8/layout/cycle3"/>
    <dgm:cxn modelId="{CE23FAE9-F7B8-4741-8AE0-278996569631}" type="presParOf" srcId="{AF5DD173-2FFA-44F8-B446-E834BEF0D462}" destId="{72EE83FB-CAD8-417D-9082-359245A5F898}" srcOrd="3" destOrd="0" presId="urn:microsoft.com/office/officeart/2005/8/layout/cycle3"/>
    <dgm:cxn modelId="{C79840CF-E695-40D4-9299-8AD0873A081A}" type="presParOf" srcId="{AF5DD173-2FFA-44F8-B446-E834BEF0D462}" destId="{A97F9587-A3A0-40D1-ACC8-8D6895A61341}" srcOrd="4" destOrd="0" presId="urn:microsoft.com/office/officeart/2005/8/layout/cycle3"/>
    <dgm:cxn modelId="{7D68968B-7BD0-44F6-B175-36BCEF5CAD09}" type="presParOf" srcId="{AF5DD173-2FFA-44F8-B446-E834BEF0D462}" destId="{1025CB4E-0D63-4215-B05C-55D364093032}" srcOrd="5" destOrd="0" presId="urn:microsoft.com/office/officeart/2005/8/layout/cycle3"/>
    <dgm:cxn modelId="{3686827C-19FC-4FE4-B294-73F86BD49A5B}" type="presParOf" srcId="{AF5DD173-2FFA-44F8-B446-E834BEF0D462}" destId="{3FA0C1E9-BED5-48A1-9715-D5937A127F94}" srcOrd="6" destOrd="0" presId="urn:microsoft.com/office/officeart/2005/8/layout/cycle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8B00B8-9C24-4F0C-A582-16F5315EDC4B}">
      <dsp:nvSpPr>
        <dsp:cNvPr id="0" name=""/>
        <dsp:cNvSpPr/>
      </dsp:nvSpPr>
      <dsp:spPr>
        <a:xfrm>
          <a:off x="2615164" y="-89455"/>
          <a:ext cx="4705915" cy="4705915"/>
        </a:xfrm>
        <a:prstGeom prst="circularArrow">
          <a:avLst>
            <a:gd name="adj1" fmla="val 5274"/>
            <a:gd name="adj2" fmla="val 312630"/>
            <a:gd name="adj3" fmla="val 13909934"/>
            <a:gd name="adj4" fmla="val 17315789"/>
            <a:gd name="adj5" fmla="val 5477"/>
          </a:avLst>
        </a:prstGeom>
        <a:solidFill>
          <a:srgbClr val="70AD47"/>
        </a:solidFill>
        <a:ln>
          <a:noFill/>
        </a:ln>
        <a:effectLst/>
      </dsp:spPr>
      <dsp:style>
        <a:lnRef idx="0">
          <a:scrgbClr r="0" g="0" b="0"/>
        </a:lnRef>
        <a:fillRef idx="1">
          <a:scrgbClr r="0" g="0" b="0"/>
        </a:fillRef>
        <a:effectRef idx="0">
          <a:scrgbClr r="0" g="0" b="0"/>
        </a:effectRef>
        <a:fontRef idx="minor"/>
      </dsp:style>
    </dsp:sp>
    <dsp:sp modelId="{DD9F311D-922C-4146-9473-7234EF7394CC}">
      <dsp:nvSpPr>
        <dsp:cNvPr id="0" name=""/>
        <dsp:cNvSpPr/>
      </dsp:nvSpPr>
      <dsp:spPr>
        <a:xfrm>
          <a:off x="3664359" y="-87241"/>
          <a:ext cx="2105403" cy="1264665"/>
        </a:xfrm>
        <a:prstGeom prst="roundRect">
          <a:avLst/>
        </a:prstGeom>
        <a:solidFill>
          <a:srgbClr val="D9E6D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noProof="0" dirty="0">
              <a:solidFill>
                <a:schemeClr val="tx1">
                  <a:lumMod val="75000"/>
                  <a:lumOff val="25000"/>
                </a:schemeClr>
              </a:solidFill>
              <a:latin typeface="Poppins" panose="00000500000000000000"/>
              <a:ea typeface="+mn-ea"/>
              <a:cs typeface="Prompt" panose="00000500000000000000" pitchFamily="2" charset="-34"/>
            </a:rPr>
            <a:t>Programación: </a:t>
          </a:r>
          <a:r>
            <a:rPr lang="es-CO" sz="1200" kern="1200" noProof="0" dirty="0">
              <a:solidFill>
                <a:schemeClr val="tx1">
                  <a:lumMod val="75000"/>
                  <a:lumOff val="25000"/>
                </a:schemeClr>
              </a:solidFill>
              <a:latin typeface="Poppins" panose="00000500000000000000"/>
              <a:ea typeface="+mn-ea"/>
              <a:cs typeface="Prompt" panose="00000500000000000000" pitchFamily="2" charset="-34"/>
            </a:rPr>
            <a:t>Elaboración del proyecto de presupuesto general del Departamento</a:t>
          </a:r>
          <a:r>
            <a:rPr lang="es-CO" sz="1200" kern="1200" noProof="0" dirty="0">
              <a:solidFill>
                <a:schemeClr val="tx1">
                  <a:lumMod val="75000"/>
                  <a:lumOff val="25000"/>
                </a:schemeClr>
              </a:solidFill>
              <a:latin typeface="Prompt" panose="00000500000000000000" pitchFamily="2" charset="-34"/>
              <a:ea typeface="+mn-ea"/>
              <a:cs typeface="Prompt" panose="00000500000000000000" pitchFamily="2" charset="-34"/>
            </a:rPr>
            <a:t>.</a:t>
          </a:r>
          <a:endParaRPr lang="es-ES" sz="1200" kern="1200" dirty="0">
            <a:solidFill>
              <a:schemeClr val="tx1">
                <a:lumMod val="75000"/>
                <a:lumOff val="25000"/>
              </a:schemeClr>
            </a:solidFill>
            <a:latin typeface="Prompt" panose="00000500000000000000" pitchFamily="2" charset="-34"/>
            <a:ea typeface="+mn-ea"/>
            <a:cs typeface="Prompt" panose="00000500000000000000" pitchFamily="2" charset="-34"/>
          </a:endParaRPr>
        </a:p>
      </dsp:txBody>
      <dsp:txXfrm>
        <a:off x="3726095" y="-25505"/>
        <a:ext cx="1981931" cy="1141193"/>
      </dsp:txXfrm>
    </dsp:sp>
    <dsp:sp modelId="{A328EB58-28CE-4E06-BC4F-23BEE185B11A}">
      <dsp:nvSpPr>
        <dsp:cNvPr id="0" name=""/>
        <dsp:cNvSpPr/>
      </dsp:nvSpPr>
      <dsp:spPr>
        <a:xfrm>
          <a:off x="5616180" y="1190624"/>
          <a:ext cx="2515790" cy="1184407"/>
        </a:xfrm>
        <a:prstGeom prst="roundRect">
          <a:avLst/>
        </a:prstGeom>
        <a:solidFill>
          <a:srgbClr val="D9E6D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ES" sz="1200" b="1" kern="1200" noProof="0" dirty="0">
              <a:solidFill>
                <a:schemeClr val="tx1">
                  <a:lumMod val="75000"/>
                  <a:lumOff val="25000"/>
                </a:schemeClr>
              </a:solidFill>
              <a:latin typeface="Poppins" panose="00000500000000000000"/>
              <a:ea typeface="+mn-ea"/>
              <a:cs typeface="Prompt" panose="00000500000000000000" pitchFamily="2" charset="-34"/>
            </a:rPr>
            <a:t>Presentación </a:t>
          </a:r>
          <a:r>
            <a:rPr lang="es-ES" sz="1200" kern="1200" noProof="0" dirty="0">
              <a:solidFill>
                <a:schemeClr val="tx1">
                  <a:lumMod val="75000"/>
                  <a:lumOff val="25000"/>
                </a:schemeClr>
              </a:solidFill>
              <a:latin typeface="Poppins" panose="00000500000000000000"/>
              <a:ea typeface="+mn-ea"/>
              <a:cs typeface="Prompt" panose="00000500000000000000" pitchFamily="2" charset="-34"/>
            </a:rPr>
            <a:t>del proyecto de presupuesto general del Departamento, ante la Asamblea Departamental</a:t>
          </a:r>
          <a:r>
            <a:rPr lang="es-ES" sz="1200" kern="1200" noProof="0" dirty="0">
              <a:solidFill>
                <a:schemeClr val="tx1">
                  <a:lumMod val="75000"/>
                  <a:lumOff val="25000"/>
                </a:schemeClr>
              </a:solidFill>
              <a:latin typeface="Prompt" panose="00000500000000000000" pitchFamily="2" charset="-34"/>
              <a:ea typeface="+mn-ea"/>
              <a:cs typeface="Prompt" panose="00000500000000000000" pitchFamily="2" charset="-34"/>
            </a:rPr>
            <a:t>.</a:t>
          </a:r>
          <a:endParaRPr lang="es-ES" sz="1200" kern="1200" dirty="0">
            <a:solidFill>
              <a:schemeClr val="tx1">
                <a:lumMod val="75000"/>
                <a:lumOff val="25000"/>
              </a:schemeClr>
            </a:solidFill>
            <a:latin typeface="Prompt" panose="00000500000000000000" pitchFamily="2" charset="-34"/>
            <a:ea typeface="+mn-ea"/>
            <a:cs typeface="Prompt" panose="00000500000000000000" pitchFamily="2" charset="-34"/>
          </a:endParaRPr>
        </a:p>
      </dsp:txBody>
      <dsp:txXfrm>
        <a:off x="5673998" y="1248442"/>
        <a:ext cx="2400154" cy="1068771"/>
      </dsp:txXfrm>
    </dsp:sp>
    <dsp:sp modelId="{72EE83FB-CAD8-417D-9082-359245A5F898}">
      <dsp:nvSpPr>
        <dsp:cNvPr id="0" name=""/>
        <dsp:cNvSpPr/>
      </dsp:nvSpPr>
      <dsp:spPr>
        <a:xfrm>
          <a:off x="5658613" y="2705101"/>
          <a:ext cx="2703258" cy="1305836"/>
        </a:xfrm>
        <a:prstGeom prst="roundRect">
          <a:avLst/>
        </a:prstGeom>
        <a:solidFill>
          <a:srgbClr val="D9E6D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914400" rtl="0" eaLnBrk="1" latinLnBrk="0" hangingPunct="1">
            <a:lnSpc>
              <a:spcPct val="90000"/>
            </a:lnSpc>
            <a:spcBef>
              <a:spcPct val="0"/>
            </a:spcBef>
            <a:spcAft>
              <a:spcPct val="35000"/>
            </a:spcAft>
            <a:buNone/>
            <a:defRPr/>
          </a:pPr>
          <a:r>
            <a:rPr lang="es-ES" sz="1200" b="1" kern="1200" noProof="0" dirty="0">
              <a:solidFill>
                <a:schemeClr val="tx1">
                  <a:lumMod val="75000"/>
                  <a:lumOff val="25000"/>
                </a:schemeClr>
              </a:solidFill>
              <a:latin typeface="Poppins" panose="00000500000000000000"/>
              <a:ea typeface="+mn-ea"/>
              <a:cs typeface="Prompt" panose="00000500000000000000" pitchFamily="2" charset="-34"/>
            </a:rPr>
            <a:t>Planeación:</a:t>
          </a:r>
          <a:r>
            <a:rPr lang="es-ES" sz="1200" kern="1200" noProof="0" dirty="0">
              <a:solidFill>
                <a:schemeClr val="tx1">
                  <a:lumMod val="75000"/>
                  <a:lumOff val="25000"/>
                </a:schemeClr>
              </a:solidFill>
              <a:latin typeface="Poppins" panose="00000500000000000000"/>
              <a:ea typeface="+mn-ea"/>
              <a:cs typeface="Prompt" panose="00000500000000000000" pitchFamily="2" charset="-34"/>
            </a:rPr>
            <a:t> Estudio del proyecto de presupuesto y aprobación por parte de la Asamblea Departamental</a:t>
          </a:r>
          <a:r>
            <a:rPr lang="es-ES" sz="1200" kern="1200" noProof="0" dirty="0">
              <a:solidFill>
                <a:schemeClr val="tx1">
                  <a:lumMod val="75000"/>
                  <a:lumOff val="25000"/>
                </a:schemeClr>
              </a:solidFill>
              <a:latin typeface="Prompt" panose="00000500000000000000" pitchFamily="2" charset="-34"/>
              <a:ea typeface="+mn-ea"/>
              <a:cs typeface="Prompt" panose="00000500000000000000" pitchFamily="2" charset="-34"/>
            </a:rPr>
            <a:t>.</a:t>
          </a:r>
          <a:endParaRPr lang="es-ES" sz="1200" kern="1200" dirty="0">
            <a:solidFill>
              <a:schemeClr val="tx1">
                <a:lumMod val="75000"/>
                <a:lumOff val="25000"/>
              </a:schemeClr>
            </a:solidFill>
            <a:latin typeface="Prompt" panose="00000500000000000000" pitchFamily="2" charset="-34"/>
            <a:ea typeface="+mn-ea"/>
            <a:cs typeface="Prompt" panose="00000500000000000000" pitchFamily="2" charset="-34"/>
          </a:endParaRPr>
        </a:p>
      </dsp:txBody>
      <dsp:txXfrm>
        <a:off x="5722359" y="2768847"/>
        <a:ext cx="2575766" cy="1178344"/>
      </dsp:txXfrm>
    </dsp:sp>
    <dsp:sp modelId="{A97F9587-A3A0-40D1-ACC8-8D6895A61341}">
      <dsp:nvSpPr>
        <dsp:cNvPr id="0" name=""/>
        <dsp:cNvSpPr/>
      </dsp:nvSpPr>
      <dsp:spPr>
        <a:xfrm>
          <a:off x="3751396" y="3748507"/>
          <a:ext cx="1812503" cy="906251"/>
        </a:xfrm>
        <a:prstGeom prst="roundRect">
          <a:avLst/>
        </a:prstGeom>
        <a:solidFill>
          <a:srgbClr val="D9E6D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914400" rtl="0" eaLnBrk="1" latinLnBrk="0" hangingPunct="1">
            <a:lnSpc>
              <a:spcPct val="90000"/>
            </a:lnSpc>
            <a:spcBef>
              <a:spcPct val="0"/>
            </a:spcBef>
            <a:spcAft>
              <a:spcPct val="35000"/>
            </a:spcAft>
            <a:buNone/>
            <a:defRPr/>
          </a:pPr>
          <a:r>
            <a:rPr lang="es-ES" sz="1200" b="1" kern="1200" noProof="0" dirty="0">
              <a:solidFill>
                <a:schemeClr val="tx1">
                  <a:lumMod val="75000"/>
                  <a:lumOff val="25000"/>
                </a:schemeClr>
              </a:solidFill>
              <a:latin typeface="Poppins" panose="00000500000000000000"/>
              <a:ea typeface="+mn-ea"/>
              <a:cs typeface="Prompt" panose="00000500000000000000" pitchFamily="2" charset="-34"/>
            </a:rPr>
            <a:t>Liquidación</a:t>
          </a:r>
          <a:r>
            <a:rPr kumimoji="0" lang="es-ES" sz="1100" b="1" i="0" u="none" strike="noStrike" kern="1200" cap="none" spc="0" normalizeH="0" baseline="0" noProof="0" dirty="0">
              <a:ln>
                <a:noFill/>
              </a:ln>
              <a:solidFill>
                <a:schemeClr val="tx1"/>
              </a:solidFill>
              <a:effectLst/>
              <a:uLnTx/>
              <a:uFillTx/>
              <a:latin typeface="Poppins" panose="00000500000000000000"/>
              <a:ea typeface="+mn-ea"/>
              <a:cs typeface="Prompt" panose="00000500000000000000" pitchFamily="2" charset="-34"/>
            </a:rPr>
            <a:t> </a:t>
          </a:r>
          <a:r>
            <a:rPr lang="es-ES" sz="1200" kern="1200" noProof="0" dirty="0">
              <a:solidFill>
                <a:schemeClr val="tx1">
                  <a:lumMod val="75000"/>
                  <a:lumOff val="25000"/>
                </a:schemeClr>
              </a:solidFill>
              <a:latin typeface="Poppins" panose="00000500000000000000"/>
              <a:ea typeface="+mn-ea"/>
              <a:cs typeface="Prompt" panose="00000500000000000000" pitchFamily="2" charset="-34"/>
            </a:rPr>
            <a:t>del presupuesto general del Departamento.</a:t>
          </a:r>
          <a:endParaRPr lang="es-ES" sz="1200" kern="1200" dirty="0">
            <a:solidFill>
              <a:schemeClr val="tx1">
                <a:lumMod val="75000"/>
                <a:lumOff val="25000"/>
              </a:schemeClr>
            </a:solidFill>
            <a:latin typeface="Poppins" panose="00000500000000000000"/>
            <a:ea typeface="+mn-ea"/>
            <a:cs typeface="Prompt" panose="00000500000000000000" pitchFamily="2" charset="-34"/>
          </a:endParaRPr>
        </a:p>
      </dsp:txBody>
      <dsp:txXfrm>
        <a:off x="3795636" y="3792747"/>
        <a:ext cx="1724023" cy="817771"/>
      </dsp:txXfrm>
    </dsp:sp>
    <dsp:sp modelId="{1025CB4E-0D63-4215-B05C-55D364093032}">
      <dsp:nvSpPr>
        <dsp:cNvPr id="0" name=""/>
        <dsp:cNvSpPr/>
      </dsp:nvSpPr>
      <dsp:spPr>
        <a:xfrm>
          <a:off x="1713543" y="2650789"/>
          <a:ext cx="1812503" cy="906251"/>
        </a:xfrm>
        <a:prstGeom prst="roundRect">
          <a:avLst/>
        </a:prstGeom>
        <a:solidFill>
          <a:srgbClr val="D9E6D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914400" rtl="0" eaLnBrk="1" latinLnBrk="0" hangingPunct="1">
            <a:lnSpc>
              <a:spcPct val="90000"/>
            </a:lnSpc>
            <a:spcBef>
              <a:spcPct val="0"/>
            </a:spcBef>
            <a:spcAft>
              <a:spcPct val="35000"/>
            </a:spcAft>
            <a:buNone/>
            <a:defRPr/>
          </a:pPr>
          <a:r>
            <a:rPr lang="es-ES" sz="1200" b="1" kern="1200" dirty="0">
              <a:solidFill>
                <a:schemeClr val="tx1">
                  <a:lumMod val="75000"/>
                  <a:lumOff val="25000"/>
                </a:schemeClr>
              </a:solidFill>
              <a:latin typeface="Poppins" panose="00000500000000000000"/>
              <a:cs typeface="Prompt" panose="00000500000000000000" pitchFamily="2" charset="-34"/>
            </a:rPr>
            <a:t>Ejecución </a:t>
          </a:r>
          <a:r>
            <a:rPr lang="es-ES" sz="1200" kern="1200" dirty="0">
              <a:solidFill>
                <a:schemeClr val="tx1">
                  <a:lumMod val="75000"/>
                  <a:lumOff val="25000"/>
                </a:schemeClr>
              </a:solidFill>
              <a:latin typeface="Poppins" panose="00000500000000000000"/>
              <a:cs typeface="Prompt" panose="00000500000000000000" pitchFamily="2" charset="-34"/>
            </a:rPr>
            <a:t>del presupuesto.</a:t>
          </a:r>
          <a:endParaRPr lang="es-ES" sz="1200" kern="1200" dirty="0">
            <a:solidFill>
              <a:schemeClr val="tx1">
                <a:lumMod val="75000"/>
                <a:lumOff val="25000"/>
              </a:schemeClr>
            </a:solidFill>
            <a:latin typeface="Poppins" panose="00000500000000000000"/>
            <a:ea typeface="+mn-ea"/>
            <a:cs typeface="Prompt" panose="00000500000000000000" pitchFamily="2" charset="-34"/>
          </a:endParaRPr>
        </a:p>
      </dsp:txBody>
      <dsp:txXfrm>
        <a:off x="1757783" y="2695029"/>
        <a:ext cx="1724023" cy="817771"/>
      </dsp:txXfrm>
    </dsp:sp>
    <dsp:sp modelId="{3FA0C1E9-BED5-48A1-9715-D5937A127F94}">
      <dsp:nvSpPr>
        <dsp:cNvPr id="0" name=""/>
        <dsp:cNvSpPr/>
      </dsp:nvSpPr>
      <dsp:spPr>
        <a:xfrm>
          <a:off x="1819899" y="1420917"/>
          <a:ext cx="1569011" cy="594564"/>
        </a:xfrm>
        <a:prstGeom prst="roundRect">
          <a:avLst/>
        </a:prstGeom>
        <a:solidFill>
          <a:srgbClr val="D9E6D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s-ES" sz="1200" b="1" kern="1200" noProof="0" dirty="0">
              <a:solidFill>
                <a:schemeClr val="tx1">
                  <a:lumMod val="75000"/>
                  <a:lumOff val="25000"/>
                </a:schemeClr>
              </a:solidFill>
              <a:latin typeface="Poppins" panose="00000500000000000000"/>
              <a:ea typeface="+mn-ea"/>
              <a:cs typeface="Prompt" panose="00000500000000000000" pitchFamily="2" charset="-34"/>
            </a:rPr>
            <a:t>Seguimiento y evaluación.</a:t>
          </a:r>
          <a:endParaRPr lang="es-ES" sz="1200" b="1" kern="1200" dirty="0">
            <a:solidFill>
              <a:schemeClr val="tx1">
                <a:lumMod val="75000"/>
                <a:lumOff val="25000"/>
              </a:schemeClr>
            </a:solidFill>
            <a:latin typeface="Poppins" panose="00000500000000000000"/>
            <a:ea typeface="+mn-ea"/>
            <a:cs typeface="Prompt" panose="00000500000000000000" pitchFamily="2" charset="-34"/>
          </a:endParaRPr>
        </a:p>
      </dsp:txBody>
      <dsp:txXfrm>
        <a:off x="1848923" y="1449941"/>
        <a:ext cx="1510963" cy="536516"/>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E55711-76E8-494A-87B5-E551AF530003}" type="datetimeFigureOut">
              <a:rPr lang="es-CO" smtClean="0"/>
              <a:t>10/09/2025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FA4C69-53A7-4B54-BE70-24CF189D23B2}" type="slidenum">
              <a:rPr lang="es-CO" smtClean="0"/>
              <a:t>‹Nº›</a:t>
            </a:fld>
            <a:endParaRPr lang="es-CO"/>
          </a:p>
        </p:txBody>
      </p:sp>
    </p:spTree>
    <p:extLst>
      <p:ext uri="{BB962C8B-B14F-4D97-AF65-F5344CB8AC3E}">
        <p14:creationId xmlns:p14="http://schemas.microsoft.com/office/powerpoint/2010/main" val="2879434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0C2CB671-E06B-E942-93D0-BC0309537575}" type="slidenum">
              <a:rPr lang="es-CO" smtClean="0"/>
              <a:t>13</a:t>
            </a:fld>
            <a:endParaRPr lang="es-CO"/>
          </a:p>
        </p:txBody>
      </p:sp>
    </p:spTree>
    <p:extLst>
      <p:ext uri="{BB962C8B-B14F-4D97-AF65-F5344CB8AC3E}">
        <p14:creationId xmlns:p14="http://schemas.microsoft.com/office/powerpoint/2010/main" val="1296211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AEBD9B-D5BA-297E-6B01-9F6518486D79}"/>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O"/>
          </a:p>
        </p:txBody>
      </p:sp>
      <p:sp>
        <p:nvSpPr>
          <p:cNvPr id="3" name="Subtítulo 2">
            <a:extLst>
              <a:ext uri="{FF2B5EF4-FFF2-40B4-BE49-F238E27FC236}">
                <a16:creationId xmlns:a16="http://schemas.microsoft.com/office/drawing/2014/main" id="{207EEBAF-291A-B9E6-07FC-6475E6D62E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O"/>
          </a:p>
        </p:txBody>
      </p:sp>
      <p:sp>
        <p:nvSpPr>
          <p:cNvPr id="4" name="Marcador de fecha 3">
            <a:extLst>
              <a:ext uri="{FF2B5EF4-FFF2-40B4-BE49-F238E27FC236}">
                <a16:creationId xmlns:a16="http://schemas.microsoft.com/office/drawing/2014/main" id="{45F42494-02F8-50FE-48D3-5184EB24C3E7}"/>
              </a:ext>
            </a:extLst>
          </p:cNvPr>
          <p:cNvSpPr>
            <a:spLocks noGrp="1"/>
          </p:cNvSpPr>
          <p:nvPr>
            <p:ph type="dt" sz="half" idx="10"/>
          </p:nvPr>
        </p:nvSpPr>
        <p:spPr/>
        <p:txBody>
          <a:bodyPr/>
          <a:lstStyle/>
          <a:p>
            <a:fld id="{2BF9A374-2081-EC42-9D20-89556C894349}" type="datetimeFigureOut">
              <a:rPr lang="es-CO" smtClean="0"/>
              <a:t>10/09/2025</a:t>
            </a:fld>
            <a:endParaRPr lang="es-CO"/>
          </a:p>
        </p:txBody>
      </p:sp>
      <p:sp>
        <p:nvSpPr>
          <p:cNvPr id="5" name="Marcador de pie de página 4">
            <a:extLst>
              <a:ext uri="{FF2B5EF4-FFF2-40B4-BE49-F238E27FC236}">
                <a16:creationId xmlns:a16="http://schemas.microsoft.com/office/drawing/2014/main" id="{A1F43CB6-9C5B-2D00-E71F-9C66917BD8E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1B18536-CF5E-467C-C5E7-F0C9C65792CC}"/>
              </a:ext>
            </a:extLst>
          </p:cNvPr>
          <p:cNvSpPr>
            <a:spLocks noGrp="1"/>
          </p:cNvSpPr>
          <p:nvPr>
            <p:ph type="sldNum" sz="quarter" idx="12"/>
          </p:nvPr>
        </p:nvSpPr>
        <p:spPr/>
        <p:txBody>
          <a:bodyPr/>
          <a:lstStyle/>
          <a:p>
            <a:fld id="{1B6FA4A4-17A8-7B46-A943-B786191F8111}" type="slidenum">
              <a:rPr lang="es-CO" smtClean="0"/>
              <a:t>‹Nº›</a:t>
            </a:fld>
            <a:endParaRPr lang="es-CO"/>
          </a:p>
        </p:txBody>
      </p:sp>
    </p:spTree>
    <p:extLst>
      <p:ext uri="{BB962C8B-B14F-4D97-AF65-F5344CB8AC3E}">
        <p14:creationId xmlns:p14="http://schemas.microsoft.com/office/powerpoint/2010/main" val="172318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E0C6C9-51B3-3206-27ED-94C44901E025}"/>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4CC79B5B-A274-03CA-0095-6738AA3E90FA}"/>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7A89E3B7-D1B6-6677-64C2-2316485474F3}"/>
              </a:ext>
            </a:extLst>
          </p:cNvPr>
          <p:cNvSpPr>
            <a:spLocks noGrp="1"/>
          </p:cNvSpPr>
          <p:nvPr>
            <p:ph type="dt" sz="half" idx="10"/>
          </p:nvPr>
        </p:nvSpPr>
        <p:spPr/>
        <p:txBody>
          <a:bodyPr/>
          <a:lstStyle/>
          <a:p>
            <a:fld id="{2BF9A374-2081-EC42-9D20-89556C894349}" type="datetimeFigureOut">
              <a:rPr lang="es-CO" smtClean="0"/>
              <a:t>10/09/2025</a:t>
            </a:fld>
            <a:endParaRPr lang="es-CO"/>
          </a:p>
        </p:txBody>
      </p:sp>
      <p:sp>
        <p:nvSpPr>
          <p:cNvPr id="5" name="Marcador de pie de página 4">
            <a:extLst>
              <a:ext uri="{FF2B5EF4-FFF2-40B4-BE49-F238E27FC236}">
                <a16:creationId xmlns:a16="http://schemas.microsoft.com/office/drawing/2014/main" id="{50378A58-008D-7BB1-32BD-C698C3F399F3}"/>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0514D974-13D4-BA7E-5119-D19F6D91B98F}"/>
              </a:ext>
            </a:extLst>
          </p:cNvPr>
          <p:cNvSpPr>
            <a:spLocks noGrp="1"/>
          </p:cNvSpPr>
          <p:nvPr>
            <p:ph type="sldNum" sz="quarter" idx="12"/>
          </p:nvPr>
        </p:nvSpPr>
        <p:spPr/>
        <p:txBody>
          <a:bodyPr/>
          <a:lstStyle/>
          <a:p>
            <a:fld id="{1B6FA4A4-17A8-7B46-A943-B786191F8111}" type="slidenum">
              <a:rPr lang="es-CO" smtClean="0"/>
              <a:t>‹Nº›</a:t>
            </a:fld>
            <a:endParaRPr lang="es-CO"/>
          </a:p>
        </p:txBody>
      </p:sp>
    </p:spTree>
    <p:extLst>
      <p:ext uri="{BB962C8B-B14F-4D97-AF65-F5344CB8AC3E}">
        <p14:creationId xmlns:p14="http://schemas.microsoft.com/office/powerpoint/2010/main" val="5381986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5C1C4FF-B0AD-B6BE-D20E-62ADF7BC67AA}"/>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O"/>
          </a:p>
        </p:txBody>
      </p:sp>
      <p:sp>
        <p:nvSpPr>
          <p:cNvPr id="3" name="Marcador de texto vertical 2">
            <a:extLst>
              <a:ext uri="{FF2B5EF4-FFF2-40B4-BE49-F238E27FC236}">
                <a16:creationId xmlns:a16="http://schemas.microsoft.com/office/drawing/2014/main" id="{874D8A3F-C9E4-806A-5146-93B7145F1A3F}"/>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261A473C-F6D8-ACDC-E8E2-55C0E45A1C7D}"/>
              </a:ext>
            </a:extLst>
          </p:cNvPr>
          <p:cNvSpPr>
            <a:spLocks noGrp="1"/>
          </p:cNvSpPr>
          <p:nvPr>
            <p:ph type="dt" sz="half" idx="10"/>
          </p:nvPr>
        </p:nvSpPr>
        <p:spPr/>
        <p:txBody>
          <a:bodyPr/>
          <a:lstStyle/>
          <a:p>
            <a:fld id="{2BF9A374-2081-EC42-9D20-89556C894349}" type="datetimeFigureOut">
              <a:rPr lang="es-CO" smtClean="0"/>
              <a:t>10/09/2025</a:t>
            </a:fld>
            <a:endParaRPr lang="es-CO"/>
          </a:p>
        </p:txBody>
      </p:sp>
      <p:sp>
        <p:nvSpPr>
          <p:cNvPr id="5" name="Marcador de pie de página 4">
            <a:extLst>
              <a:ext uri="{FF2B5EF4-FFF2-40B4-BE49-F238E27FC236}">
                <a16:creationId xmlns:a16="http://schemas.microsoft.com/office/drawing/2014/main" id="{D219E7AE-1F68-4E57-32B5-BCA3A7689369}"/>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99C5B45-B690-2A92-FB05-FCC0210574AC}"/>
              </a:ext>
            </a:extLst>
          </p:cNvPr>
          <p:cNvSpPr>
            <a:spLocks noGrp="1"/>
          </p:cNvSpPr>
          <p:nvPr>
            <p:ph type="sldNum" sz="quarter" idx="12"/>
          </p:nvPr>
        </p:nvSpPr>
        <p:spPr/>
        <p:txBody>
          <a:bodyPr/>
          <a:lstStyle/>
          <a:p>
            <a:fld id="{1B6FA4A4-17A8-7B46-A943-B786191F8111}" type="slidenum">
              <a:rPr lang="es-CO" smtClean="0"/>
              <a:t>‹Nº›</a:t>
            </a:fld>
            <a:endParaRPr lang="es-CO"/>
          </a:p>
        </p:txBody>
      </p:sp>
    </p:spTree>
    <p:extLst>
      <p:ext uri="{BB962C8B-B14F-4D97-AF65-F5344CB8AC3E}">
        <p14:creationId xmlns:p14="http://schemas.microsoft.com/office/powerpoint/2010/main" val="2114835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10097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8F9DB6-0C85-E7A8-7397-B70C33EE3A57}"/>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F38C1923-A40A-E1C6-EB12-6789930CD366}"/>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9564A821-1C85-80A9-D2A6-26785D8FB328}"/>
              </a:ext>
            </a:extLst>
          </p:cNvPr>
          <p:cNvSpPr>
            <a:spLocks noGrp="1"/>
          </p:cNvSpPr>
          <p:nvPr>
            <p:ph type="dt" sz="half" idx="10"/>
          </p:nvPr>
        </p:nvSpPr>
        <p:spPr/>
        <p:txBody>
          <a:bodyPr/>
          <a:lstStyle/>
          <a:p>
            <a:fld id="{2BF9A374-2081-EC42-9D20-89556C894349}" type="datetimeFigureOut">
              <a:rPr lang="es-CO" smtClean="0"/>
              <a:t>10/09/2025</a:t>
            </a:fld>
            <a:endParaRPr lang="es-CO"/>
          </a:p>
        </p:txBody>
      </p:sp>
      <p:sp>
        <p:nvSpPr>
          <p:cNvPr id="5" name="Marcador de pie de página 4">
            <a:extLst>
              <a:ext uri="{FF2B5EF4-FFF2-40B4-BE49-F238E27FC236}">
                <a16:creationId xmlns:a16="http://schemas.microsoft.com/office/drawing/2014/main" id="{9FDFB45F-5DF4-9CBA-1965-9A9BC248C87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2D0888D-BC37-A181-EF59-F5B24316DB17}"/>
              </a:ext>
            </a:extLst>
          </p:cNvPr>
          <p:cNvSpPr>
            <a:spLocks noGrp="1"/>
          </p:cNvSpPr>
          <p:nvPr>
            <p:ph type="sldNum" sz="quarter" idx="12"/>
          </p:nvPr>
        </p:nvSpPr>
        <p:spPr/>
        <p:txBody>
          <a:bodyPr/>
          <a:lstStyle/>
          <a:p>
            <a:fld id="{1B6FA4A4-17A8-7B46-A943-B786191F8111}" type="slidenum">
              <a:rPr lang="es-CO" smtClean="0"/>
              <a:t>‹Nº›</a:t>
            </a:fld>
            <a:endParaRPr lang="es-CO"/>
          </a:p>
        </p:txBody>
      </p:sp>
    </p:spTree>
    <p:extLst>
      <p:ext uri="{BB962C8B-B14F-4D97-AF65-F5344CB8AC3E}">
        <p14:creationId xmlns:p14="http://schemas.microsoft.com/office/powerpoint/2010/main" val="334331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9CFE11-F776-9C04-E486-3AAC3BEE3387}"/>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52B09BED-DA06-BC85-E27B-F710EE76E5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E2044AB8-894B-C8AD-64E0-EE7E0DD2BA85}"/>
              </a:ext>
            </a:extLst>
          </p:cNvPr>
          <p:cNvSpPr>
            <a:spLocks noGrp="1"/>
          </p:cNvSpPr>
          <p:nvPr>
            <p:ph type="dt" sz="half" idx="10"/>
          </p:nvPr>
        </p:nvSpPr>
        <p:spPr/>
        <p:txBody>
          <a:bodyPr/>
          <a:lstStyle/>
          <a:p>
            <a:fld id="{2BF9A374-2081-EC42-9D20-89556C894349}" type="datetimeFigureOut">
              <a:rPr lang="es-CO" smtClean="0"/>
              <a:t>10/09/2025</a:t>
            </a:fld>
            <a:endParaRPr lang="es-CO"/>
          </a:p>
        </p:txBody>
      </p:sp>
      <p:sp>
        <p:nvSpPr>
          <p:cNvPr id="5" name="Marcador de pie de página 4">
            <a:extLst>
              <a:ext uri="{FF2B5EF4-FFF2-40B4-BE49-F238E27FC236}">
                <a16:creationId xmlns:a16="http://schemas.microsoft.com/office/drawing/2014/main" id="{C63A8C37-622F-FD63-6629-8BE0BC307F02}"/>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F8AF82D3-FDDD-0F17-8352-DBE7B44FE4FD}"/>
              </a:ext>
            </a:extLst>
          </p:cNvPr>
          <p:cNvSpPr>
            <a:spLocks noGrp="1"/>
          </p:cNvSpPr>
          <p:nvPr>
            <p:ph type="sldNum" sz="quarter" idx="12"/>
          </p:nvPr>
        </p:nvSpPr>
        <p:spPr/>
        <p:txBody>
          <a:bodyPr/>
          <a:lstStyle/>
          <a:p>
            <a:fld id="{1B6FA4A4-17A8-7B46-A943-B786191F8111}" type="slidenum">
              <a:rPr lang="es-CO" smtClean="0"/>
              <a:t>‹Nº›</a:t>
            </a:fld>
            <a:endParaRPr lang="es-CO"/>
          </a:p>
        </p:txBody>
      </p:sp>
    </p:spTree>
    <p:extLst>
      <p:ext uri="{BB962C8B-B14F-4D97-AF65-F5344CB8AC3E}">
        <p14:creationId xmlns:p14="http://schemas.microsoft.com/office/powerpoint/2010/main" val="1326937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899D3D4-D25F-9D00-8A88-43A51D06EE08}"/>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4D9DC9FC-6456-C838-5F1A-F09BA12979A8}"/>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contenido 3">
            <a:extLst>
              <a:ext uri="{FF2B5EF4-FFF2-40B4-BE49-F238E27FC236}">
                <a16:creationId xmlns:a16="http://schemas.microsoft.com/office/drawing/2014/main" id="{5C6C024D-A0E2-15F0-DF52-A898120DCD04}"/>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fecha 4">
            <a:extLst>
              <a:ext uri="{FF2B5EF4-FFF2-40B4-BE49-F238E27FC236}">
                <a16:creationId xmlns:a16="http://schemas.microsoft.com/office/drawing/2014/main" id="{7B9B3A5E-73B5-33A3-764F-D86166F305A0}"/>
              </a:ext>
            </a:extLst>
          </p:cNvPr>
          <p:cNvSpPr>
            <a:spLocks noGrp="1"/>
          </p:cNvSpPr>
          <p:nvPr>
            <p:ph type="dt" sz="half" idx="10"/>
          </p:nvPr>
        </p:nvSpPr>
        <p:spPr/>
        <p:txBody>
          <a:bodyPr/>
          <a:lstStyle/>
          <a:p>
            <a:fld id="{2BF9A374-2081-EC42-9D20-89556C894349}" type="datetimeFigureOut">
              <a:rPr lang="es-CO" smtClean="0"/>
              <a:t>10/09/2025</a:t>
            </a:fld>
            <a:endParaRPr lang="es-CO"/>
          </a:p>
        </p:txBody>
      </p:sp>
      <p:sp>
        <p:nvSpPr>
          <p:cNvPr id="6" name="Marcador de pie de página 5">
            <a:extLst>
              <a:ext uri="{FF2B5EF4-FFF2-40B4-BE49-F238E27FC236}">
                <a16:creationId xmlns:a16="http://schemas.microsoft.com/office/drawing/2014/main" id="{A1558FCD-F2DB-9838-BFFE-18C657FA1E8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8C1C2670-E5D0-42F5-68D4-193F64C9AA94}"/>
              </a:ext>
            </a:extLst>
          </p:cNvPr>
          <p:cNvSpPr>
            <a:spLocks noGrp="1"/>
          </p:cNvSpPr>
          <p:nvPr>
            <p:ph type="sldNum" sz="quarter" idx="12"/>
          </p:nvPr>
        </p:nvSpPr>
        <p:spPr/>
        <p:txBody>
          <a:bodyPr/>
          <a:lstStyle/>
          <a:p>
            <a:fld id="{1B6FA4A4-17A8-7B46-A943-B786191F8111}" type="slidenum">
              <a:rPr lang="es-CO" smtClean="0"/>
              <a:t>‹Nº›</a:t>
            </a:fld>
            <a:endParaRPr lang="es-CO"/>
          </a:p>
        </p:txBody>
      </p:sp>
    </p:spTree>
    <p:extLst>
      <p:ext uri="{BB962C8B-B14F-4D97-AF65-F5344CB8AC3E}">
        <p14:creationId xmlns:p14="http://schemas.microsoft.com/office/powerpoint/2010/main" val="762717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C79635-E9E0-9A1F-9E36-6071856A0C19}"/>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F64B0C90-FB01-5900-5AF0-FBE2CBBCB0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EEB752E2-81A7-966B-0A34-C5BFB60DA265}"/>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5" name="Marcador de texto 4">
            <a:extLst>
              <a:ext uri="{FF2B5EF4-FFF2-40B4-BE49-F238E27FC236}">
                <a16:creationId xmlns:a16="http://schemas.microsoft.com/office/drawing/2014/main" id="{0C9A6AA0-A047-5984-E8D8-3513E58C8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2A52BF12-0D36-81FD-4799-912336562035}"/>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7" name="Marcador de fecha 6">
            <a:extLst>
              <a:ext uri="{FF2B5EF4-FFF2-40B4-BE49-F238E27FC236}">
                <a16:creationId xmlns:a16="http://schemas.microsoft.com/office/drawing/2014/main" id="{65B6F83C-ECB2-02D8-5E25-897DAB03F9C6}"/>
              </a:ext>
            </a:extLst>
          </p:cNvPr>
          <p:cNvSpPr>
            <a:spLocks noGrp="1"/>
          </p:cNvSpPr>
          <p:nvPr>
            <p:ph type="dt" sz="half" idx="10"/>
          </p:nvPr>
        </p:nvSpPr>
        <p:spPr/>
        <p:txBody>
          <a:bodyPr/>
          <a:lstStyle/>
          <a:p>
            <a:fld id="{2BF9A374-2081-EC42-9D20-89556C894349}" type="datetimeFigureOut">
              <a:rPr lang="es-CO" smtClean="0"/>
              <a:t>10/09/2025</a:t>
            </a:fld>
            <a:endParaRPr lang="es-CO"/>
          </a:p>
        </p:txBody>
      </p:sp>
      <p:sp>
        <p:nvSpPr>
          <p:cNvPr id="8" name="Marcador de pie de página 7">
            <a:extLst>
              <a:ext uri="{FF2B5EF4-FFF2-40B4-BE49-F238E27FC236}">
                <a16:creationId xmlns:a16="http://schemas.microsoft.com/office/drawing/2014/main" id="{F2D268E8-39A5-C2AC-EB4D-7E6086E98BF8}"/>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9E087E96-702B-30E0-79B8-0EA11AEC90D2}"/>
              </a:ext>
            </a:extLst>
          </p:cNvPr>
          <p:cNvSpPr>
            <a:spLocks noGrp="1"/>
          </p:cNvSpPr>
          <p:nvPr>
            <p:ph type="sldNum" sz="quarter" idx="12"/>
          </p:nvPr>
        </p:nvSpPr>
        <p:spPr/>
        <p:txBody>
          <a:bodyPr/>
          <a:lstStyle/>
          <a:p>
            <a:fld id="{1B6FA4A4-17A8-7B46-A943-B786191F8111}" type="slidenum">
              <a:rPr lang="es-CO" smtClean="0"/>
              <a:t>‹Nº›</a:t>
            </a:fld>
            <a:endParaRPr lang="es-CO"/>
          </a:p>
        </p:txBody>
      </p:sp>
    </p:spTree>
    <p:extLst>
      <p:ext uri="{BB962C8B-B14F-4D97-AF65-F5344CB8AC3E}">
        <p14:creationId xmlns:p14="http://schemas.microsoft.com/office/powerpoint/2010/main" val="1630736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EC8704-E8B3-A294-E589-8B6551913CA2}"/>
              </a:ext>
            </a:extLst>
          </p:cNvPr>
          <p:cNvSpPr>
            <a:spLocks noGrp="1"/>
          </p:cNvSpPr>
          <p:nvPr>
            <p:ph type="title"/>
          </p:nvPr>
        </p:nvSpPr>
        <p:spPr/>
        <p:txBody>
          <a:bodyPr/>
          <a:lstStyle/>
          <a:p>
            <a:r>
              <a:rPr lang="es-MX"/>
              <a:t>Haz clic para modificar el estilo de título del patrón</a:t>
            </a:r>
            <a:endParaRPr lang="es-CO"/>
          </a:p>
        </p:txBody>
      </p:sp>
      <p:sp>
        <p:nvSpPr>
          <p:cNvPr id="3" name="Marcador de fecha 2">
            <a:extLst>
              <a:ext uri="{FF2B5EF4-FFF2-40B4-BE49-F238E27FC236}">
                <a16:creationId xmlns:a16="http://schemas.microsoft.com/office/drawing/2014/main" id="{B065D09E-BD6E-DB4D-C12A-E72B1C29FD86}"/>
              </a:ext>
            </a:extLst>
          </p:cNvPr>
          <p:cNvSpPr>
            <a:spLocks noGrp="1"/>
          </p:cNvSpPr>
          <p:nvPr>
            <p:ph type="dt" sz="half" idx="10"/>
          </p:nvPr>
        </p:nvSpPr>
        <p:spPr/>
        <p:txBody>
          <a:bodyPr/>
          <a:lstStyle/>
          <a:p>
            <a:fld id="{2BF9A374-2081-EC42-9D20-89556C894349}" type="datetimeFigureOut">
              <a:rPr lang="es-CO" smtClean="0"/>
              <a:t>10/09/2025</a:t>
            </a:fld>
            <a:endParaRPr lang="es-CO"/>
          </a:p>
        </p:txBody>
      </p:sp>
      <p:sp>
        <p:nvSpPr>
          <p:cNvPr id="4" name="Marcador de pie de página 3">
            <a:extLst>
              <a:ext uri="{FF2B5EF4-FFF2-40B4-BE49-F238E27FC236}">
                <a16:creationId xmlns:a16="http://schemas.microsoft.com/office/drawing/2014/main" id="{BC502C50-D0F8-E2BD-AF95-D6DC241F8805}"/>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E41FAFFB-8BE3-FB1C-D4A3-1B4466DA9A23}"/>
              </a:ext>
            </a:extLst>
          </p:cNvPr>
          <p:cNvSpPr>
            <a:spLocks noGrp="1"/>
          </p:cNvSpPr>
          <p:nvPr>
            <p:ph type="sldNum" sz="quarter" idx="12"/>
          </p:nvPr>
        </p:nvSpPr>
        <p:spPr/>
        <p:txBody>
          <a:bodyPr/>
          <a:lstStyle/>
          <a:p>
            <a:fld id="{1B6FA4A4-17A8-7B46-A943-B786191F8111}" type="slidenum">
              <a:rPr lang="es-CO" smtClean="0"/>
              <a:t>‹Nº›</a:t>
            </a:fld>
            <a:endParaRPr lang="es-CO"/>
          </a:p>
        </p:txBody>
      </p:sp>
    </p:spTree>
    <p:extLst>
      <p:ext uri="{BB962C8B-B14F-4D97-AF65-F5344CB8AC3E}">
        <p14:creationId xmlns:p14="http://schemas.microsoft.com/office/powerpoint/2010/main" val="20656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E228E7-07A0-A620-F5D0-CD56DD09CA19}"/>
              </a:ext>
            </a:extLst>
          </p:cNvPr>
          <p:cNvSpPr>
            <a:spLocks noGrp="1"/>
          </p:cNvSpPr>
          <p:nvPr>
            <p:ph type="dt" sz="half" idx="10"/>
          </p:nvPr>
        </p:nvSpPr>
        <p:spPr/>
        <p:txBody>
          <a:bodyPr/>
          <a:lstStyle/>
          <a:p>
            <a:fld id="{2BF9A374-2081-EC42-9D20-89556C894349}" type="datetimeFigureOut">
              <a:rPr lang="es-CO" smtClean="0"/>
              <a:t>10/09/2025</a:t>
            </a:fld>
            <a:endParaRPr lang="es-CO"/>
          </a:p>
        </p:txBody>
      </p:sp>
      <p:sp>
        <p:nvSpPr>
          <p:cNvPr id="3" name="Marcador de pie de página 2">
            <a:extLst>
              <a:ext uri="{FF2B5EF4-FFF2-40B4-BE49-F238E27FC236}">
                <a16:creationId xmlns:a16="http://schemas.microsoft.com/office/drawing/2014/main" id="{1436402C-DA43-7630-9AE9-E3AD8CF7175E}"/>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E0144A46-73E3-0557-2168-436ADD4A30A7}"/>
              </a:ext>
            </a:extLst>
          </p:cNvPr>
          <p:cNvSpPr>
            <a:spLocks noGrp="1"/>
          </p:cNvSpPr>
          <p:nvPr>
            <p:ph type="sldNum" sz="quarter" idx="12"/>
          </p:nvPr>
        </p:nvSpPr>
        <p:spPr/>
        <p:txBody>
          <a:bodyPr/>
          <a:lstStyle/>
          <a:p>
            <a:fld id="{1B6FA4A4-17A8-7B46-A943-B786191F8111}" type="slidenum">
              <a:rPr lang="es-CO" smtClean="0"/>
              <a:t>‹Nº›</a:t>
            </a:fld>
            <a:endParaRPr lang="es-CO"/>
          </a:p>
        </p:txBody>
      </p:sp>
    </p:spTree>
    <p:extLst>
      <p:ext uri="{BB962C8B-B14F-4D97-AF65-F5344CB8AC3E}">
        <p14:creationId xmlns:p14="http://schemas.microsoft.com/office/powerpoint/2010/main" val="2226403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4211ED-BD20-978C-B683-E3B1BE7F50FC}"/>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contenido 2">
            <a:extLst>
              <a:ext uri="{FF2B5EF4-FFF2-40B4-BE49-F238E27FC236}">
                <a16:creationId xmlns:a16="http://schemas.microsoft.com/office/drawing/2014/main" id="{88977E53-726D-ACD0-75C8-F79CC817F90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texto 3">
            <a:extLst>
              <a:ext uri="{FF2B5EF4-FFF2-40B4-BE49-F238E27FC236}">
                <a16:creationId xmlns:a16="http://schemas.microsoft.com/office/drawing/2014/main" id="{90046D9A-E5D9-DE56-3A72-CDD4E932F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F4EFEF1-26ED-0111-67EC-BE0A00C9F40F}"/>
              </a:ext>
            </a:extLst>
          </p:cNvPr>
          <p:cNvSpPr>
            <a:spLocks noGrp="1"/>
          </p:cNvSpPr>
          <p:nvPr>
            <p:ph type="dt" sz="half" idx="10"/>
          </p:nvPr>
        </p:nvSpPr>
        <p:spPr/>
        <p:txBody>
          <a:bodyPr/>
          <a:lstStyle/>
          <a:p>
            <a:fld id="{2BF9A374-2081-EC42-9D20-89556C894349}" type="datetimeFigureOut">
              <a:rPr lang="es-CO" smtClean="0"/>
              <a:t>10/09/2025</a:t>
            </a:fld>
            <a:endParaRPr lang="es-CO"/>
          </a:p>
        </p:txBody>
      </p:sp>
      <p:sp>
        <p:nvSpPr>
          <p:cNvPr id="6" name="Marcador de pie de página 5">
            <a:extLst>
              <a:ext uri="{FF2B5EF4-FFF2-40B4-BE49-F238E27FC236}">
                <a16:creationId xmlns:a16="http://schemas.microsoft.com/office/drawing/2014/main" id="{B31D13A7-E2B4-9719-72F0-A4FB790A4C07}"/>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20DA282-214B-49EC-9841-35DE0472CD37}"/>
              </a:ext>
            </a:extLst>
          </p:cNvPr>
          <p:cNvSpPr>
            <a:spLocks noGrp="1"/>
          </p:cNvSpPr>
          <p:nvPr>
            <p:ph type="sldNum" sz="quarter" idx="12"/>
          </p:nvPr>
        </p:nvSpPr>
        <p:spPr/>
        <p:txBody>
          <a:bodyPr/>
          <a:lstStyle/>
          <a:p>
            <a:fld id="{1B6FA4A4-17A8-7B46-A943-B786191F8111}" type="slidenum">
              <a:rPr lang="es-CO" smtClean="0"/>
              <a:t>‹Nº›</a:t>
            </a:fld>
            <a:endParaRPr lang="es-CO"/>
          </a:p>
        </p:txBody>
      </p:sp>
    </p:spTree>
    <p:extLst>
      <p:ext uri="{BB962C8B-B14F-4D97-AF65-F5344CB8AC3E}">
        <p14:creationId xmlns:p14="http://schemas.microsoft.com/office/powerpoint/2010/main" val="2689958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B49751-DBF5-7FD2-B6F5-1972056F9090}"/>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O"/>
          </a:p>
        </p:txBody>
      </p:sp>
      <p:sp>
        <p:nvSpPr>
          <p:cNvPr id="3" name="Marcador de posición de imagen 2">
            <a:extLst>
              <a:ext uri="{FF2B5EF4-FFF2-40B4-BE49-F238E27FC236}">
                <a16:creationId xmlns:a16="http://schemas.microsoft.com/office/drawing/2014/main" id="{2A37AA8B-54D7-2096-C1EB-CA0092AC2DD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FD63391D-E2FF-2CA6-37B7-7DC3BACF10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84D8419E-F121-E2D8-58EA-55CB605A14CA}"/>
              </a:ext>
            </a:extLst>
          </p:cNvPr>
          <p:cNvSpPr>
            <a:spLocks noGrp="1"/>
          </p:cNvSpPr>
          <p:nvPr>
            <p:ph type="dt" sz="half" idx="10"/>
          </p:nvPr>
        </p:nvSpPr>
        <p:spPr/>
        <p:txBody>
          <a:bodyPr/>
          <a:lstStyle/>
          <a:p>
            <a:fld id="{2BF9A374-2081-EC42-9D20-89556C894349}" type="datetimeFigureOut">
              <a:rPr lang="es-CO" smtClean="0"/>
              <a:t>10/09/2025</a:t>
            </a:fld>
            <a:endParaRPr lang="es-CO"/>
          </a:p>
        </p:txBody>
      </p:sp>
      <p:sp>
        <p:nvSpPr>
          <p:cNvPr id="6" name="Marcador de pie de página 5">
            <a:extLst>
              <a:ext uri="{FF2B5EF4-FFF2-40B4-BE49-F238E27FC236}">
                <a16:creationId xmlns:a16="http://schemas.microsoft.com/office/drawing/2014/main" id="{025D0E57-82D8-20B3-5CE2-EDB8DB8F7FC9}"/>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99F894E-535A-755F-BCA0-CBD8FE98A076}"/>
              </a:ext>
            </a:extLst>
          </p:cNvPr>
          <p:cNvSpPr>
            <a:spLocks noGrp="1"/>
          </p:cNvSpPr>
          <p:nvPr>
            <p:ph type="sldNum" sz="quarter" idx="12"/>
          </p:nvPr>
        </p:nvSpPr>
        <p:spPr/>
        <p:txBody>
          <a:bodyPr/>
          <a:lstStyle/>
          <a:p>
            <a:fld id="{1B6FA4A4-17A8-7B46-A943-B786191F8111}" type="slidenum">
              <a:rPr lang="es-CO" smtClean="0"/>
              <a:t>‹Nº›</a:t>
            </a:fld>
            <a:endParaRPr lang="es-CO"/>
          </a:p>
        </p:txBody>
      </p:sp>
    </p:spTree>
    <p:extLst>
      <p:ext uri="{BB962C8B-B14F-4D97-AF65-F5344CB8AC3E}">
        <p14:creationId xmlns:p14="http://schemas.microsoft.com/office/powerpoint/2010/main" val="663441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F4E95B8-394B-F4A6-2C2C-8033DE483C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O"/>
          </a:p>
        </p:txBody>
      </p:sp>
      <p:sp>
        <p:nvSpPr>
          <p:cNvPr id="3" name="Marcador de texto 2">
            <a:extLst>
              <a:ext uri="{FF2B5EF4-FFF2-40B4-BE49-F238E27FC236}">
                <a16:creationId xmlns:a16="http://schemas.microsoft.com/office/drawing/2014/main" id="{79B08576-712A-65F1-789C-5162C1C9B3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O"/>
          </a:p>
        </p:txBody>
      </p:sp>
      <p:sp>
        <p:nvSpPr>
          <p:cNvPr id="4" name="Marcador de fecha 3">
            <a:extLst>
              <a:ext uri="{FF2B5EF4-FFF2-40B4-BE49-F238E27FC236}">
                <a16:creationId xmlns:a16="http://schemas.microsoft.com/office/drawing/2014/main" id="{14B1D5C4-C411-E6CC-D32D-5F5CBB32A3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BF9A374-2081-EC42-9D20-89556C894349}" type="datetimeFigureOut">
              <a:rPr lang="es-CO" smtClean="0"/>
              <a:t>10/09/2025</a:t>
            </a:fld>
            <a:endParaRPr lang="es-CO"/>
          </a:p>
        </p:txBody>
      </p:sp>
      <p:sp>
        <p:nvSpPr>
          <p:cNvPr id="5" name="Marcador de pie de página 4">
            <a:extLst>
              <a:ext uri="{FF2B5EF4-FFF2-40B4-BE49-F238E27FC236}">
                <a16:creationId xmlns:a16="http://schemas.microsoft.com/office/drawing/2014/main" id="{C247DB84-5920-29F5-A272-E647886570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Marcador de número de diapositiva 5">
            <a:extLst>
              <a:ext uri="{FF2B5EF4-FFF2-40B4-BE49-F238E27FC236}">
                <a16:creationId xmlns:a16="http://schemas.microsoft.com/office/drawing/2014/main" id="{0D4C609F-8435-8402-CD8B-E1C3D938AA0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B6FA4A4-17A8-7B46-A943-B786191F8111}" type="slidenum">
              <a:rPr lang="es-CO" smtClean="0"/>
              <a:t>‹Nº›</a:t>
            </a:fld>
            <a:endParaRPr lang="es-CO"/>
          </a:p>
        </p:txBody>
      </p:sp>
    </p:spTree>
    <p:extLst>
      <p:ext uri="{BB962C8B-B14F-4D97-AF65-F5344CB8AC3E}">
        <p14:creationId xmlns:p14="http://schemas.microsoft.com/office/powerpoint/2010/main" val="858200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emf"/><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7.xml"/><Relationship Id="rId5" Type="http://schemas.openxmlformats.org/officeDocument/2006/relationships/comments" Target="../comments/comment1.xml"/><Relationship Id="rId4" Type="http://schemas.openxmlformats.org/officeDocument/2006/relationships/hyperlink" Target="../Desktop/Normatividad%20que%20rige%20la%20inversi&#243;n%20social%20en%20Colombia%202025.doc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10.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3CE2D5E-9229-78A9-A68A-3ECC0670D8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73380431-529B-E34B-A0D1-7606AA8F4033}"/>
              </a:ext>
            </a:extLst>
          </p:cNvPr>
          <p:cNvSpPr txBox="1">
            <a:spLocks/>
          </p:cNvSpPr>
          <p:nvPr/>
        </p:nvSpPr>
        <p:spPr>
          <a:xfrm>
            <a:off x="619432" y="678426"/>
            <a:ext cx="9717712" cy="196575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MX" sz="5400" b="1" dirty="0">
              <a:solidFill>
                <a:srgbClr val="0A5640"/>
              </a:solidFill>
              <a:latin typeface="Poppins" pitchFamily="2" charset="77"/>
              <a:cs typeface="Poppins" pitchFamily="2" charset="77"/>
            </a:endParaRPr>
          </a:p>
          <a:p>
            <a:endParaRPr lang="es-MX" sz="5400" b="1" dirty="0">
              <a:solidFill>
                <a:srgbClr val="0A5640"/>
              </a:solidFill>
              <a:latin typeface="Poppins" pitchFamily="2" charset="77"/>
              <a:cs typeface="Poppins" pitchFamily="2" charset="77"/>
            </a:endParaRPr>
          </a:p>
          <a:p>
            <a:endParaRPr lang="es-MX" sz="5400" b="1" dirty="0">
              <a:solidFill>
                <a:srgbClr val="0A5640"/>
              </a:solidFill>
              <a:latin typeface="Poppins" pitchFamily="2" charset="77"/>
              <a:cs typeface="Poppins" pitchFamily="2" charset="77"/>
            </a:endParaRPr>
          </a:p>
          <a:p>
            <a:endParaRPr lang="es-MX" sz="5400" b="1" dirty="0">
              <a:solidFill>
                <a:srgbClr val="0A5640"/>
              </a:solidFill>
              <a:latin typeface="Poppins" pitchFamily="2" charset="77"/>
              <a:cs typeface="Poppins" pitchFamily="2" charset="77"/>
            </a:endParaRPr>
          </a:p>
          <a:p>
            <a:endParaRPr lang="es-MX" sz="5400" b="1" dirty="0">
              <a:solidFill>
                <a:srgbClr val="0A5640"/>
              </a:solidFill>
              <a:latin typeface="Poppins" pitchFamily="2" charset="77"/>
              <a:cs typeface="Poppins" pitchFamily="2" charset="77"/>
            </a:endParaRPr>
          </a:p>
          <a:p>
            <a:endParaRPr lang="es-MX" sz="5400" b="1" dirty="0">
              <a:solidFill>
                <a:srgbClr val="0A5640"/>
              </a:solidFill>
              <a:latin typeface="Poppins" pitchFamily="2" charset="77"/>
              <a:cs typeface="Poppins" pitchFamily="2" charset="77"/>
            </a:endParaRPr>
          </a:p>
          <a:p>
            <a:pPr algn="just"/>
            <a:r>
              <a:rPr lang="es-MX" sz="5400" b="1" dirty="0">
                <a:solidFill>
                  <a:srgbClr val="0A5640"/>
                </a:solidFill>
                <a:latin typeface="Poppins" pitchFamily="2" charset="77"/>
                <a:cs typeface="Poppins" pitchFamily="2" charset="77"/>
              </a:rPr>
              <a:t>Capacitación: Plan Operativo Anual de Inversiones-POAI 2026</a:t>
            </a:r>
          </a:p>
          <a:p>
            <a:pPr algn="just"/>
            <a:endParaRPr lang="es-MX" sz="5400" b="1" dirty="0">
              <a:solidFill>
                <a:srgbClr val="0A5640"/>
              </a:solidFill>
              <a:latin typeface="Poppins" pitchFamily="2" charset="77"/>
              <a:cs typeface="Poppins" pitchFamily="2" charset="77"/>
            </a:endParaRPr>
          </a:p>
          <a:p>
            <a:pPr algn="just"/>
            <a:r>
              <a:rPr lang="es-MX" sz="3200" b="1" dirty="0">
                <a:solidFill>
                  <a:schemeClr val="bg1"/>
                </a:solidFill>
                <a:latin typeface="Poppins" pitchFamily="2" charset="77"/>
                <a:cs typeface="Poppins" pitchFamily="2" charset="77"/>
              </a:rPr>
              <a:t>Dirección Proyectos E Inversión Pública-Departamento Administrativo de Planeación</a:t>
            </a:r>
          </a:p>
          <a:p>
            <a:endParaRPr lang="es-MX" sz="5400" b="1" dirty="0">
              <a:solidFill>
                <a:srgbClr val="0A5640"/>
              </a:solidFill>
              <a:latin typeface="Poppins" pitchFamily="2" charset="77"/>
              <a:cs typeface="Poppins" pitchFamily="2" charset="77"/>
            </a:endParaRPr>
          </a:p>
          <a:p>
            <a:r>
              <a:rPr lang="es-MX" sz="2400" b="1">
                <a:solidFill>
                  <a:schemeClr val="bg1"/>
                </a:solidFill>
                <a:latin typeface="Poppins" pitchFamily="2" charset="77"/>
                <a:cs typeface="Poppins" pitchFamily="2" charset="77"/>
              </a:rPr>
              <a:t>Agosto  19 y 20 </a:t>
            </a:r>
            <a:r>
              <a:rPr lang="es-MX" sz="2400" b="1" dirty="0">
                <a:solidFill>
                  <a:schemeClr val="bg1"/>
                </a:solidFill>
                <a:latin typeface="Poppins" pitchFamily="2" charset="77"/>
                <a:cs typeface="Poppins" pitchFamily="2" charset="77"/>
              </a:rPr>
              <a:t>de 2025</a:t>
            </a:r>
          </a:p>
          <a:p>
            <a:endParaRPr lang="es-CO" sz="5400" b="1" dirty="0">
              <a:solidFill>
                <a:srgbClr val="0A5640"/>
              </a:solidFill>
              <a:latin typeface="Poppins" pitchFamily="2" charset="77"/>
              <a:cs typeface="Poppins" pitchFamily="2" charset="77"/>
            </a:endParaRPr>
          </a:p>
        </p:txBody>
      </p:sp>
    </p:spTree>
    <p:extLst>
      <p:ext uri="{BB962C8B-B14F-4D97-AF65-F5344CB8AC3E}">
        <p14:creationId xmlns:p14="http://schemas.microsoft.com/office/powerpoint/2010/main" val="2032197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C2C52D50-6355-93A9-7462-A75CE71C92A3}"/>
              </a:ext>
            </a:extLst>
          </p:cNvPr>
          <p:cNvPicPr>
            <a:picLocks noChangeAspect="1"/>
          </p:cNvPicPr>
          <p:nvPr/>
        </p:nvPicPr>
        <p:blipFill>
          <a:blip r:embed="rId2"/>
          <a:stretch>
            <a:fillRect/>
          </a:stretch>
        </p:blipFill>
        <p:spPr>
          <a:xfrm>
            <a:off x="0" y="451650"/>
            <a:ext cx="7268705" cy="1134498"/>
          </a:xfrm>
          <a:prstGeom prst="rect">
            <a:avLst/>
          </a:prstGeom>
        </p:spPr>
      </p:pic>
      <p:pic>
        <p:nvPicPr>
          <p:cNvPr id="3" name="Imagen 2">
            <a:extLst>
              <a:ext uri="{FF2B5EF4-FFF2-40B4-BE49-F238E27FC236}">
                <a16:creationId xmlns:a16="http://schemas.microsoft.com/office/drawing/2014/main" id="{00543F19-28EE-705E-55DE-08923E38A7D9}"/>
              </a:ext>
            </a:extLst>
          </p:cNvPr>
          <p:cNvPicPr>
            <a:picLocks noChangeAspect="1"/>
          </p:cNvPicPr>
          <p:nvPr/>
        </p:nvPicPr>
        <p:blipFill>
          <a:blip r:embed="rId3">
            <a:extLst>
              <a:ext uri="{28A0092B-C50C-407E-A947-70E740481C1C}">
                <a14:useLocalDpi xmlns:a14="http://schemas.microsoft.com/office/drawing/2010/main" val="0"/>
              </a:ext>
            </a:extLst>
          </a:blip>
          <a:srcRect l="11344" t="13302" r="9328" b="19850"/>
          <a:stretch/>
        </p:blipFill>
        <p:spPr>
          <a:xfrm>
            <a:off x="9470569" y="5165397"/>
            <a:ext cx="2569029" cy="1774373"/>
          </a:xfrm>
          <a:prstGeom prst="rect">
            <a:avLst/>
          </a:prstGeom>
        </p:spPr>
      </p:pic>
      <p:sp>
        <p:nvSpPr>
          <p:cNvPr id="4" name="Subtítulo 2">
            <a:extLst>
              <a:ext uri="{FF2B5EF4-FFF2-40B4-BE49-F238E27FC236}">
                <a16:creationId xmlns:a16="http://schemas.microsoft.com/office/drawing/2014/main" id="{7FC17491-EAEE-6F20-276D-F47DE3A0D512}"/>
              </a:ext>
            </a:extLst>
          </p:cNvPr>
          <p:cNvSpPr txBox="1">
            <a:spLocks/>
          </p:cNvSpPr>
          <p:nvPr/>
        </p:nvSpPr>
        <p:spPr>
          <a:xfrm>
            <a:off x="152402" y="1931094"/>
            <a:ext cx="11734798" cy="43436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MX" sz="2000" dirty="0">
                <a:solidFill>
                  <a:schemeClr val="tx1">
                    <a:lumMod val="75000"/>
                    <a:lumOff val="25000"/>
                  </a:schemeClr>
                </a:solidFill>
                <a:latin typeface="Poppins" pitchFamily="2" charset="77"/>
                <a:cs typeface="Poppins" pitchFamily="2" charset="77"/>
              </a:rPr>
              <a:t>El POAI no es solo una lista de proyectos, sino el puente entre la planeación estratégica y la ejecución presupuestal, asegurando que las inversiones públicas sean PLANIFICADAS, PRIORIZADAS, FINANCIADAS Y EVALUADAS de forma ordenada y transparente.</a:t>
            </a:r>
            <a:endParaRPr lang="es-CO" sz="2000" dirty="0">
              <a:solidFill>
                <a:schemeClr val="tx1">
                  <a:lumMod val="75000"/>
                  <a:lumOff val="25000"/>
                </a:schemeClr>
              </a:solidFill>
              <a:latin typeface="Poppins" pitchFamily="2" charset="77"/>
              <a:cs typeface="Poppins" pitchFamily="2" charset="77"/>
            </a:endParaRPr>
          </a:p>
          <a:p>
            <a:pPr algn="just"/>
            <a:r>
              <a:rPr lang="es-CO" sz="2000" dirty="0">
                <a:solidFill>
                  <a:schemeClr val="tx1">
                    <a:lumMod val="75000"/>
                    <a:lumOff val="25000"/>
                  </a:schemeClr>
                </a:solidFill>
                <a:latin typeface="Poppins" pitchFamily="2" charset="77"/>
                <a:cs typeface="Poppins" pitchFamily="2" charset="77"/>
              </a:rPr>
              <a:t>Alinear recursos financieros con las metas del Plan de Desarrollo </a:t>
            </a:r>
            <a:r>
              <a:rPr lang="es-CO" sz="2000" dirty="0">
                <a:latin typeface="Poppins" panose="00000500000000000000"/>
              </a:rPr>
              <a:t>Por Antioquia Firme 2024-2027</a:t>
            </a:r>
          </a:p>
          <a:p>
            <a:pPr algn="just"/>
            <a:r>
              <a:rPr lang="es-CO" sz="2000" dirty="0">
                <a:solidFill>
                  <a:schemeClr val="tx1">
                    <a:lumMod val="75000"/>
                    <a:lumOff val="25000"/>
                  </a:schemeClr>
                </a:solidFill>
                <a:latin typeface="Poppins" pitchFamily="2" charset="77"/>
                <a:cs typeface="Poppins" pitchFamily="2" charset="77"/>
              </a:rPr>
              <a:t>Asegurar la eficiencia en el uso de los recursos.</a:t>
            </a:r>
          </a:p>
          <a:p>
            <a:pPr algn="just"/>
            <a:r>
              <a:rPr lang="es-CO" sz="2000" dirty="0">
                <a:solidFill>
                  <a:schemeClr val="tx1">
                    <a:lumMod val="75000"/>
                    <a:lumOff val="25000"/>
                  </a:schemeClr>
                </a:solidFill>
                <a:latin typeface="Poppins" pitchFamily="2" charset="77"/>
                <a:cs typeface="Poppins" pitchFamily="2" charset="77"/>
              </a:rPr>
              <a:t>Facilitar el seguimiento y control de proyectos.</a:t>
            </a:r>
          </a:p>
          <a:p>
            <a:pPr algn="just"/>
            <a:r>
              <a:rPr lang="es-CO" sz="2000" dirty="0">
                <a:solidFill>
                  <a:schemeClr val="tx1">
                    <a:lumMod val="75000"/>
                    <a:lumOff val="25000"/>
                  </a:schemeClr>
                </a:solidFill>
                <a:latin typeface="Poppins" pitchFamily="2" charset="77"/>
                <a:cs typeface="Poppins" pitchFamily="2" charset="77"/>
              </a:rPr>
              <a:t>Garantizar la priorización de iniciativas Estratégicas.</a:t>
            </a:r>
          </a:p>
          <a:p>
            <a:pPr algn="just"/>
            <a:r>
              <a:rPr lang="es-MX" sz="2000" dirty="0">
                <a:solidFill>
                  <a:schemeClr val="tx1">
                    <a:lumMod val="75000"/>
                    <a:lumOff val="25000"/>
                  </a:schemeClr>
                </a:solidFill>
                <a:latin typeface="Poppins" pitchFamily="2" charset="77"/>
                <a:cs typeface="Poppins" pitchFamily="2" charset="77"/>
              </a:rPr>
              <a:t>Herramienta de defensa técnica frente a los recortes presupuestales, porque demuestra que los recursos solicitados están justificados y alineados al Plan de Desarrollo y a la normatividad de la inversión en Colombia.</a:t>
            </a:r>
          </a:p>
          <a:p>
            <a:pPr algn="just"/>
            <a:endParaRPr lang="es-CO" sz="2400" dirty="0">
              <a:solidFill>
                <a:schemeClr val="tx1">
                  <a:lumMod val="75000"/>
                  <a:lumOff val="25000"/>
                </a:schemeClr>
              </a:solidFill>
              <a:latin typeface="Poppins" pitchFamily="2" charset="77"/>
              <a:cs typeface="Poppins" pitchFamily="2" charset="77"/>
            </a:endParaRPr>
          </a:p>
          <a:p>
            <a:pPr algn="just"/>
            <a:endParaRPr lang="es-CO" sz="1200" dirty="0">
              <a:highlight>
                <a:srgbClr val="FFFF00"/>
              </a:highlight>
              <a:latin typeface="Poppins" pitchFamily="2" charset="77"/>
              <a:cs typeface="Poppins" pitchFamily="2" charset="77"/>
            </a:endParaRPr>
          </a:p>
          <a:p>
            <a:pPr algn="just"/>
            <a:endParaRPr lang="es-CO" sz="1200" dirty="0">
              <a:solidFill>
                <a:schemeClr val="tx1">
                  <a:lumMod val="75000"/>
                  <a:lumOff val="25000"/>
                </a:schemeClr>
              </a:solidFill>
              <a:highlight>
                <a:srgbClr val="FFFF00"/>
              </a:highlight>
              <a:latin typeface="Poppins" pitchFamily="2" charset="77"/>
              <a:cs typeface="Poppins" pitchFamily="2" charset="77"/>
            </a:endParaRPr>
          </a:p>
          <a:p>
            <a:pPr algn="just"/>
            <a:endParaRPr lang="es-CO" sz="1200" dirty="0">
              <a:solidFill>
                <a:schemeClr val="tx1">
                  <a:lumMod val="75000"/>
                  <a:lumOff val="25000"/>
                </a:schemeClr>
              </a:solidFill>
              <a:highlight>
                <a:srgbClr val="FFFF00"/>
              </a:highlight>
              <a:latin typeface="Poppins" pitchFamily="2" charset="77"/>
              <a:cs typeface="Poppins" pitchFamily="2" charset="77"/>
            </a:endParaRPr>
          </a:p>
        </p:txBody>
      </p:sp>
      <p:sp>
        <p:nvSpPr>
          <p:cNvPr id="5" name="Rectángulo 4">
            <a:extLst>
              <a:ext uri="{FF2B5EF4-FFF2-40B4-BE49-F238E27FC236}">
                <a16:creationId xmlns:a16="http://schemas.microsoft.com/office/drawing/2014/main" id="{1C99173C-07E4-8BBA-12C6-2821F10F41FA}"/>
              </a:ext>
            </a:extLst>
          </p:cNvPr>
          <p:cNvSpPr/>
          <p:nvPr/>
        </p:nvSpPr>
        <p:spPr>
          <a:xfrm>
            <a:off x="566534" y="796596"/>
            <a:ext cx="6209065"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Finalidad del POAI</a:t>
            </a:r>
          </a:p>
        </p:txBody>
      </p:sp>
    </p:spTree>
    <p:extLst>
      <p:ext uri="{BB962C8B-B14F-4D97-AF65-F5344CB8AC3E}">
        <p14:creationId xmlns:p14="http://schemas.microsoft.com/office/powerpoint/2010/main" val="1112949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3"/>
          <p:cNvGraphicFramePr>
            <a:graphicFrameLocks/>
          </p:cNvGraphicFramePr>
          <p:nvPr>
            <p:extLst>
              <p:ext uri="{D42A27DB-BD31-4B8C-83A1-F6EECF244321}">
                <p14:modId xmlns:p14="http://schemas.microsoft.com/office/powerpoint/2010/main" val="2463610990"/>
              </p:ext>
            </p:extLst>
          </p:nvPr>
        </p:nvGraphicFramePr>
        <p:xfrm>
          <a:off x="66675" y="1552575"/>
          <a:ext cx="10515600" cy="47291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n 3">
            <a:extLst>
              <a:ext uri="{FF2B5EF4-FFF2-40B4-BE49-F238E27FC236}">
                <a16:creationId xmlns:a16="http://schemas.microsoft.com/office/drawing/2014/main" id="{3584B3DF-7F20-42BF-8B0C-E9D090820807}"/>
              </a:ext>
            </a:extLst>
          </p:cNvPr>
          <p:cNvPicPr>
            <a:picLocks noChangeAspect="1"/>
          </p:cNvPicPr>
          <p:nvPr/>
        </p:nvPicPr>
        <p:blipFill>
          <a:blip r:embed="rId7"/>
          <a:stretch>
            <a:fillRect/>
          </a:stretch>
        </p:blipFill>
        <p:spPr>
          <a:xfrm>
            <a:off x="183715" y="174712"/>
            <a:ext cx="7268705" cy="1134498"/>
          </a:xfrm>
          <a:prstGeom prst="rect">
            <a:avLst/>
          </a:prstGeom>
        </p:spPr>
      </p:pic>
      <p:sp>
        <p:nvSpPr>
          <p:cNvPr id="10" name="CuadroTexto 9">
            <a:extLst>
              <a:ext uri="{FF2B5EF4-FFF2-40B4-BE49-F238E27FC236}">
                <a16:creationId xmlns:a16="http://schemas.microsoft.com/office/drawing/2014/main" id="{8CFAC2F6-6B99-4C07-9F40-1D5B5991D970}"/>
              </a:ext>
            </a:extLst>
          </p:cNvPr>
          <p:cNvSpPr txBox="1"/>
          <p:nvPr/>
        </p:nvSpPr>
        <p:spPr>
          <a:xfrm>
            <a:off x="566802" y="557295"/>
            <a:ext cx="6093912" cy="523220"/>
          </a:xfrm>
          <a:prstGeom prst="rect">
            <a:avLst/>
          </a:prstGeom>
          <a:noFill/>
        </p:spPr>
        <p:txBody>
          <a:bodyPr wrap="square">
            <a:spAutoFit/>
          </a:bodyPr>
          <a:lstStyle/>
          <a:p>
            <a:r>
              <a:rPr lang="es-CO" sz="2400" b="1" dirty="0">
                <a:solidFill>
                  <a:schemeClr val="bg1"/>
                </a:solidFill>
                <a:latin typeface="Poppins" pitchFamily="2" charset="77"/>
                <a:cs typeface="Poppins" pitchFamily="2" charset="77"/>
              </a:rPr>
              <a:t>Ciclo </a:t>
            </a:r>
            <a:r>
              <a:rPr lang="es-CO" sz="2800" b="1" dirty="0">
                <a:solidFill>
                  <a:schemeClr val="bg1"/>
                </a:solidFill>
                <a:latin typeface="Poppins" pitchFamily="2" charset="77"/>
                <a:cs typeface="Poppins" pitchFamily="2" charset="77"/>
              </a:rPr>
              <a:t>Presupuestal</a:t>
            </a:r>
          </a:p>
        </p:txBody>
      </p:sp>
    </p:spTree>
    <p:extLst>
      <p:ext uri="{BB962C8B-B14F-4D97-AF65-F5344CB8AC3E}">
        <p14:creationId xmlns:p14="http://schemas.microsoft.com/office/powerpoint/2010/main" val="3741630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3667BE52-C556-8DF0-1DD3-0904AA7EF9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F6A3EFD2-AD54-8C6C-70FC-7276C119FAE5}"/>
              </a:ext>
            </a:extLst>
          </p:cNvPr>
          <p:cNvPicPr>
            <a:picLocks noChangeAspect="1"/>
          </p:cNvPicPr>
          <p:nvPr/>
        </p:nvPicPr>
        <p:blipFill>
          <a:blip r:embed="rId3"/>
          <a:stretch>
            <a:fillRect/>
          </a:stretch>
        </p:blipFill>
        <p:spPr>
          <a:xfrm>
            <a:off x="0" y="821410"/>
            <a:ext cx="5451344" cy="1524844"/>
          </a:xfrm>
          <a:prstGeom prst="rect">
            <a:avLst/>
          </a:prstGeom>
          <a:noFill/>
        </p:spPr>
      </p:pic>
      <p:sp>
        <p:nvSpPr>
          <p:cNvPr id="4" name="Título 1">
            <a:extLst>
              <a:ext uri="{FF2B5EF4-FFF2-40B4-BE49-F238E27FC236}">
                <a16:creationId xmlns:a16="http://schemas.microsoft.com/office/drawing/2014/main" id="{BD705C32-44E1-8566-8793-2FD7C1DD4644}"/>
              </a:ext>
            </a:extLst>
          </p:cNvPr>
          <p:cNvSpPr txBox="1">
            <a:spLocks/>
          </p:cNvSpPr>
          <p:nvPr/>
        </p:nvSpPr>
        <p:spPr>
          <a:xfrm>
            <a:off x="305134" y="821410"/>
            <a:ext cx="1446174" cy="169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0000" b="1" dirty="0">
                <a:solidFill>
                  <a:srgbClr val="3AF9A2"/>
                </a:solidFill>
                <a:latin typeface="Poppins" pitchFamily="2" charset="77"/>
                <a:cs typeface="Poppins" pitchFamily="2" charset="77"/>
              </a:rPr>
              <a:t>4.</a:t>
            </a:r>
            <a:endParaRPr lang="es-CO" sz="10000" b="1" dirty="0">
              <a:solidFill>
                <a:srgbClr val="3AF9A2"/>
              </a:solidFill>
              <a:latin typeface="Poppins" pitchFamily="2" charset="77"/>
              <a:cs typeface="Poppins" pitchFamily="2" charset="77"/>
            </a:endParaRPr>
          </a:p>
        </p:txBody>
      </p:sp>
      <p:sp>
        <p:nvSpPr>
          <p:cNvPr id="5" name="Rectángulo 4">
            <a:extLst>
              <a:ext uri="{FF2B5EF4-FFF2-40B4-BE49-F238E27FC236}">
                <a16:creationId xmlns:a16="http://schemas.microsoft.com/office/drawing/2014/main" id="{68535FBB-31B5-9C0A-1553-86EC2F656B72}"/>
              </a:ext>
            </a:extLst>
          </p:cNvPr>
          <p:cNvSpPr/>
          <p:nvPr/>
        </p:nvSpPr>
        <p:spPr>
          <a:xfrm>
            <a:off x="1698758" y="1106778"/>
            <a:ext cx="5041900"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Estructura del POAI</a:t>
            </a:r>
          </a:p>
        </p:txBody>
      </p:sp>
      <p:sp>
        <p:nvSpPr>
          <p:cNvPr id="7" name="Título 1">
            <a:extLst>
              <a:ext uri="{FF2B5EF4-FFF2-40B4-BE49-F238E27FC236}">
                <a16:creationId xmlns:a16="http://schemas.microsoft.com/office/drawing/2014/main" id="{7893B122-5E24-02CA-54E6-AC890816D9A7}"/>
              </a:ext>
            </a:extLst>
          </p:cNvPr>
          <p:cNvSpPr txBox="1">
            <a:spLocks/>
          </p:cNvSpPr>
          <p:nvPr/>
        </p:nvSpPr>
        <p:spPr>
          <a:xfrm>
            <a:off x="774271" y="3146971"/>
            <a:ext cx="4419598" cy="1241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2000" dirty="0">
              <a:solidFill>
                <a:schemeClr val="bg1"/>
              </a:solidFill>
              <a:effectLst/>
              <a:latin typeface="Poppins" pitchFamily="2" charset="77"/>
              <a:cs typeface="Poppins" pitchFamily="2" charset="77"/>
            </a:endParaRPr>
          </a:p>
        </p:txBody>
      </p:sp>
    </p:spTree>
    <p:extLst>
      <p:ext uri="{BB962C8B-B14F-4D97-AF65-F5344CB8AC3E}">
        <p14:creationId xmlns:p14="http://schemas.microsoft.com/office/powerpoint/2010/main" val="2840254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46CEBD09-6201-4D4C-B55E-34CF3E75D22C}"/>
              </a:ext>
            </a:extLst>
          </p:cNvPr>
          <p:cNvSpPr>
            <a:spLocks noGrp="1"/>
          </p:cNvSpPr>
          <p:nvPr>
            <p:ph type="ctrTitle"/>
          </p:nvPr>
        </p:nvSpPr>
        <p:spPr>
          <a:xfrm>
            <a:off x="815770" y="623649"/>
            <a:ext cx="4124141" cy="754257"/>
          </a:xfrm>
        </p:spPr>
        <p:txBody>
          <a:bodyPr>
            <a:noAutofit/>
          </a:bodyPr>
          <a:lstStyle/>
          <a:p>
            <a:pPr algn="l"/>
            <a:r>
              <a:rPr lang="es-MX" sz="3600" b="1" dirty="0">
                <a:solidFill>
                  <a:srgbClr val="0C5641"/>
                </a:solidFill>
                <a:latin typeface="Prompt" panose="00000500000000000000" pitchFamily="2" charset="-34"/>
                <a:cs typeface="Prompt" panose="00000500000000000000" pitchFamily="2" charset="-34"/>
              </a:rPr>
              <a:t>Formato POAI</a:t>
            </a:r>
            <a:endParaRPr lang="es-CO" sz="3600" b="1" dirty="0">
              <a:solidFill>
                <a:srgbClr val="0C5641"/>
              </a:solidFill>
              <a:latin typeface="Prompt" panose="00000500000000000000" pitchFamily="2" charset="-34"/>
              <a:cs typeface="Prompt" panose="00000500000000000000" pitchFamily="2" charset="-34"/>
            </a:endParaRPr>
          </a:p>
        </p:txBody>
      </p:sp>
      <p:cxnSp>
        <p:nvCxnSpPr>
          <p:cNvPr id="12" name="Conector recto de flecha 11"/>
          <p:cNvCxnSpPr/>
          <p:nvPr/>
        </p:nvCxnSpPr>
        <p:spPr>
          <a:xfrm>
            <a:off x="5458803" y="3881316"/>
            <a:ext cx="0" cy="4047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490899" y="4286087"/>
            <a:ext cx="1418767"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Código que identifica </a:t>
            </a:r>
            <a:r>
              <a:rPr lang="es-CO" sz="1000" dirty="0">
                <a:solidFill>
                  <a:prstClr val="black"/>
                </a:solidFill>
                <a:latin typeface="Prompt" panose="00000500000000000000" pitchFamily="2" charset="-34"/>
                <a:cs typeface="Prompt" panose="00000500000000000000" pitchFamily="2" charset="-34"/>
              </a:rPr>
              <a:t> la</a:t>
            </a:r>
            <a:r>
              <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 dependencia</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Nivel central o establecimientos públicos</a:t>
            </a:r>
          </a:p>
        </p:txBody>
      </p:sp>
      <p:sp>
        <p:nvSpPr>
          <p:cNvPr id="19" name="CuadroTexto 18"/>
          <p:cNvSpPr txBox="1"/>
          <p:nvPr/>
        </p:nvSpPr>
        <p:spPr>
          <a:xfrm>
            <a:off x="1716351" y="4301473"/>
            <a:ext cx="878254" cy="70788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Fuente origen de los recursos</a:t>
            </a:r>
          </a:p>
        </p:txBody>
      </p:sp>
      <p:sp>
        <p:nvSpPr>
          <p:cNvPr id="20" name="CuadroTexto 19"/>
          <p:cNvSpPr txBox="1"/>
          <p:nvPr/>
        </p:nvSpPr>
        <p:spPr>
          <a:xfrm>
            <a:off x="3688711" y="4284388"/>
            <a:ext cx="1066438" cy="1169551"/>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Código de 6 dígitos, asignado en SAP. Proyecto</a:t>
            </a:r>
            <a:r>
              <a:rPr kumimoji="0" lang="es-CO" sz="1000" b="0" i="0" u="none" strike="noStrike" kern="1200" cap="none" spc="0" normalizeH="0" noProof="0" dirty="0">
                <a:ln>
                  <a:noFill/>
                </a:ln>
                <a:solidFill>
                  <a:prstClr val="black"/>
                </a:solidFill>
                <a:effectLst/>
                <a:uLnTx/>
                <a:uFillTx/>
                <a:latin typeface="Prompt" panose="00000500000000000000" pitchFamily="2" charset="-34"/>
                <a:cs typeface="Prompt" panose="00000500000000000000" pitchFamily="2" charset="-34"/>
              </a:rPr>
              <a:t> de Ejecución Presupuestal (PEP)</a:t>
            </a:r>
            <a:endPar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endParaRPr>
          </a:p>
        </p:txBody>
      </p:sp>
      <p:sp>
        <p:nvSpPr>
          <p:cNvPr id="21" name="CuadroTexto 20"/>
          <p:cNvSpPr txBox="1"/>
          <p:nvPr/>
        </p:nvSpPr>
        <p:spPr>
          <a:xfrm>
            <a:off x="4866145" y="4286087"/>
            <a:ext cx="1320800" cy="861774"/>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Nombre inscrito en el Banco de Proyectos de Inversión Departamental</a:t>
            </a:r>
          </a:p>
        </p:txBody>
      </p:sp>
      <p:sp>
        <p:nvSpPr>
          <p:cNvPr id="22" name="CuadroTexto 21"/>
          <p:cNvSpPr txBox="1"/>
          <p:nvPr/>
        </p:nvSpPr>
        <p:spPr>
          <a:xfrm>
            <a:off x="2440774" y="4286088"/>
            <a:ext cx="1338008" cy="255454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Código relacionado</a:t>
            </a:r>
            <a:r>
              <a:rPr kumimoji="0" lang="es-CO" sz="1000" b="0" i="0" u="none" strike="noStrike" kern="1200" cap="none" spc="0" normalizeH="0" noProof="0" dirty="0">
                <a:ln>
                  <a:noFill/>
                </a:ln>
                <a:solidFill>
                  <a:prstClr val="black"/>
                </a:solidFill>
                <a:effectLst/>
                <a:uLnTx/>
                <a:uFillTx/>
                <a:latin typeface="Prompt" panose="00000500000000000000" pitchFamily="2" charset="-34"/>
                <a:cs typeface="Prompt" panose="00000500000000000000" pitchFamily="2" charset="-34"/>
              </a:rPr>
              <a:t> con el manual programático de la inversión.  Compuesto por sector, programa y elemento constitutivo, y le antecede la letra C (vigencia corriente) o la letra (F) vigencia futura</a:t>
            </a:r>
            <a:endParaRPr kumimoji="0" lang="es-CO" sz="1000" b="1" i="0" u="none" strike="noStrike" kern="1200" cap="none" spc="0" normalizeH="0" baseline="0" noProof="0" dirty="0">
              <a:ln>
                <a:noFill/>
              </a:ln>
              <a:solidFill>
                <a:srgbClr val="B80F21"/>
              </a:solidFill>
              <a:effectLst/>
              <a:uLnTx/>
              <a:uFillTx/>
              <a:latin typeface="Prompt" panose="00000500000000000000" pitchFamily="2" charset="-34"/>
              <a:cs typeface="Prompt" panose="00000500000000000000" pitchFamily="2" charset="-34"/>
            </a:endParaRPr>
          </a:p>
        </p:txBody>
      </p:sp>
      <p:sp>
        <p:nvSpPr>
          <p:cNvPr id="23" name="CuadroTexto 22"/>
          <p:cNvSpPr txBox="1"/>
          <p:nvPr/>
        </p:nvSpPr>
        <p:spPr>
          <a:xfrm>
            <a:off x="6298690" y="4286087"/>
            <a:ext cx="1133646"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Código compuesto por el</a:t>
            </a:r>
            <a:r>
              <a:rPr kumimoji="0" lang="es-CO" sz="1000" b="0" i="0" u="none" strike="noStrike" kern="1200" cap="none" spc="0" normalizeH="0" noProof="0" dirty="0">
                <a:ln>
                  <a:noFill/>
                </a:ln>
                <a:solidFill>
                  <a:prstClr val="black"/>
                </a:solidFill>
                <a:effectLst/>
                <a:uLnTx/>
                <a:uFillTx/>
                <a:latin typeface="Prompt" panose="00000500000000000000" pitchFamily="2" charset="-34"/>
                <a:cs typeface="Prompt" panose="00000500000000000000" pitchFamily="2" charset="-34"/>
              </a:rPr>
              <a:t> gasto de inversión del CCPT. Siempre es 2-3</a:t>
            </a:r>
            <a:endPar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endParaRPr>
          </a:p>
        </p:txBody>
      </p:sp>
      <p:sp>
        <p:nvSpPr>
          <p:cNvPr id="24" name="CuadroTexto 23"/>
          <p:cNvSpPr txBox="1"/>
          <p:nvPr/>
        </p:nvSpPr>
        <p:spPr>
          <a:xfrm>
            <a:off x="7652781" y="4286087"/>
            <a:ext cx="1463199" cy="1631216"/>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Valor asignado </a:t>
            </a:r>
            <a:r>
              <a:rPr lang="es-CO" sz="1000" dirty="0">
                <a:solidFill>
                  <a:prstClr val="black"/>
                </a:solidFill>
                <a:latin typeface="Prompt" panose="00000500000000000000" pitchFamily="2" charset="-34"/>
                <a:cs typeface="Prompt" panose="00000500000000000000" pitchFamily="2" charset="-34"/>
              </a:rPr>
              <a:t>a</a:t>
            </a:r>
            <a:r>
              <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 cada dependencia,</a:t>
            </a:r>
            <a:r>
              <a:rPr kumimoji="0" lang="es-CO" sz="1000" b="0" i="0" u="none" strike="noStrike" kern="1200" cap="none" spc="0" normalizeH="0" noProof="0" dirty="0">
                <a:ln>
                  <a:noFill/>
                </a:ln>
                <a:solidFill>
                  <a:prstClr val="black"/>
                </a:solidFill>
                <a:effectLst/>
                <a:uLnTx/>
                <a:uFillTx/>
                <a:latin typeface="Prompt" panose="00000500000000000000" pitchFamily="2" charset="-34"/>
                <a:cs typeface="Prompt" panose="00000500000000000000" pitchFamily="2" charset="-34"/>
              </a:rPr>
              <a:t> por fuente te recursos.  Los cuales deben ser distribuidos en los diferentes </a:t>
            </a:r>
            <a:r>
              <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 proyectos, sin superar el techo asignado por fondo.</a:t>
            </a:r>
            <a:endParaRPr kumimoji="0" lang="es-CO" sz="1000" b="0" i="0" u="none" strike="noStrike" kern="1200" cap="none" spc="0" normalizeH="0" baseline="0" noProof="0" dirty="0">
              <a:ln>
                <a:noFill/>
              </a:ln>
              <a:solidFill>
                <a:srgbClr val="B80F21"/>
              </a:solidFill>
              <a:effectLst/>
              <a:uLnTx/>
              <a:uFillTx/>
              <a:latin typeface="Prompt" panose="00000500000000000000" pitchFamily="2" charset="-34"/>
              <a:cs typeface="Prompt" panose="00000500000000000000" pitchFamily="2" charset="-34"/>
            </a:endParaRPr>
          </a:p>
        </p:txBody>
      </p:sp>
      <p:sp>
        <p:nvSpPr>
          <p:cNvPr id="25" name="CuadroTexto 24"/>
          <p:cNvSpPr txBox="1">
            <a:spLocks noChangeArrowheads="1"/>
          </p:cNvSpPr>
          <p:nvPr/>
        </p:nvSpPr>
        <p:spPr bwMode="auto">
          <a:xfrm>
            <a:off x="1387425" y="3554122"/>
            <a:ext cx="290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800" b="0" i="0" u="none" strike="noStrike" kern="1200" cap="none" spc="0" normalizeH="0" baseline="0" noProof="0" dirty="0">
                <a:ln>
                  <a:noFill/>
                </a:ln>
                <a:solidFill>
                  <a:srgbClr val="B80F21"/>
                </a:solidFill>
                <a:effectLst/>
                <a:uLnTx/>
                <a:uFillTx/>
                <a:latin typeface="Calibri" panose="020F0502020204030204" pitchFamily="34" charset="0"/>
                <a:ea typeface="+mn-ea"/>
                <a:cs typeface="+mn-cs"/>
              </a:rPr>
              <a:t>A</a:t>
            </a:r>
          </a:p>
        </p:txBody>
      </p:sp>
      <p:sp>
        <p:nvSpPr>
          <p:cNvPr id="26" name="CuadroTexto 25"/>
          <p:cNvSpPr txBox="1">
            <a:spLocks noChangeArrowheads="1"/>
          </p:cNvSpPr>
          <p:nvPr/>
        </p:nvSpPr>
        <p:spPr bwMode="auto">
          <a:xfrm>
            <a:off x="10770022" y="3554122"/>
            <a:ext cx="2571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800" b="0" i="0" u="none" strike="noStrike" kern="1200" cap="none" spc="0" normalizeH="0" baseline="0" noProof="0" dirty="0">
                <a:ln>
                  <a:noFill/>
                </a:ln>
                <a:solidFill>
                  <a:srgbClr val="B80F21"/>
                </a:solidFill>
                <a:effectLst/>
                <a:uLnTx/>
                <a:uFillTx/>
                <a:latin typeface="Calibri" panose="020F0502020204030204" pitchFamily="34" charset="0"/>
                <a:ea typeface="+mn-ea"/>
                <a:cs typeface="+mn-cs"/>
              </a:rPr>
              <a:t>I</a:t>
            </a:r>
          </a:p>
        </p:txBody>
      </p:sp>
      <p:sp>
        <p:nvSpPr>
          <p:cNvPr id="27" name="CuadroTexto 26"/>
          <p:cNvSpPr txBox="1">
            <a:spLocks noChangeArrowheads="1"/>
          </p:cNvSpPr>
          <p:nvPr/>
        </p:nvSpPr>
        <p:spPr bwMode="auto">
          <a:xfrm>
            <a:off x="2378705" y="3554122"/>
            <a:ext cx="215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800" b="0" i="0" u="none" strike="noStrike" kern="1200" cap="none" spc="0" normalizeH="0" baseline="0" noProof="0" dirty="0">
                <a:ln>
                  <a:noFill/>
                </a:ln>
                <a:solidFill>
                  <a:srgbClr val="B80F21"/>
                </a:solidFill>
                <a:effectLst/>
                <a:uLnTx/>
                <a:uFillTx/>
                <a:latin typeface="Calibri" panose="020F0502020204030204" pitchFamily="34" charset="0"/>
                <a:ea typeface="+mn-ea"/>
                <a:cs typeface="+mn-cs"/>
              </a:rPr>
              <a:t>B</a:t>
            </a:r>
          </a:p>
        </p:txBody>
      </p:sp>
      <p:sp>
        <p:nvSpPr>
          <p:cNvPr id="28" name="CuadroTexto 27"/>
          <p:cNvSpPr txBox="1">
            <a:spLocks noChangeArrowheads="1"/>
          </p:cNvSpPr>
          <p:nvPr/>
        </p:nvSpPr>
        <p:spPr bwMode="auto">
          <a:xfrm>
            <a:off x="8239124" y="3554122"/>
            <a:ext cx="290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800" b="0" i="0" u="none" strike="noStrike" kern="1200" cap="none" spc="0" normalizeH="0" baseline="0" noProof="0" dirty="0">
                <a:ln>
                  <a:noFill/>
                </a:ln>
                <a:solidFill>
                  <a:srgbClr val="B80F21"/>
                </a:solidFill>
                <a:effectLst/>
                <a:uLnTx/>
                <a:uFillTx/>
                <a:latin typeface="Calibri" panose="020F0502020204030204" pitchFamily="34" charset="0"/>
                <a:ea typeface="+mn-ea"/>
                <a:cs typeface="+mn-cs"/>
              </a:rPr>
              <a:t>G</a:t>
            </a:r>
          </a:p>
        </p:txBody>
      </p:sp>
      <p:sp>
        <p:nvSpPr>
          <p:cNvPr id="29" name="CuadroTexto 28"/>
          <p:cNvSpPr txBox="1">
            <a:spLocks noChangeArrowheads="1"/>
          </p:cNvSpPr>
          <p:nvPr/>
        </p:nvSpPr>
        <p:spPr bwMode="auto">
          <a:xfrm>
            <a:off x="6642469" y="3554122"/>
            <a:ext cx="4460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800" b="0" i="0" u="none" strike="noStrike" kern="1200" cap="none" spc="0" normalizeH="0" baseline="0" noProof="0" dirty="0">
                <a:ln>
                  <a:noFill/>
                </a:ln>
                <a:solidFill>
                  <a:srgbClr val="B80F21"/>
                </a:solidFill>
                <a:effectLst/>
                <a:uLnTx/>
                <a:uFillTx/>
                <a:latin typeface="Calibri" panose="020F0502020204030204" pitchFamily="34" charset="0"/>
                <a:ea typeface="+mn-ea"/>
                <a:cs typeface="+mn-cs"/>
              </a:rPr>
              <a:t>F</a:t>
            </a:r>
          </a:p>
        </p:txBody>
      </p:sp>
      <p:sp>
        <p:nvSpPr>
          <p:cNvPr id="30" name="CuadroTexto 29"/>
          <p:cNvSpPr txBox="1">
            <a:spLocks noChangeArrowheads="1"/>
          </p:cNvSpPr>
          <p:nvPr/>
        </p:nvSpPr>
        <p:spPr bwMode="auto">
          <a:xfrm>
            <a:off x="5334354" y="3554122"/>
            <a:ext cx="288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800" b="0" i="0" u="none" strike="noStrike" kern="1200" cap="none" spc="0" normalizeH="0" baseline="0" noProof="0" dirty="0">
                <a:ln>
                  <a:noFill/>
                </a:ln>
                <a:solidFill>
                  <a:srgbClr val="B80F21"/>
                </a:solidFill>
                <a:effectLst/>
                <a:uLnTx/>
                <a:uFillTx/>
                <a:latin typeface="Calibri" panose="020F0502020204030204" pitchFamily="34" charset="0"/>
                <a:ea typeface="+mn-ea"/>
                <a:cs typeface="+mn-cs"/>
              </a:rPr>
              <a:t>E</a:t>
            </a:r>
          </a:p>
        </p:txBody>
      </p:sp>
      <p:sp>
        <p:nvSpPr>
          <p:cNvPr id="31" name="CuadroTexto 30"/>
          <p:cNvSpPr txBox="1">
            <a:spLocks noChangeArrowheads="1"/>
          </p:cNvSpPr>
          <p:nvPr/>
        </p:nvSpPr>
        <p:spPr bwMode="auto">
          <a:xfrm>
            <a:off x="4102077" y="3554122"/>
            <a:ext cx="231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altLang="es-CO" sz="1800" b="0" i="0" u="none" strike="noStrike" kern="1200" cap="none" spc="0" normalizeH="0" baseline="0" noProof="0" dirty="0">
                <a:ln>
                  <a:noFill/>
                </a:ln>
                <a:solidFill>
                  <a:srgbClr val="B80F21"/>
                </a:solidFill>
                <a:effectLst/>
                <a:uLnTx/>
                <a:uFillTx/>
                <a:latin typeface="Calibri" panose="020F0502020204030204" pitchFamily="34" charset="0"/>
                <a:ea typeface="+mn-ea"/>
                <a:cs typeface="+mn-cs"/>
              </a:rPr>
              <a:t>D</a:t>
            </a:r>
          </a:p>
        </p:txBody>
      </p:sp>
      <p:sp>
        <p:nvSpPr>
          <p:cNvPr id="32" name="CuadroTexto 31"/>
          <p:cNvSpPr txBox="1">
            <a:spLocks noChangeArrowheads="1"/>
          </p:cNvSpPr>
          <p:nvPr/>
        </p:nvSpPr>
        <p:spPr bwMode="auto">
          <a:xfrm>
            <a:off x="2938799" y="3554122"/>
            <a:ext cx="288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altLang="es-CO" sz="1800" b="0" i="0" u="none" strike="noStrike" kern="1200" cap="none" spc="0" normalizeH="0" baseline="0" noProof="0" dirty="0">
                <a:ln>
                  <a:noFill/>
                </a:ln>
                <a:solidFill>
                  <a:srgbClr val="B80F21"/>
                </a:solidFill>
                <a:effectLst/>
                <a:uLnTx/>
                <a:uFillTx/>
                <a:latin typeface="Calibri" panose="020F0502020204030204" pitchFamily="34" charset="0"/>
                <a:ea typeface="+mn-ea"/>
                <a:cs typeface="+mn-cs"/>
              </a:rPr>
              <a:t>C</a:t>
            </a:r>
          </a:p>
        </p:txBody>
      </p:sp>
      <p:graphicFrame>
        <p:nvGraphicFramePr>
          <p:cNvPr id="33" name="Tabla 32"/>
          <p:cNvGraphicFramePr>
            <a:graphicFrameLocks noGrp="1"/>
          </p:cNvGraphicFramePr>
          <p:nvPr>
            <p:extLst>
              <p:ext uri="{D42A27DB-BD31-4B8C-83A1-F6EECF244321}">
                <p14:modId xmlns:p14="http://schemas.microsoft.com/office/powerpoint/2010/main" val="2953904904"/>
              </p:ext>
            </p:extLst>
          </p:nvPr>
        </p:nvGraphicFramePr>
        <p:xfrm>
          <a:off x="933450" y="2390775"/>
          <a:ext cx="10515600" cy="1107969"/>
        </p:xfrm>
        <a:graphic>
          <a:graphicData uri="http://schemas.openxmlformats.org/drawingml/2006/table">
            <a:tbl>
              <a:tblPr/>
              <a:tblGrid>
                <a:gridCol w="1437000">
                  <a:extLst>
                    <a:ext uri="{9D8B030D-6E8A-4147-A177-3AD203B41FA5}">
                      <a16:colId xmlns:a16="http://schemas.microsoft.com/office/drawing/2014/main" val="3953857081"/>
                    </a:ext>
                  </a:extLst>
                </a:gridCol>
                <a:gridCol w="361568">
                  <a:extLst>
                    <a:ext uri="{9D8B030D-6E8A-4147-A177-3AD203B41FA5}">
                      <a16:colId xmlns:a16="http://schemas.microsoft.com/office/drawing/2014/main" val="2331916423"/>
                    </a:ext>
                  </a:extLst>
                </a:gridCol>
                <a:gridCol w="716183">
                  <a:extLst>
                    <a:ext uri="{9D8B030D-6E8A-4147-A177-3AD203B41FA5}">
                      <a16:colId xmlns:a16="http://schemas.microsoft.com/office/drawing/2014/main" val="2797693826"/>
                    </a:ext>
                  </a:extLst>
                </a:gridCol>
                <a:gridCol w="1297936">
                  <a:extLst>
                    <a:ext uri="{9D8B030D-6E8A-4147-A177-3AD203B41FA5}">
                      <a16:colId xmlns:a16="http://schemas.microsoft.com/office/drawing/2014/main" val="3773607598"/>
                    </a:ext>
                  </a:extLst>
                </a:gridCol>
                <a:gridCol w="1439318">
                  <a:extLst>
                    <a:ext uri="{9D8B030D-6E8A-4147-A177-3AD203B41FA5}">
                      <a16:colId xmlns:a16="http://schemas.microsoft.com/office/drawing/2014/main" val="4132825680"/>
                    </a:ext>
                  </a:extLst>
                </a:gridCol>
                <a:gridCol w="1439318">
                  <a:extLst>
                    <a:ext uri="{9D8B030D-6E8A-4147-A177-3AD203B41FA5}">
                      <a16:colId xmlns:a16="http://schemas.microsoft.com/office/drawing/2014/main" val="3552216605"/>
                    </a:ext>
                  </a:extLst>
                </a:gridCol>
                <a:gridCol w="1439318">
                  <a:extLst>
                    <a:ext uri="{9D8B030D-6E8A-4147-A177-3AD203B41FA5}">
                      <a16:colId xmlns:a16="http://schemas.microsoft.com/office/drawing/2014/main" val="2602973481"/>
                    </a:ext>
                  </a:extLst>
                </a:gridCol>
                <a:gridCol w="1195956">
                  <a:extLst>
                    <a:ext uri="{9D8B030D-6E8A-4147-A177-3AD203B41FA5}">
                      <a16:colId xmlns:a16="http://schemas.microsoft.com/office/drawing/2014/main" val="1138717787"/>
                    </a:ext>
                  </a:extLst>
                </a:gridCol>
                <a:gridCol w="1189003">
                  <a:extLst>
                    <a:ext uri="{9D8B030D-6E8A-4147-A177-3AD203B41FA5}">
                      <a16:colId xmlns:a16="http://schemas.microsoft.com/office/drawing/2014/main" val="1101511725"/>
                    </a:ext>
                  </a:extLst>
                </a:gridCol>
              </a:tblGrid>
              <a:tr h="331363">
                <a:tc rowSpan="3" gridSpan="3">
                  <a:txBody>
                    <a:bodyPr/>
                    <a:lstStyle/>
                    <a:p>
                      <a:pPr algn="ctr" fontAlgn="b"/>
                      <a:r>
                        <a:rPr lang="es-CO" sz="900" b="0" i="0" u="none" strike="noStrike" dirty="0">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3" hMerge="1">
                  <a:txBody>
                    <a:bodyPr/>
                    <a:lstStyle/>
                    <a:p>
                      <a:endParaRPr lang="es-CO"/>
                    </a:p>
                  </a:txBody>
                  <a:tcPr/>
                </a:tc>
                <a:tc rowSpan="3" hMerge="1">
                  <a:txBody>
                    <a:bodyPr/>
                    <a:lstStyle/>
                    <a:p>
                      <a:endParaRPr lang="es-CO"/>
                    </a:p>
                  </a:txBody>
                  <a:tcPr/>
                </a:tc>
                <a:tc rowSpan="3" gridSpan="2">
                  <a:txBody>
                    <a:bodyPr/>
                    <a:lstStyle/>
                    <a:p>
                      <a:pPr algn="ctr" fontAlgn="ctr"/>
                      <a:r>
                        <a:rPr lang="es-CO" sz="1100" b="1" i="0" u="none" strike="noStrike">
                          <a:solidFill>
                            <a:srgbClr val="000000"/>
                          </a:solidFill>
                          <a:effectLst/>
                          <a:latin typeface="Calibri" panose="020F0502020204030204" pitchFamily="34" charset="0"/>
                        </a:rPr>
                        <a:t>Formato POAI</a:t>
                      </a: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rowSpan="3" hMerge="1">
                  <a:txBody>
                    <a:bodyPr/>
                    <a:lstStyle/>
                    <a:p>
                      <a:endParaRPr lang="es-CO"/>
                    </a:p>
                  </a:txBody>
                  <a:tcPr/>
                </a:tc>
                <a:tc>
                  <a:txBody>
                    <a:bodyPr/>
                    <a:lstStyle/>
                    <a:p>
                      <a:pPr algn="l" fontAlgn="ctr"/>
                      <a:r>
                        <a:rPr lang="es-CO" sz="900" b="0" i="0" u="none" strike="noStrike">
                          <a:solidFill>
                            <a:srgbClr val="000000"/>
                          </a:solidFill>
                          <a:effectLst/>
                          <a:latin typeface="Arial" panose="020B0604020202020204" pitchFamily="34" charset="0"/>
                        </a:rPr>
                        <a:t>Código: FO-M1-P6-001</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900" b="0" i="0" u="none" strike="noStrike" dirty="0">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ctr"/>
                      <a:endParaRPr lang="es-CO"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3864888653"/>
                  </a:ext>
                </a:extLst>
              </a:tr>
              <a:tr h="324214">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endParaRPr lang="es-CO"/>
                    </a:p>
                  </a:txBody>
                  <a:tcPr/>
                </a:tc>
                <a:tc>
                  <a:txBody>
                    <a:bodyPr/>
                    <a:lstStyle/>
                    <a:p>
                      <a:pPr algn="l" fontAlgn="ctr"/>
                      <a:r>
                        <a:rPr lang="es-CO" sz="900" b="0" i="0" u="none" strike="noStrike" dirty="0">
                          <a:solidFill>
                            <a:srgbClr val="000000"/>
                          </a:solidFill>
                          <a:effectLst/>
                          <a:latin typeface="Arial" panose="020B0604020202020204" pitchFamily="34" charset="0"/>
                        </a:rPr>
                        <a:t>Versión: 3</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CO" sz="900" b="0" i="0" u="none" strike="noStrike">
                          <a:solidFill>
                            <a:srgbClr val="000000"/>
                          </a:solidFill>
                          <a:effectLst/>
                          <a:latin typeface="Arial" panose="020B0604020202020204" pitchFamily="34" charset="0"/>
                        </a:rPr>
                        <a:t> </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Calibri" panose="020F0502020204030204" pitchFamily="34" charset="0"/>
                      </a:endParaRPr>
                    </a:p>
                  </a:txBody>
                  <a:tcPr marL="0" marR="0" marT="0" marB="0" anchor="b">
                    <a:lnL>
                      <a:noFill/>
                    </a:lnL>
                    <a:lnR>
                      <a:noFill/>
                    </a:lnR>
                    <a:lnT>
                      <a:noFill/>
                    </a:lnT>
                    <a:lnB>
                      <a:noFill/>
                    </a:lnB>
                  </a:tcPr>
                </a:tc>
                <a:tc>
                  <a:txBody>
                    <a:bodyPr/>
                    <a:lstStyle/>
                    <a:p>
                      <a:pPr algn="ctr" fontAlgn="ctr"/>
                      <a:endParaRPr lang="es-CO" sz="900" b="0" i="0" u="none" strike="noStrike">
                        <a:solidFill>
                          <a:srgbClr val="000000"/>
                        </a:solidFill>
                        <a:effectLst/>
                        <a:latin typeface="Calibri" panose="020F0502020204030204" pitchFamily="34" charset="0"/>
                      </a:endParaRPr>
                    </a:p>
                  </a:txBody>
                  <a:tcPr marL="0" marR="0" marT="0" marB="0" anchor="ctr">
                    <a:lnL>
                      <a:noFill/>
                    </a:lnL>
                    <a:lnR>
                      <a:noFill/>
                    </a:lnR>
                    <a:lnT>
                      <a:noFill/>
                    </a:lnT>
                    <a:lnB>
                      <a:noFill/>
                    </a:lnB>
                  </a:tcPr>
                </a:tc>
                <a:extLst>
                  <a:ext uri="{0D108BD9-81ED-4DB2-BD59-A6C34878D82A}">
                    <a16:rowId xmlns:a16="http://schemas.microsoft.com/office/drawing/2014/main" val="2512913927"/>
                  </a:ext>
                </a:extLst>
              </a:tr>
              <a:tr h="301595">
                <a:tc gridSpan="3" vMerge="1">
                  <a:txBody>
                    <a:bodyPr/>
                    <a:lstStyle/>
                    <a:p>
                      <a:endParaRPr lang="es-CO"/>
                    </a:p>
                  </a:txBody>
                  <a:tcPr/>
                </a:tc>
                <a:tc hMerge="1" vMerge="1">
                  <a:txBody>
                    <a:bodyPr/>
                    <a:lstStyle/>
                    <a:p>
                      <a:endParaRPr lang="es-CO"/>
                    </a:p>
                  </a:txBody>
                  <a:tcPr/>
                </a:tc>
                <a:tc hMerge="1" vMerge="1">
                  <a:txBody>
                    <a:bodyPr/>
                    <a:lstStyle/>
                    <a:p>
                      <a:endParaRPr lang="es-CO"/>
                    </a:p>
                  </a:txBody>
                  <a:tcPr/>
                </a:tc>
                <a:tc gridSpan="2" vMerge="1">
                  <a:txBody>
                    <a:bodyPr/>
                    <a:lstStyle/>
                    <a:p>
                      <a:endParaRPr lang="es-CO"/>
                    </a:p>
                  </a:txBody>
                  <a:tcPr/>
                </a:tc>
                <a:tc hMerge="1" vMerge="1">
                  <a:txBody>
                    <a:bodyPr/>
                    <a:lstStyle/>
                    <a:p>
                      <a:endParaRPr lang="es-CO"/>
                    </a:p>
                  </a:txBody>
                  <a:tcPr/>
                </a:tc>
                <a:tc>
                  <a:txBody>
                    <a:bodyPr/>
                    <a:lstStyle/>
                    <a:p>
                      <a:pPr algn="l" fontAlgn="ctr"/>
                      <a:r>
                        <a:rPr lang="es-CO" sz="900" b="0" i="0" u="none" strike="noStrike">
                          <a:solidFill>
                            <a:srgbClr val="000000"/>
                          </a:solidFill>
                          <a:effectLst/>
                          <a:latin typeface="Arial" panose="020B0604020202020204" pitchFamily="34" charset="0"/>
                        </a:rPr>
                        <a:t>Fecha de aprobación:</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s-CO" sz="900" b="0" i="0" u="none" strike="noStrike" dirty="0">
                          <a:solidFill>
                            <a:srgbClr val="000000"/>
                          </a:solidFill>
                          <a:effectLst/>
                          <a:latin typeface="Arial" panose="020B0604020202020204" pitchFamily="34" charset="0"/>
                        </a:rPr>
                        <a:t>27/08/2024</a:t>
                      </a: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l" fontAlgn="b"/>
                      <a:endParaRPr lang="es-CO" sz="900" b="0" i="0" u="none" strike="noStrike">
                        <a:solidFill>
                          <a:srgbClr val="000000"/>
                        </a:solidFill>
                        <a:effectLst/>
                        <a:latin typeface="Calibri" panose="020F0502020204030204" pitchFamily="34" charset="0"/>
                      </a:endParaRPr>
                    </a:p>
                  </a:txBody>
                  <a:tcPr marL="0" marR="0" marT="0"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608597"/>
                  </a:ext>
                </a:extLst>
              </a:tr>
              <a:tr h="150797">
                <a:tc>
                  <a:txBody>
                    <a:bodyPr/>
                    <a:lstStyle/>
                    <a:p>
                      <a:pPr algn="ctr" fontAlgn="ctr"/>
                      <a:r>
                        <a:rPr lang="es-CO" sz="900" b="1" i="0" u="none" strike="noStrike">
                          <a:solidFill>
                            <a:srgbClr val="000000"/>
                          </a:solidFill>
                          <a:effectLst/>
                          <a:latin typeface="Arial" panose="020B0604020202020204" pitchFamily="34" charset="0"/>
                        </a:rPr>
                        <a:t>CeGestor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900" b="1" i="0" u="none" strike="noStrike">
                          <a:solidFill>
                            <a:srgbClr val="000000"/>
                          </a:solidFill>
                          <a:effectLst/>
                          <a:latin typeface="Arial" panose="020B0604020202020204" pitchFamily="34" charset="0"/>
                        </a:rPr>
                        <a:t>Fondo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900" b="1" i="0" u="none" strike="noStrike" dirty="0" err="1">
                          <a:solidFill>
                            <a:srgbClr val="000000"/>
                          </a:solidFill>
                          <a:effectLst/>
                          <a:latin typeface="Arial" panose="020B0604020202020204" pitchFamily="34" charset="0"/>
                        </a:rPr>
                        <a:t>A.Func</a:t>
                      </a:r>
                      <a:r>
                        <a:rPr lang="es-CO" sz="900" b="1" i="0" u="none" strike="noStrike" dirty="0">
                          <a:solidFill>
                            <a:srgbClr val="000000"/>
                          </a:solidFill>
                          <a:effectLst/>
                          <a:latin typeface="Arial" panose="020B060402020202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900" b="1" i="0" u="none" strike="noStrike" dirty="0" err="1">
                          <a:solidFill>
                            <a:srgbClr val="000000"/>
                          </a:solidFill>
                          <a:effectLst/>
                          <a:latin typeface="Arial" panose="020B0604020202020204" pitchFamily="34" charset="0"/>
                        </a:rPr>
                        <a:t>Pep</a:t>
                      </a:r>
                      <a:endParaRPr lang="es-CO" sz="900" b="1" i="0" u="none" strike="noStrike" dirty="0">
                        <a:solidFill>
                          <a:srgbClr val="000000"/>
                        </a:solidFill>
                        <a:effectLst/>
                        <a:latin typeface="Arial" panose="020B060402020202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900" b="1" i="0" u="none" strike="noStrike">
                          <a:solidFill>
                            <a:srgbClr val="000000"/>
                          </a:solidFill>
                          <a:effectLst/>
                          <a:latin typeface="Arial" panose="020B0604020202020204" pitchFamily="34" charset="0"/>
                        </a:rPr>
                        <a:t>Nombre del Proyecto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900" b="1" i="0" u="none" strike="noStrike">
                          <a:solidFill>
                            <a:srgbClr val="000000"/>
                          </a:solidFill>
                          <a:effectLst/>
                          <a:latin typeface="Arial" panose="020B0604020202020204" pitchFamily="34" charset="0"/>
                        </a:rPr>
                        <a:t>PosPre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900" b="1" i="0" u="none" strike="noStrike">
                          <a:solidFill>
                            <a:srgbClr val="000000"/>
                          </a:solidFill>
                          <a:effectLst/>
                          <a:latin typeface="Arial" panose="020B0604020202020204" pitchFamily="34" charset="0"/>
                        </a:rPr>
                        <a:t>POAI vigencia a elaborar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900" b="1" i="0" u="none" strike="noStrike">
                          <a:solidFill>
                            <a:srgbClr val="000000"/>
                          </a:solidFill>
                          <a:effectLst/>
                          <a:latin typeface="Arial" panose="020B0604020202020204" pitchFamily="34" charset="0"/>
                        </a:rPr>
                        <a:t>Recíproco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s-CO" sz="900" b="1" i="0" u="none" strike="noStrike" dirty="0">
                          <a:solidFill>
                            <a:srgbClr val="000000"/>
                          </a:solidFill>
                          <a:effectLst/>
                          <a:latin typeface="Arial" panose="020B0604020202020204" pitchFamily="34" charset="0"/>
                        </a:rPr>
                        <a:t>BPIN</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1726407128"/>
                  </a:ext>
                </a:extLst>
              </a:tr>
            </a:tbl>
          </a:graphicData>
        </a:graphic>
      </p:graphicFrame>
      <p:pic>
        <p:nvPicPr>
          <p:cNvPr id="34" name="Picture 1"/>
          <p:cNvPicPr>
            <a:picLocks noChangeAspect="1" noChangeArrowheads="1"/>
          </p:cNvPicPr>
          <p:nvPr/>
        </p:nvPicPr>
        <p:blipFill>
          <a:blip r:embed="rId3">
            <a:extLst>
              <a:ext uri="{28A0092B-C50C-407E-A947-70E740481C1C}">
                <a14:useLocalDpi xmlns:a14="http://schemas.microsoft.com/office/drawing/2010/main" val="0"/>
              </a:ext>
            </a:extLst>
          </a:blip>
          <a:srcRect b="3664"/>
          <a:stretch>
            <a:fillRect/>
          </a:stretch>
        </p:blipFill>
        <p:spPr bwMode="auto">
          <a:xfrm>
            <a:off x="1274763" y="2418927"/>
            <a:ext cx="1712911" cy="89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CuadroTexto 34"/>
          <p:cNvSpPr txBox="1">
            <a:spLocks noChangeArrowheads="1"/>
          </p:cNvSpPr>
          <p:nvPr/>
        </p:nvSpPr>
        <p:spPr bwMode="auto">
          <a:xfrm>
            <a:off x="9578093" y="3554122"/>
            <a:ext cx="290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lang="es-CO" altLang="es-CO" sz="1800" noProof="0" dirty="0">
                <a:solidFill>
                  <a:srgbClr val="B80F21"/>
                </a:solidFill>
              </a:rPr>
              <a:t>H</a:t>
            </a:r>
            <a:endParaRPr kumimoji="0" lang="es-CO" altLang="es-CO" sz="1800" b="0" i="0" u="none" strike="noStrike" kern="1200" cap="none" spc="0" normalizeH="0" baseline="0" noProof="0" dirty="0">
              <a:ln>
                <a:noFill/>
              </a:ln>
              <a:solidFill>
                <a:srgbClr val="B80F21"/>
              </a:solidFill>
              <a:effectLst/>
              <a:uLnTx/>
              <a:uFillTx/>
              <a:latin typeface="Calibri" panose="020F0502020204030204" pitchFamily="34" charset="0"/>
              <a:ea typeface="+mn-ea"/>
              <a:cs typeface="+mn-cs"/>
            </a:endParaRPr>
          </a:p>
        </p:txBody>
      </p:sp>
      <p:cxnSp>
        <p:nvCxnSpPr>
          <p:cNvPr id="36" name="Conector angular 35"/>
          <p:cNvCxnSpPr/>
          <p:nvPr/>
        </p:nvCxnSpPr>
        <p:spPr>
          <a:xfrm rot="5400000">
            <a:off x="2057580" y="3844399"/>
            <a:ext cx="411208" cy="485042"/>
          </a:xfrm>
          <a:prstGeom prst="bentConnector3">
            <a:avLst/>
          </a:prstGeom>
          <a:ln w="9525">
            <a:tailEnd type="triangle"/>
          </a:ln>
        </p:spPr>
        <p:style>
          <a:lnRef idx="2">
            <a:schemeClr val="dk1"/>
          </a:lnRef>
          <a:fillRef idx="0">
            <a:schemeClr val="dk1"/>
          </a:fillRef>
          <a:effectRef idx="1">
            <a:schemeClr val="dk1"/>
          </a:effectRef>
          <a:fontRef idx="minor">
            <a:schemeClr val="tx1"/>
          </a:fontRef>
        </p:style>
      </p:cxnSp>
      <p:cxnSp>
        <p:nvCxnSpPr>
          <p:cNvPr id="37" name="Conector angular 36"/>
          <p:cNvCxnSpPr/>
          <p:nvPr/>
        </p:nvCxnSpPr>
        <p:spPr>
          <a:xfrm rot="5400000">
            <a:off x="1199928" y="3934282"/>
            <a:ext cx="404770" cy="298839"/>
          </a:xfrm>
          <a:prstGeom prst="bentConnector3">
            <a:avLst/>
          </a:prstGeom>
          <a:ln>
            <a:tailEnd type="triangle"/>
          </a:ln>
        </p:spPr>
        <p:style>
          <a:lnRef idx="1">
            <a:schemeClr val="dk1"/>
          </a:lnRef>
          <a:fillRef idx="0">
            <a:schemeClr val="dk1"/>
          </a:fillRef>
          <a:effectRef idx="0">
            <a:schemeClr val="dk1"/>
          </a:effectRef>
          <a:fontRef idx="minor">
            <a:schemeClr val="tx1"/>
          </a:fontRef>
        </p:style>
      </p:cxnSp>
      <p:cxnSp>
        <p:nvCxnSpPr>
          <p:cNvPr id="38" name="Conector recto de flecha 37"/>
          <p:cNvCxnSpPr/>
          <p:nvPr/>
        </p:nvCxnSpPr>
        <p:spPr>
          <a:xfrm>
            <a:off x="3083052" y="3807425"/>
            <a:ext cx="0" cy="4047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CuadroTexto 38"/>
          <p:cNvSpPr txBox="1"/>
          <p:nvPr/>
        </p:nvSpPr>
        <p:spPr>
          <a:xfrm>
            <a:off x="9155459" y="4286087"/>
            <a:ext cx="1135781" cy="1323439"/>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0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Es el código</a:t>
            </a:r>
            <a:r>
              <a:rPr kumimoji="0" lang="es-CO" sz="1000" b="0" i="0" u="none" strike="noStrike" kern="1200" cap="none" spc="0" normalizeH="0" noProof="0" dirty="0">
                <a:ln>
                  <a:noFill/>
                </a:ln>
                <a:solidFill>
                  <a:prstClr val="black"/>
                </a:solidFill>
                <a:effectLst/>
                <a:uLnTx/>
                <a:uFillTx/>
                <a:latin typeface="Prompt" panose="00000500000000000000" pitchFamily="2" charset="-34"/>
                <a:cs typeface="Prompt" panose="00000500000000000000" pitchFamily="2" charset="-34"/>
              </a:rPr>
              <a:t> espejo del Proyecto de ejecución presupuestal. </a:t>
            </a:r>
            <a:r>
              <a:rPr lang="es-CO" sz="1000" noProof="0" dirty="0">
                <a:solidFill>
                  <a:prstClr val="black"/>
                </a:solidFill>
                <a:latin typeface="Prompt" panose="00000500000000000000" pitchFamily="2" charset="-34"/>
                <a:cs typeface="Prompt" panose="00000500000000000000" pitchFamily="2" charset="-34"/>
              </a:rPr>
              <a:t>Solo es para la Secretaría de Educación.</a:t>
            </a:r>
            <a:endParaRPr kumimoji="0" lang="es-CO" sz="1000" b="0" i="0" u="none" strike="noStrike" kern="1200" cap="none" spc="0" normalizeH="0" baseline="0" noProof="0" dirty="0">
              <a:ln>
                <a:noFill/>
              </a:ln>
              <a:solidFill>
                <a:srgbClr val="B80F21"/>
              </a:solidFill>
              <a:effectLst/>
              <a:uLnTx/>
              <a:uFillTx/>
              <a:latin typeface="Prompt" panose="00000500000000000000" pitchFamily="2" charset="-34"/>
              <a:cs typeface="Prompt" panose="00000500000000000000" pitchFamily="2" charset="-34"/>
            </a:endParaRPr>
          </a:p>
        </p:txBody>
      </p:sp>
      <p:sp>
        <p:nvSpPr>
          <p:cNvPr id="40" name="CuadroTexto 39"/>
          <p:cNvSpPr txBox="1"/>
          <p:nvPr/>
        </p:nvSpPr>
        <p:spPr>
          <a:xfrm>
            <a:off x="10330719" y="4286087"/>
            <a:ext cx="1135781"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s-CO" sz="1000" noProof="0" dirty="0">
                <a:latin typeface="Prompt" panose="00000500000000000000" pitchFamily="2" charset="-34"/>
                <a:cs typeface="Prompt" panose="00000500000000000000" pitchFamily="2" charset="-34"/>
              </a:rPr>
              <a:t>Es el código del Banco Nacional de Programas y Proyectos de Inversión. </a:t>
            </a:r>
            <a:endParaRPr kumimoji="0" lang="es-CO" sz="1000" b="0" i="0" u="none" strike="noStrike" kern="1200" cap="none" spc="0" normalizeH="0" baseline="0" noProof="0" dirty="0">
              <a:ln>
                <a:noFill/>
              </a:ln>
              <a:effectLst/>
              <a:uLnTx/>
              <a:uFillTx/>
              <a:latin typeface="Prompt" panose="00000500000000000000" pitchFamily="2" charset="-34"/>
              <a:cs typeface="Prompt" panose="00000500000000000000" pitchFamily="2" charset="-34"/>
            </a:endParaRPr>
          </a:p>
        </p:txBody>
      </p:sp>
      <p:cxnSp>
        <p:nvCxnSpPr>
          <p:cNvPr id="41" name="Conector recto de flecha 40"/>
          <p:cNvCxnSpPr/>
          <p:nvPr/>
        </p:nvCxnSpPr>
        <p:spPr>
          <a:xfrm>
            <a:off x="4217004" y="3881316"/>
            <a:ext cx="0" cy="40477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recto de flecha 41"/>
          <p:cNvCxnSpPr>
            <a:endCxn id="23" idx="0"/>
          </p:cNvCxnSpPr>
          <p:nvPr/>
        </p:nvCxnSpPr>
        <p:spPr>
          <a:xfrm>
            <a:off x="6864553" y="3908385"/>
            <a:ext cx="960" cy="377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ector recto de flecha 42"/>
          <p:cNvCxnSpPr>
            <a:endCxn id="24" idx="0"/>
          </p:cNvCxnSpPr>
          <p:nvPr/>
        </p:nvCxnSpPr>
        <p:spPr>
          <a:xfrm>
            <a:off x="8383420" y="3908385"/>
            <a:ext cx="961" cy="377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ector recto de flecha 43"/>
          <p:cNvCxnSpPr>
            <a:endCxn id="39" idx="0"/>
          </p:cNvCxnSpPr>
          <p:nvPr/>
        </p:nvCxnSpPr>
        <p:spPr>
          <a:xfrm>
            <a:off x="9722389" y="3908385"/>
            <a:ext cx="961" cy="377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CuadroTexto 44"/>
          <p:cNvSpPr txBox="1">
            <a:spLocks noChangeArrowheads="1"/>
          </p:cNvSpPr>
          <p:nvPr/>
        </p:nvSpPr>
        <p:spPr bwMode="auto">
          <a:xfrm>
            <a:off x="831226" y="1444883"/>
            <a:ext cx="70052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eaLnBrk="0" fontAlgn="base" hangingPunct="0">
              <a:lnSpc>
                <a:spcPct val="100000"/>
              </a:lnSpc>
              <a:spcBef>
                <a:spcPct val="0"/>
              </a:spcBef>
              <a:spcAft>
                <a:spcPct val="0"/>
              </a:spcAft>
              <a:buNone/>
              <a:defRPr/>
            </a:pPr>
            <a:r>
              <a:rPr kumimoji="0" lang="es-CO" altLang="es-CO" sz="12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En el Sistema Integrado de Gestión de la Calidad, encontrará el </a:t>
            </a:r>
            <a:r>
              <a:rPr kumimoji="0" lang="es-CO" altLang="es-CO" sz="1200" b="1"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Proceso Direccionamiento</a:t>
            </a:r>
            <a:r>
              <a:rPr kumimoji="0" lang="es-CO" altLang="es-CO" sz="1200" b="1" i="0" u="none" strike="noStrike" kern="1200" cap="none" spc="0" normalizeH="0" noProof="0" dirty="0">
                <a:ln>
                  <a:noFill/>
                </a:ln>
                <a:solidFill>
                  <a:prstClr val="black"/>
                </a:solidFill>
                <a:effectLst/>
                <a:uLnTx/>
                <a:uFillTx/>
                <a:latin typeface="Prompt" panose="00000500000000000000" pitchFamily="2" charset="-34"/>
                <a:cs typeface="Prompt" panose="00000500000000000000" pitchFamily="2" charset="-34"/>
              </a:rPr>
              <a:t> Estratégico (</a:t>
            </a:r>
            <a:r>
              <a:rPr lang="es-CO" sz="1200" b="1" dirty="0">
                <a:latin typeface="Prompt" panose="00000500000000000000" pitchFamily="2" charset="-34"/>
                <a:cs typeface="Prompt" panose="00000500000000000000" pitchFamily="2" charset="-34"/>
              </a:rPr>
              <a:t>CA-M1-P6-001</a:t>
            </a:r>
            <a:r>
              <a:rPr kumimoji="0" lang="es-CO" altLang="es-CO" sz="1200" b="1"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 </a:t>
            </a:r>
            <a:r>
              <a:rPr kumimoji="0" lang="es-CO" altLang="es-CO" sz="12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el </a:t>
            </a:r>
            <a:r>
              <a:rPr kumimoji="0" lang="es-CO" altLang="es-CO" sz="1200" b="1"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Procedimiento Plan Operativo Anual de Inversión POAI (PR-M1-P6-002</a:t>
            </a:r>
            <a:r>
              <a:rPr kumimoji="0" lang="es-CO" altLang="es-CO" sz="12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 y el formato a diligenciar </a:t>
            </a:r>
            <a:r>
              <a:rPr kumimoji="0" lang="es-ES" altLang="es-CO" sz="1200" b="1"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FO-M1-P6-001</a:t>
            </a:r>
            <a:r>
              <a:rPr kumimoji="0" lang="es-ES" altLang="es-CO" sz="12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 </a:t>
            </a:r>
            <a:r>
              <a:rPr kumimoji="0" lang="es-ES" altLang="es-CO" sz="1200" b="1"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Formato POAI</a:t>
            </a:r>
            <a:r>
              <a:rPr kumimoji="0" lang="es-ES" altLang="es-CO" sz="12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rPr>
              <a:t>  el cual será entregado a las dependencias con los </a:t>
            </a:r>
            <a:r>
              <a:rPr lang="es-ES" altLang="es-CO" sz="1200" dirty="0">
                <a:solidFill>
                  <a:prstClr val="black"/>
                </a:solidFill>
                <a:latin typeface="Prompt" panose="00000500000000000000" pitchFamily="2" charset="-34"/>
                <a:cs typeface="Prompt" panose="00000500000000000000" pitchFamily="2" charset="-34"/>
              </a:rPr>
              <a:t>techos asignados por tipo de fuente.</a:t>
            </a:r>
            <a:endParaRPr kumimoji="0" lang="es-ES" altLang="es-CO" sz="1200" b="0" i="0" u="none" strike="noStrike" kern="1200" cap="none" spc="0" normalizeH="0" baseline="0" noProof="0" dirty="0">
              <a:ln>
                <a:noFill/>
              </a:ln>
              <a:solidFill>
                <a:prstClr val="black"/>
              </a:solidFill>
              <a:effectLst/>
              <a:uLnTx/>
              <a:uFillTx/>
              <a:latin typeface="Prompt" panose="00000500000000000000" pitchFamily="2" charset="-34"/>
              <a:cs typeface="Prompt" panose="00000500000000000000" pitchFamily="2" charset="-34"/>
            </a:endParaRPr>
          </a:p>
        </p:txBody>
      </p:sp>
      <p:cxnSp>
        <p:nvCxnSpPr>
          <p:cNvPr id="3" name="Conector recto 2"/>
          <p:cNvCxnSpPr/>
          <p:nvPr/>
        </p:nvCxnSpPr>
        <p:spPr>
          <a:xfrm>
            <a:off x="3440106" y="2383010"/>
            <a:ext cx="2751144" cy="391"/>
          </a:xfrm>
          <a:prstGeom prst="line">
            <a:avLst/>
          </a:prstGeom>
          <a:ln w="9525">
            <a:solidFill>
              <a:srgbClr val="606060"/>
            </a:solidFill>
          </a:ln>
        </p:spPr>
        <p:style>
          <a:lnRef idx="1">
            <a:schemeClr val="dk1"/>
          </a:lnRef>
          <a:fillRef idx="0">
            <a:schemeClr val="dk1"/>
          </a:fillRef>
          <a:effectRef idx="0">
            <a:schemeClr val="dk1"/>
          </a:effectRef>
          <a:fontRef idx="minor">
            <a:schemeClr val="tx1"/>
          </a:fontRef>
        </p:style>
      </p:cxnSp>
      <p:cxnSp>
        <p:nvCxnSpPr>
          <p:cNvPr id="46" name="Conector recto 45"/>
          <p:cNvCxnSpPr/>
          <p:nvPr/>
        </p:nvCxnSpPr>
        <p:spPr>
          <a:xfrm flipV="1">
            <a:off x="9058658" y="2383010"/>
            <a:ext cx="2386018" cy="391"/>
          </a:xfrm>
          <a:prstGeom prst="line">
            <a:avLst/>
          </a:prstGeom>
          <a:ln w="9525">
            <a:solidFill>
              <a:srgbClr val="606060"/>
            </a:solidFill>
          </a:ln>
        </p:spPr>
        <p:style>
          <a:lnRef idx="1">
            <a:schemeClr val="dk1"/>
          </a:lnRef>
          <a:fillRef idx="0">
            <a:schemeClr val="dk1"/>
          </a:fillRef>
          <a:effectRef idx="0">
            <a:schemeClr val="dk1"/>
          </a:effectRef>
          <a:fontRef idx="minor">
            <a:schemeClr val="tx1"/>
          </a:fontRef>
        </p:style>
      </p:cxnSp>
      <p:cxnSp>
        <p:nvCxnSpPr>
          <p:cNvPr id="47" name="Conector recto 46"/>
          <p:cNvCxnSpPr/>
          <p:nvPr/>
        </p:nvCxnSpPr>
        <p:spPr>
          <a:xfrm flipH="1" flipV="1">
            <a:off x="11444676" y="2390384"/>
            <a:ext cx="4374" cy="1108360"/>
          </a:xfrm>
          <a:prstGeom prst="line">
            <a:avLst/>
          </a:prstGeom>
          <a:ln w="9525">
            <a:solidFill>
              <a:srgbClr val="606060"/>
            </a:solidFill>
          </a:ln>
        </p:spPr>
        <p:style>
          <a:lnRef idx="1">
            <a:schemeClr val="dk1"/>
          </a:lnRef>
          <a:fillRef idx="0">
            <a:schemeClr val="dk1"/>
          </a:fillRef>
          <a:effectRef idx="0">
            <a:schemeClr val="dk1"/>
          </a:effectRef>
          <a:fontRef idx="minor">
            <a:schemeClr val="tx1"/>
          </a:fontRef>
        </p:style>
      </p:cxnSp>
      <p:cxnSp>
        <p:nvCxnSpPr>
          <p:cNvPr id="50" name="Conector recto 49"/>
          <p:cNvCxnSpPr/>
          <p:nvPr/>
        </p:nvCxnSpPr>
        <p:spPr>
          <a:xfrm>
            <a:off x="9058658" y="2383010"/>
            <a:ext cx="4374" cy="6766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ector recto de flecha 54"/>
          <p:cNvCxnSpPr/>
          <p:nvPr/>
        </p:nvCxnSpPr>
        <p:spPr>
          <a:xfrm>
            <a:off x="10898129" y="3908385"/>
            <a:ext cx="961" cy="377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ector recto 75"/>
          <p:cNvCxnSpPr/>
          <p:nvPr/>
        </p:nvCxnSpPr>
        <p:spPr>
          <a:xfrm flipV="1">
            <a:off x="1552162" y="3500042"/>
            <a:ext cx="0" cy="122529"/>
          </a:xfrm>
          <a:prstGeom prst="line">
            <a:avLst/>
          </a:prstGeom>
          <a:ln>
            <a:solidFill>
              <a:srgbClr val="202020"/>
            </a:solidFill>
          </a:ln>
        </p:spPr>
        <p:style>
          <a:lnRef idx="1">
            <a:schemeClr val="dk1"/>
          </a:lnRef>
          <a:fillRef idx="0">
            <a:schemeClr val="dk1"/>
          </a:fillRef>
          <a:effectRef idx="0">
            <a:schemeClr val="dk1"/>
          </a:effectRef>
          <a:fontRef idx="minor">
            <a:schemeClr val="tx1"/>
          </a:fontRef>
        </p:style>
      </p:cxnSp>
      <p:cxnSp>
        <p:nvCxnSpPr>
          <p:cNvPr id="84" name="Conector recto 83"/>
          <p:cNvCxnSpPr/>
          <p:nvPr/>
        </p:nvCxnSpPr>
        <p:spPr>
          <a:xfrm flipV="1">
            <a:off x="2505705" y="3500042"/>
            <a:ext cx="0" cy="122529"/>
          </a:xfrm>
          <a:prstGeom prst="line">
            <a:avLst/>
          </a:prstGeom>
          <a:ln>
            <a:solidFill>
              <a:srgbClr val="202020"/>
            </a:solidFill>
          </a:ln>
        </p:spPr>
        <p:style>
          <a:lnRef idx="1">
            <a:schemeClr val="dk1"/>
          </a:lnRef>
          <a:fillRef idx="0">
            <a:schemeClr val="dk1"/>
          </a:fillRef>
          <a:effectRef idx="0">
            <a:schemeClr val="dk1"/>
          </a:effectRef>
          <a:fontRef idx="minor">
            <a:schemeClr val="tx1"/>
          </a:fontRef>
        </p:style>
      </p:cxnSp>
      <p:cxnSp>
        <p:nvCxnSpPr>
          <p:cNvPr id="85" name="Conector recto 84"/>
          <p:cNvCxnSpPr/>
          <p:nvPr/>
        </p:nvCxnSpPr>
        <p:spPr>
          <a:xfrm flipV="1">
            <a:off x="3085696" y="3500042"/>
            <a:ext cx="0" cy="122529"/>
          </a:xfrm>
          <a:prstGeom prst="line">
            <a:avLst/>
          </a:prstGeom>
          <a:ln>
            <a:solidFill>
              <a:srgbClr val="202020"/>
            </a:solidFill>
          </a:ln>
        </p:spPr>
        <p:style>
          <a:lnRef idx="1">
            <a:schemeClr val="dk1"/>
          </a:lnRef>
          <a:fillRef idx="0">
            <a:schemeClr val="dk1"/>
          </a:fillRef>
          <a:effectRef idx="0">
            <a:schemeClr val="dk1"/>
          </a:effectRef>
          <a:fontRef idx="minor">
            <a:schemeClr val="tx1"/>
          </a:fontRef>
        </p:style>
      </p:cxnSp>
      <p:cxnSp>
        <p:nvCxnSpPr>
          <p:cNvPr id="87" name="Conector recto 86"/>
          <p:cNvCxnSpPr/>
          <p:nvPr/>
        </p:nvCxnSpPr>
        <p:spPr>
          <a:xfrm flipV="1">
            <a:off x="4217004" y="3500042"/>
            <a:ext cx="0" cy="122529"/>
          </a:xfrm>
          <a:prstGeom prst="line">
            <a:avLst/>
          </a:prstGeom>
          <a:ln>
            <a:solidFill>
              <a:srgbClr val="202020"/>
            </a:solidFill>
          </a:ln>
        </p:spPr>
        <p:style>
          <a:lnRef idx="1">
            <a:schemeClr val="dk1"/>
          </a:lnRef>
          <a:fillRef idx="0">
            <a:schemeClr val="dk1"/>
          </a:fillRef>
          <a:effectRef idx="0">
            <a:schemeClr val="dk1"/>
          </a:effectRef>
          <a:fontRef idx="minor">
            <a:schemeClr val="tx1"/>
          </a:fontRef>
        </p:style>
      </p:cxnSp>
      <p:cxnSp>
        <p:nvCxnSpPr>
          <p:cNvPr id="88" name="Conector recto 87"/>
          <p:cNvCxnSpPr/>
          <p:nvPr/>
        </p:nvCxnSpPr>
        <p:spPr>
          <a:xfrm flipV="1">
            <a:off x="5458803" y="3500042"/>
            <a:ext cx="0" cy="122529"/>
          </a:xfrm>
          <a:prstGeom prst="line">
            <a:avLst/>
          </a:prstGeom>
          <a:ln>
            <a:solidFill>
              <a:srgbClr val="202020"/>
            </a:solidFill>
          </a:ln>
        </p:spPr>
        <p:style>
          <a:lnRef idx="1">
            <a:schemeClr val="dk1"/>
          </a:lnRef>
          <a:fillRef idx="0">
            <a:schemeClr val="dk1"/>
          </a:fillRef>
          <a:effectRef idx="0">
            <a:schemeClr val="dk1"/>
          </a:effectRef>
          <a:fontRef idx="minor">
            <a:schemeClr val="tx1"/>
          </a:fontRef>
        </p:style>
      </p:cxnSp>
      <p:cxnSp>
        <p:nvCxnSpPr>
          <p:cNvPr id="89" name="Conector recto 88"/>
          <p:cNvCxnSpPr/>
          <p:nvPr/>
        </p:nvCxnSpPr>
        <p:spPr>
          <a:xfrm flipV="1">
            <a:off x="6856621" y="3500042"/>
            <a:ext cx="0" cy="122529"/>
          </a:xfrm>
          <a:prstGeom prst="line">
            <a:avLst/>
          </a:prstGeom>
          <a:ln>
            <a:solidFill>
              <a:srgbClr val="202020"/>
            </a:solidFill>
          </a:ln>
        </p:spPr>
        <p:style>
          <a:lnRef idx="1">
            <a:schemeClr val="dk1"/>
          </a:lnRef>
          <a:fillRef idx="0">
            <a:schemeClr val="dk1"/>
          </a:fillRef>
          <a:effectRef idx="0">
            <a:schemeClr val="dk1"/>
          </a:effectRef>
          <a:fontRef idx="minor">
            <a:schemeClr val="tx1"/>
          </a:fontRef>
        </p:style>
      </p:cxnSp>
      <p:cxnSp>
        <p:nvCxnSpPr>
          <p:cNvPr id="90" name="Conector recto 89"/>
          <p:cNvCxnSpPr/>
          <p:nvPr/>
        </p:nvCxnSpPr>
        <p:spPr>
          <a:xfrm flipV="1">
            <a:off x="8383420" y="3500042"/>
            <a:ext cx="0" cy="122529"/>
          </a:xfrm>
          <a:prstGeom prst="line">
            <a:avLst/>
          </a:prstGeom>
          <a:ln>
            <a:solidFill>
              <a:srgbClr val="202020"/>
            </a:solidFill>
          </a:ln>
        </p:spPr>
        <p:style>
          <a:lnRef idx="1">
            <a:schemeClr val="dk1"/>
          </a:lnRef>
          <a:fillRef idx="0">
            <a:schemeClr val="dk1"/>
          </a:fillRef>
          <a:effectRef idx="0">
            <a:schemeClr val="dk1"/>
          </a:effectRef>
          <a:fontRef idx="minor">
            <a:schemeClr val="tx1"/>
          </a:fontRef>
        </p:style>
      </p:cxnSp>
      <p:cxnSp>
        <p:nvCxnSpPr>
          <p:cNvPr id="91" name="Conector recto 90"/>
          <p:cNvCxnSpPr/>
          <p:nvPr/>
        </p:nvCxnSpPr>
        <p:spPr>
          <a:xfrm flipV="1">
            <a:off x="9722389" y="3500042"/>
            <a:ext cx="0" cy="122529"/>
          </a:xfrm>
          <a:prstGeom prst="line">
            <a:avLst/>
          </a:prstGeom>
          <a:ln>
            <a:solidFill>
              <a:srgbClr val="202020"/>
            </a:solidFill>
          </a:ln>
        </p:spPr>
        <p:style>
          <a:lnRef idx="1">
            <a:schemeClr val="dk1"/>
          </a:lnRef>
          <a:fillRef idx="0">
            <a:schemeClr val="dk1"/>
          </a:fillRef>
          <a:effectRef idx="0">
            <a:schemeClr val="dk1"/>
          </a:effectRef>
          <a:fontRef idx="minor">
            <a:schemeClr val="tx1"/>
          </a:fontRef>
        </p:style>
      </p:cxnSp>
      <p:cxnSp>
        <p:nvCxnSpPr>
          <p:cNvPr id="92" name="Conector recto 91"/>
          <p:cNvCxnSpPr/>
          <p:nvPr/>
        </p:nvCxnSpPr>
        <p:spPr>
          <a:xfrm flipV="1">
            <a:off x="10898609" y="3500042"/>
            <a:ext cx="0" cy="122529"/>
          </a:xfrm>
          <a:prstGeom prst="line">
            <a:avLst/>
          </a:prstGeom>
          <a:ln>
            <a:solidFill>
              <a:srgbClr val="20202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1807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circle(in)">
                                      <p:cBhvr>
                                        <p:cTn id="16" dur="2000"/>
                                        <p:tgtEl>
                                          <p:spTgt spid="20"/>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circle(in)">
                                      <p:cBhvr>
                                        <p:cTn id="19" dur="2000"/>
                                        <p:tgtEl>
                                          <p:spTgt spid="21"/>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2000"/>
                                        <p:tgtEl>
                                          <p:spTgt spid="22"/>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circle(in)">
                                      <p:cBhvr>
                                        <p:cTn id="25" dur="2000"/>
                                        <p:tgtEl>
                                          <p:spTgt spid="23"/>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circle(in)">
                                      <p:cBhvr>
                                        <p:cTn id="28" dur="2000"/>
                                        <p:tgtEl>
                                          <p:spTgt spid="2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circle(in)">
                                      <p:cBhvr>
                                        <p:cTn id="31" dur="2000"/>
                                        <p:tgtEl>
                                          <p:spTgt spid="25"/>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circle(in)">
                                      <p:cBhvr>
                                        <p:cTn id="34" dur="2000"/>
                                        <p:tgtEl>
                                          <p:spTgt spid="26"/>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in)">
                                      <p:cBhvr>
                                        <p:cTn id="37" dur="2000"/>
                                        <p:tgtEl>
                                          <p:spTgt spid="27"/>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circle(in)">
                                      <p:cBhvr>
                                        <p:cTn id="40" dur="2000"/>
                                        <p:tgtEl>
                                          <p:spTgt spid="28"/>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circle(in)">
                                      <p:cBhvr>
                                        <p:cTn id="43" dur="2000"/>
                                        <p:tgtEl>
                                          <p:spTgt spid="29"/>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circle(in)">
                                      <p:cBhvr>
                                        <p:cTn id="46" dur="2000"/>
                                        <p:tgtEl>
                                          <p:spTgt spid="30"/>
                                        </p:tgtEl>
                                      </p:cBhvr>
                                    </p:animEffect>
                                  </p:childTnLst>
                                </p:cTn>
                              </p:par>
                              <p:par>
                                <p:cTn id="47" presetID="6" presetClass="entr" presetSubtype="16"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circle(in)">
                                      <p:cBhvr>
                                        <p:cTn id="49" dur="2000"/>
                                        <p:tgtEl>
                                          <p:spTgt spid="31"/>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circle(in)">
                                      <p:cBhvr>
                                        <p:cTn id="52" dur="2000"/>
                                        <p:tgtEl>
                                          <p:spTgt spid="32"/>
                                        </p:tgtEl>
                                      </p:cBhvr>
                                    </p:animEffect>
                                  </p:childTnLst>
                                </p:cTn>
                              </p:par>
                              <p:par>
                                <p:cTn id="53" presetID="6" presetClass="entr" presetSubtype="16"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circle(in)">
                                      <p:cBhvr>
                                        <p:cTn id="55" dur="2000"/>
                                        <p:tgtEl>
                                          <p:spTgt spid="35"/>
                                        </p:tgtEl>
                                      </p:cBhvr>
                                    </p:animEffect>
                                  </p:childTnLst>
                                </p:cTn>
                              </p:par>
                              <p:par>
                                <p:cTn id="56" presetID="6" presetClass="entr" presetSubtype="16"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circle(in)">
                                      <p:cBhvr>
                                        <p:cTn id="58" dur="2000"/>
                                        <p:tgtEl>
                                          <p:spTgt spid="38"/>
                                        </p:tgtEl>
                                      </p:cBhvr>
                                    </p:animEffect>
                                  </p:childTnLst>
                                </p:cTn>
                              </p:par>
                              <p:par>
                                <p:cTn id="59" presetID="6" presetClass="entr" presetSubtype="16" fill="hold" grpId="0" nodeType="withEffect">
                                  <p:stCondLst>
                                    <p:cond delay="0"/>
                                  </p:stCondLst>
                                  <p:childTnLst>
                                    <p:set>
                                      <p:cBhvr>
                                        <p:cTn id="60" dur="1" fill="hold">
                                          <p:stCondLst>
                                            <p:cond delay="0"/>
                                          </p:stCondLst>
                                        </p:cTn>
                                        <p:tgtEl>
                                          <p:spTgt spid="39"/>
                                        </p:tgtEl>
                                        <p:attrNameLst>
                                          <p:attrName>style.visibility</p:attrName>
                                        </p:attrNameLst>
                                      </p:cBhvr>
                                      <p:to>
                                        <p:strVal val="visible"/>
                                      </p:to>
                                    </p:set>
                                    <p:animEffect transition="in" filter="circle(in)">
                                      <p:cBhvr>
                                        <p:cTn id="61" dur="2000"/>
                                        <p:tgtEl>
                                          <p:spTgt spid="39"/>
                                        </p:tgtEl>
                                      </p:cBhvr>
                                    </p:animEffect>
                                  </p:childTnLst>
                                </p:cTn>
                              </p:par>
                              <p:par>
                                <p:cTn id="62" presetID="6" presetClass="entr" presetSubtype="16" fill="hold" grpId="0" nodeType="withEffect">
                                  <p:stCondLst>
                                    <p:cond delay="0"/>
                                  </p:stCondLst>
                                  <p:childTnLst>
                                    <p:set>
                                      <p:cBhvr>
                                        <p:cTn id="63" dur="1" fill="hold">
                                          <p:stCondLst>
                                            <p:cond delay="0"/>
                                          </p:stCondLst>
                                        </p:cTn>
                                        <p:tgtEl>
                                          <p:spTgt spid="40"/>
                                        </p:tgtEl>
                                        <p:attrNameLst>
                                          <p:attrName>style.visibility</p:attrName>
                                        </p:attrNameLst>
                                      </p:cBhvr>
                                      <p:to>
                                        <p:strVal val="visible"/>
                                      </p:to>
                                    </p:set>
                                    <p:animEffect transition="in" filter="circle(in)">
                                      <p:cBhvr>
                                        <p:cTn id="64" dur="2000"/>
                                        <p:tgtEl>
                                          <p:spTgt spid="40"/>
                                        </p:tgtEl>
                                      </p:cBhvr>
                                    </p:animEffect>
                                  </p:childTnLst>
                                </p:cTn>
                              </p:par>
                              <p:par>
                                <p:cTn id="65" presetID="6" presetClass="entr" presetSubtype="16" fill="hold" nodeType="with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circle(in)">
                                      <p:cBhvr>
                                        <p:cTn id="67" dur="2000"/>
                                        <p:tgtEl>
                                          <p:spTgt spid="41"/>
                                        </p:tgtEl>
                                      </p:cBhvr>
                                    </p:animEffect>
                                  </p:childTnLst>
                                </p:cTn>
                              </p:par>
                              <p:par>
                                <p:cTn id="68" presetID="6" presetClass="entr" presetSubtype="16" fill="hold" nodeType="withEffect">
                                  <p:stCondLst>
                                    <p:cond delay="0"/>
                                  </p:stCondLst>
                                  <p:childTnLst>
                                    <p:set>
                                      <p:cBhvr>
                                        <p:cTn id="69" dur="1" fill="hold">
                                          <p:stCondLst>
                                            <p:cond delay="0"/>
                                          </p:stCondLst>
                                        </p:cTn>
                                        <p:tgtEl>
                                          <p:spTgt spid="42"/>
                                        </p:tgtEl>
                                        <p:attrNameLst>
                                          <p:attrName>style.visibility</p:attrName>
                                        </p:attrNameLst>
                                      </p:cBhvr>
                                      <p:to>
                                        <p:strVal val="visible"/>
                                      </p:to>
                                    </p:set>
                                    <p:animEffect transition="in" filter="circle(in)">
                                      <p:cBhvr>
                                        <p:cTn id="70" dur="2000"/>
                                        <p:tgtEl>
                                          <p:spTgt spid="42"/>
                                        </p:tgtEl>
                                      </p:cBhvr>
                                    </p:animEffect>
                                  </p:childTnLst>
                                </p:cTn>
                              </p:par>
                              <p:par>
                                <p:cTn id="71" presetID="6" presetClass="entr" presetSubtype="16" fill="hold" nodeType="withEffect">
                                  <p:stCondLst>
                                    <p:cond delay="0"/>
                                  </p:stCondLst>
                                  <p:childTnLst>
                                    <p:set>
                                      <p:cBhvr>
                                        <p:cTn id="72" dur="1" fill="hold">
                                          <p:stCondLst>
                                            <p:cond delay="0"/>
                                          </p:stCondLst>
                                        </p:cTn>
                                        <p:tgtEl>
                                          <p:spTgt spid="43"/>
                                        </p:tgtEl>
                                        <p:attrNameLst>
                                          <p:attrName>style.visibility</p:attrName>
                                        </p:attrNameLst>
                                      </p:cBhvr>
                                      <p:to>
                                        <p:strVal val="visible"/>
                                      </p:to>
                                    </p:set>
                                    <p:animEffect transition="in" filter="circle(in)">
                                      <p:cBhvr>
                                        <p:cTn id="73" dur="2000"/>
                                        <p:tgtEl>
                                          <p:spTgt spid="43"/>
                                        </p:tgtEl>
                                      </p:cBhvr>
                                    </p:animEffect>
                                  </p:childTnLst>
                                </p:cTn>
                              </p:par>
                              <p:par>
                                <p:cTn id="74" presetID="6" presetClass="entr" presetSubtype="16" fill="hold"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circle(in)">
                                      <p:cBhvr>
                                        <p:cTn id="76" dur="2000"/>
                                        <p:tgtEl>
                                          <p:spTgt spid="44"/>
                                        </p:tgtEl>
                                      </p:cBhvr>
                                    </p:animEffect>
                                  </p:childTnLst>
                                </p:cTn>
                              </p:par>
                              <p:par>
                                <p:cTn id="77" presetID="45" presetClass="entr" presetSubtype="0" fill="hold" grpId="0"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2000"/>
                                        <p:tgtEl>
                                          <p:spTgt spid="45"/>
                                        </p:tgtEl>
                                      </p:cBhvr>
                                    </p:animEffect>
                                    <p:anim calcmode="lin" valueType="num">
                                      <p:cBhvr>
                                        <p:cTn id="80" dur="2000" fill="hold"/>
                                        <p:tgtEl>
                                          <p:spTgt spid="45"/>
                                        </p:tgtEl>
                                        <p:attrNameLst>
                                          <p:attrName>ppt_w</p:attrName>
                                        </p:attrNameLst>
                                      </p:cBhvr>
                                      <p:tavLst>
                                        <p:tav tm="0" fmla="#ppt_w*sin(2.5*pi*$)">
                                          <p:val>
                                            <p:fltVal val="0"/>
                                          </p:val>
                                        </p:tav>
                                        <p:tav tm="100000">
                                          <p:val>
                                            <p:fltVal val="1"/>
                                          </p:val>
                                        </p:tav>
                                      </p:tavLst>
                                    </p:anim>
                                    <p:anim calcmode="lin" valueType="num">
                                      <p:cBhvr>
                                        <p:cTn id="81" dur="2000" fill="hold"/>
                                        <p:tgtEl>
                                          <p:spTgt spid="45"/>
                                        </p:tgtEl>
                                        <p:attrNameLst>
                                          <p:attrName>ppt_h</p:attrName>
                                        </p:attrNameLst>
                                      </p:cBhvr>
                                      <p:tavLst>
                                        <p:tav tm="0">
                                          <p:val>
                                            <p:strVal val="#ppt_h"/>
                                          </p:val>
                                        </p:tav>
                                        <p:tav tm="100000">
                                          <p:val>
                                            <p:strVal val="#ppt_h"/>
                                          </p:val>
                                        </p:tav>
                                      </p:tavLst>
                                    </p:anim>
                                  </p:childTnLst>
                                </p:cTn>
                              </p:par>
                              <p:par>
                                <p:cTn id="82" presetID="6" presetClass="entr" presetSubtype="16" fill="hold" nodeType="with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circle(in)">
                                      <p:cBhvr>
                                        <p:cTn id="84" dur="20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5" grpId="0"/>
      <p:bldP spid="39" grpId="0"/>
      <p:bldP spid="40" grpId="0"/>
      <p:bldP spid="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8C33F07-73A6-6227-43A9-4844301D96E7}"/>
              </a:ext>
            </a:extLst>
          </p:cNvPr>
          <p:cNvPicPr>
            <a:picLocks noChangeAspect="1"/>
          </p:cNvPicPr>
          <p:nvPr/>
        </p:nvPicPr>
        <p:blipFill>
          <a:blip r:embed="rId2"/>
          <a:stretch>
            <a:fillRect/>
          </a:stretch>
        </p:blipFill>
        <p:spPr>
          <a:xfrm>
            <a:off x="0" y="451650"/>
            <a:ext cx="7268705" cy="1134498"/>
          </a:xfrm>
          <a:prstGeom prst="rect">
            <a:avLst/>
          </a:prstGeom>
        </p:spPr>
      </p:pic>
      <p:pic>
        <p:nvPicPr>
          <p:cNvPr id="3" name="Imagen 2">
            <a:extLst>
              <a:ext uri="{FF2B5EF4-FFF2-40B4-BE49-F238E27FC236}">
                <a16:creationId xmlns:a16="http://schemas.microsoft.com/office/drawing/2014/main" id="{8AF10A32-0681-6AC8-CFF9-693C058E5C34}"/>
              </a:ext>
            </a:extLst>
          </p:cNvPr>
          <p:cNvPicPr>
            <a:picLocks noChangeAspect="1"/>
          </p:cNvPicPr>
          <p:nvPr/>
        </p:nvPicPr>
        <p:blipFill>
          <a:blip r:embed="rId3">
            <a:extLst>
              <a:ext uri="{28A0092B-C50C-407E-A947-70E740481C1C}">
                <a14:useLocalDpi xmlns:a14="http://schemas.microsoft.com/office/drawing/2010/main" val="0"/>
              </a:ext>
            </a:extLst>
          </a:blip>
          <a:srcRect l="11344" t="13302" r="9328" b="19850"/>
          <a:stretch/>
        </p:blipFill>
        <p:spPr>
          <a:xfrm>
            <a:off x="9470569" y="5165397"/>
            <a:ext cx="2569029" cy="1774373"/>
          </a:xfrm>
          <a:prstGeom prst="rect">
            <a:avLst/>
          </a:prstGeom>
        </p:spPr>
      </p:pic>
      <p:sp>
        <p:nvSpPr>
          <p:cNvPr id="4" name="Subtítulo 2">
            <a:extLst>
              <a:ext uri="{FF2B5EF4-FFF2-40B4-BE49-F238E27FC236}">
                <a16:creationId xmlns:a16="http://schemas.microsoft.com/office/drawing/2014/main" id="{5182751E-401A-3D3E-7D92-8E2847748058}"/>
              </a:ext>
            </a:extLst>
          </p:cNvPr>
          <p:cNvSpPr txBox="1">
            <a:spLocks/>
          </p:cNvSpPr>
          <p:nvPr/>
        </p:nvSpPr>
        <p:spPr>
          <a:xfrm>
            <a:off x="152402" y="1753645"/>
            <a:ext cx="11697853" cy="49106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just" eaLnBrk="0" fontAlgn="base" hangingPunct="0">
              <a:lnSpc>
                <a:spcPct val="100000"/>
              </a:lnSpc>
              <a:spcBef>
                <a:spcPct val="0"/>
              </a:spcBef>
              <a:spcAft>
                <a:spcPct val="0"/>
              </a:spcAft>
              <a:buNone/>
              <a:defRPr/>
            </a:pPr>
            <a:r>
              <a:rPr lang="es-MX" altLang="es-CO" sz="2400" dirty="0">
                <a:solidFill>
                  <a:schemeClr val="tx1">
                    <a:lumMod val="75000"/>
                    <a:lumOff val="25000"/>
                  </a:schemeClr>
                </a:solidFill>
                <a:latin typeface="Poppins" panose="00000500000000000000"/>
                <a:cs typeface="Prompt" panose="00000500000000000000" pitchFamily="2" charset="-34"/>
              </a:rPr>
              <a:t>Estará compuesta por seis dígitos que corresponde al sector, programa, elemento constitutivo, se debe indicar si es vigencia futura con la sigla (F), de lo contrario se debe colocar la sigla (C).  Ejemplo: </a:t>
            </a:r>
            <a:r>
              <a:rPr lang="es-MX" altLang="es-CO" sz="2400" b="1" dirty="0">
                <a:solidFill>
                  <a:schemeClr val="tx1">
                    <a:lumMod val="75000"/>
                    <a:lumOff val="25000"/>
                  </a:schemeClr>
                </a:solidFill>
                <a:latin typeface="Poppins" panose="00000500000000000000"/>
                <a:cs typeface="Prompt" panose="00000500000000000000" pitchFamily="2" charset="-34"/>
              </a:rPr>
              <a:t>Sector:</a:t>
            </a:r>
            <a:r>
              <a:rPr lang="es-MX" altLang="es-CO" sz="2400" dirty="0">
                <a:solidFill>
                  <a:schemeClr val="tx1">
                    <a:lumMod val="75000"/>
                    <a:lumOff val="25000"/>
                  </a:schemeClr>
                </a:solidFill>
                <a:latin typeface="Poppins" panose="00000500000000000000"/>
                <a:cs typeface="Prompt" panose="00000500000000000000" pitchFamily="2" charset="-34"/>
              </a:rPr>
              <a:t> 45 Gobierno Territorial, </a:t>
            </a:r>
            <a:r>
              <a:rPr lang="es-MX" altLang="es-CO" sz="2400" b="1" dirty="0">
                <a:solidFill>
                  <a:schemeClr val="tx1">
                    <a:lumMod val="75000"/>
                    <a:lumOff val="25000"/>
                  </a:schemeClr>
                </a:solidFill>
                <a:latin typeface="Poppins" panose="00000500000000000000"/>
                <a:cs typeface="Prompt" panose="00000500000000000000" pitchFamily="2" charset="-34"/>
              </a:rPr>
              <a:t>Programa: </a:t>
            </a:r>
            <a:r>
              <a:rPr lang="es-MX" altLang="es-CO" sz="2400" dirty="0">
                <a:solidFill>
                  <a:schemeClr val="tx1">
                    <a:lumMod val="75000"/>
                    <a:lumOff val="25000"/>
                  </a:schemeClr>
                </a:solidFill>
                <a:latin typeface="Poppins" panose="00000500000000000000"/>
                <a:cs typeface="Prompt" panose="00000500000000000000" pitchFamily="2" charset="-34"/>
              </a:rPr>
              <a:t>01 Fortalecimiento de la convivencia y la seguridad ciudadana, </a:t>
            </a:r>
            <a:r>
              <a:rPr lang="es-MX" altLang="es-CO" sz="2400" b="1" dirty="0">
                <a:solidFill>
                  <a:schemeClr val="tx1">
                    <a:lumMod val="75000"/>
                    <a:lumOff val="25000"/>
                  </a:schemeClr>
                </a:solidFill>
                <a:latin typeface="Poppins" panose="00000500000000000000"/>
                <a:cs typeface="Prompt" panose="00000500000000000000" pitchFamily="2" charset="-34"/>
              </a:rPr>
              <a:t>Elemento Constitutivo: </a:t>
            </a:r>
            <a:r>
              <a:rPr lang="es-MX" altLang="es-CO" sz="2400" dirty="0">
                <a:solidFill>
                  <a:schemeClr val="tx1">
                    <a:lumMod val="75000"/>
                    <a:lumOff val="25000"/>
                  </a:schemeClr>
                </a:solidFill>
                <a:latin typeface="Poppins" panose="00000500000000000000"/>
                <a:cs typeface="Prompt" panose="00000500000000000000" pitchFamily="2" charset="-34"/>
              </a:rPr>
              <a:t>1 Convivencia ciudadana: Inversión orientada a promover la interacción pacífica, respetuosa y armónica entre las personas, con los bienes y con el ambiente, en el marco del ordenamiento jurídico. Supongamos que los recursos asignados son de Vigencia Futura, quedaría de la siguiente manera el área funcional: F45011.</a:t>
            </a:r>
          </a:p>
          <a:p>
            <a:pPr lvl="0" algn="just" eaLnBrk="0" fontAlgn="base" hangingPunct="0">
              <a:lnSpc>
                <a:spcPct val="100000"/>
              </a:lnSpc>
              <a:spcBef>
                <a:spcPct val="0"/>
              </a:spcBef>
              <a:spcAft>
                <a:spcPct val="0"/>
              </a:spcAft>
              <a:defRPr/>
            </a:pPr>
            <a:endParaRPr lang="es-MX" altLang="es-CO" sz="2400" dirty="0">
              <a:solidFill>
                <a:schemeClr val="tx1">
                  <a:lumMod val="75000"/>
                  <a:lumOff val="25000"/>
                </a:schemeClr>
              </a:solidFill>
              <a:latin typeface="Poppins" panose="00000500000000000000"/>
              <a:cs typeface="Prompt" panose="00000500000000000000" pitchFamily="2" charset="-34"/>
            </a:endParaRPr>
          </a:p>
          <a:p>
            <a:pPr marL="228600" lvl="0" indent="-228600" algn="just" eaLnBrk="0" fontAlgn="base" hangingPunct="0">
              <a:lnSpc>
                <a:spcPct val="100000"/>
              </a:lnSpc>
              <a:spcBef>
                <a:spcPct val="0"/>
              </a:spcBef>
              <a:spcAft>
                <a:spcPct val="0"/>
              </a:spcAft>
              <a:buFont typeface="Arial" panose="020B0604020202020204" pitchFamily="34" charset="0"/>
              <a:buChar char="•"/>
              <a:defRPr/>
            </a:pPr>
            <a:r>
              <a:rPr lang="es-MX" altLang="es-CO" sz="2400" dirty="0">
                <a:solidFill>
                  <a:schemeClr val="tx1">
                    <a:lumMod val="75000"/>
                    <a:lumOff val="25000"/>
                  </a:schemeClr>
                </a:solidFill>
                <a:latin typeface="Poppins" panose="00000500000000000000"/>
                <a:cs typeface="Prompt" panose="00000500000000000000" pitchFamily="2" charset="-34"/>
              </a:rPr>
              <a:t>De no ser vigencia futura el área funcional sería: C45011.</a:t>
            </a:r>
          </a:p>
          <a:p>
            <a:pPr algn="just"/>
            <a:endParaRPr lang="es-CO" sz="1200" dirty="0">
              <a:solidFill>
                <a:schemeClr val="tx1">
                  <a:lumMod val="75000"/>
                  <a:lumOff val="25000"/>
                </a:schemeClr>
              </a:solidFill>
              <a:latin typeface="Poppins" pitchFamily="2" charset="77"/>
              <a:cs typeface="Poppins" pitchFamily="2" charset="77"/>
            </a:endParaRPr>
          </a:p>
        </p:txBody>
      </p:sp>
      <p:sp>
        <p:nvSpPr>
          <p:cNvPr id="5" name="Rectángulo 4">
            <a:extLst>
              <a:ext uri="{FF2B5EF4-FFF2-40B4-BE49-F238E27FC236}">
                <a16:creationId xmlns:a16="http://schemas.microsoft.com/office/drawing/2014/main" id="{43C34CA4-9F69-D3AA-0635-0FF305860AF3}"/>
              </a:ext>
            </a:extLst>
          </p:cNvPr>
          <p:cNvSpPr/>
          <p:nvPr/>
        </p:nvSpPr>
        <p:spPr>
          <a:xfrm>
            <a:off x="566534" y="796596"/>
            <a:ext cx="6209065"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Ejemplo del Área Funcional</a:t>
            </a:r>
          </a:p>
        </p:txBody>
      </p:sp>
    </p:spTree>
    <p:extLst>
      <p:ext uri="{BB962C8B-B14F-4D97-AF65-F5344CB8AC3E}">
        <p14:creationId xmlns:p14="http://schemas.microsoft.com/office/powerpoint/2010/main" val="3385142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5F79F8C-FD2A-EB0A-CB47-E271012718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563C0F8C-B47E-A700-8A73-E85E7B041D3E}"/>
              </a:ext>
            </a:extLst>
          </p:cNvPr>
          <p:cNvPicPr>
            <a:picLocks noChangeAspect="1"/>
          </p:cNvPicPr>
          <p:nvPr/>
        </p:nvPicPr>
        <p:blipFill>
          <a:blip r:embed="rId3"/>
          <a:stretch>
            <a:fillRect/>
          </a:stretch>
        </p:blipFill>
        <p:spPr>
          <a:xfrm>
            <a:off x="0" y="821410"/>
            <a:ext cx="5451344" cy="1524844"/>
          </a:xfrm>
          <a:prstGeom prst="rect">
            <a:avLst/>
          </a:prstGeom>
          <a:noFill/>
        </p:spPr>
      </p:pic>
      <p:sp>
        <p:nvSpPr>
          <p:cNvPr id="5" name="Título 1">
            <a:extLst>
              <a:ext uri="{FF2B5EF4-FFF2-40B4-BE49-F238E27FC236}">
                <a16:creationId xmlns:a16="http://schemas.microsoft.com/office/drawing/2014/main" id="{AE99DB9E-9A4B-7C09-003A-DD261D84A5F1}"/>
              </a:ext>
            </a:extLst>
          </p:cNvPr>
          <p:cNvSpPr txBox="1">
            <a:spLocks/>
          </p:cNvSpPr>
          <p:nvPr/>
        </p:nvSpPr>
        <p:spPr>
          <a:xfrm>
            <a:off x="305134" y="821410"/>
            <a:ext cx="1446174" cy="169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0000" b="1" dirty="0">
                <a:solidFill>
                  <a:srgbClr val="3AF9A2"/>
                </a:solidFill>
                <a:latin typeface="Poppins" pitchFamily="2" charset="77"/>
                <a:cs typeface="Poppins" pitchFamily="2" charset="77"/>
              </a:rPr>
              <a:t>5.</a:t>
            </a:r>
            <a:endParaRPr lang="es-CO" sz="10000" b="1" dirty="0">
              <a:solidFill>
                <a:srgbClr val="3AF9A2"/>
              </a:solidFill>
              <a:latin typeface="Poppins" pitchFamily="2" charset="77"/>
              <a:cs typeface="Poppins" pitchFamily="2" charset="77"/>
            </a:endParaRPr>
          </a:p>
        </p:txBody>
      </p:sp>
      <p:sp>
        <p:nvSpPr>
          <p:cNvPr id="6" name="Rectángulo 5">
            <a:extLst>
              <a:ext uri="{FF2B5EF4-FFF2-40B4-BE49-F238E27FC236}">
                <a16:creationId xmlns:a16="http://schemas.microsoft.com/office/drawing/2014/main" id="{85C61749-BA67-84AA-48A1-42776A6FA751}"/>
              </a:ext>
            </a:extLst>
          </p:cNvPr>
          <p:cNvSpPr/>
          <p:nvPr/>
        </p:nvSpPr>
        <p:spPr>
          <a:xfrm>
            <a:off x="1698758" y="1106778"/>
            <a:ext cx="3268896" cy="954107"/>
          </a:xfrm>
          <a:prstGeom prst="rect">
            <a:avLst/>
          </a:prstGeom>
        </p:spPr>
        <p:txBody>
          <a:bodyPr wrap="square">
            <a:spAutoFit/>
          </a:bodyPr>
          <a:lstStyle/>
          <a:p>
            <a:r>
              <a:rPr lang="es-CO" sz="2800" b="1" dirty="0">
                <a:solidFill>
                  <a:schemeClr val="bg1"/>
                </a:solidFill>
                <a:latin typeface="Poppins" pitchFamily="2" charset="77"/>
                <a:cs typeface="Poppins" pitchFamily="2" charset="77"/>
              </a:rPr>
              <a:t>Metodología de Elaboración</a:t>
            </a:r>
          </a:p>
        </p:txBody>
      </p:sp>
      <p:sp>
        <p:nvSpPr>
          <p:cNvPr id="9" name="Título 1">
            <a:extLst>
              <a:ext uri="{FF2B5EF4-FFF2-40B4-BE49-F238E27FC236}">
                <a16:creationId xmlns:a16="http://schemas.microsoft.com/office/drawing/2014/main" id="{CB5C27E7-B07A-C366-5A89-1AF0E91A2FE0}"/>
              </a:ext>
            </a:extLst>
          </p:cNvPr>
          <p:cNvSpPr txBox="1">
            <a:spLocks/>
          </p:cNvSpPr>
          <p:nvPr/>
        </p:nvSpPr>
        <p:spPr>
          <a:xfrm>
            <a:off x="774271" y="3146971"/>
            <a:ext cx="4419598" cy="1241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2000" dirty="0">
              <a:solidFill>
                <a:schemeClr val="bg1"/>
              </a:solidFill>
              <a:effectLst/>
              <a:latin typeface="Poppins" pitchFamily="2" charset="77"/>
              <a:cs typeface="Poppins" pitchFamily="2" charset="77"/>
            </a:endParaRPr>
          </a:p>
        </p:txBody>
      </p:sp>
    </p:spTree>
    <p:extLst>
      <p:ext uri="{BB962C8B-B14F-4D97-AF65-F5344CB8AC3E}">
        <p14:creationId xmlns:p14="http://schemas.microsoft.com/office/powerpoint/2010/main" val="1668691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0A81EDD-DDEA-7A52-734E-7223CB719439}"/>
              </a:ext>
            </a:extLst>
          </p:cNvPr>
          <p:cNvPicPr>
            <a:picLocks noChangeAspect="1"/>
          </p:cNvPicPr>
          <p:nvPr/>
        </p:nvPicPr>
        <p:blipFill>
          <a:blip r:embed="rId2"/>
          <a:stretch>
            <a:fillRect/>
          </a:stretch>
        </p:blipFill>
        <p:spPr>
          <a:xfrm>
            <a:off x="125260" y="464581"/>
            <a:ext cx="7268705" cy="1134498"/>
          </a:xfrm>
          <a:prstGeom prst="rect">
            <a:avLst/>
          </a:prstGeom>
        </p:spPr>
      </p:pic>
      <p:pic>
        <p:nvPicPr>
          <p:cNvPr id="3" name="Imagen 2">
            <a:extLst>
              <a:ext uri="{FF2B5EF4-FFF2-40B4-BE49-F238E27FC236}">
                <a16:creationId xmlns:a16="http://schemas.microsoft.com/office/drawing/2014/main" id="{607B5346-532F-F387-B8C0-D085D886CB80}"/>
              </a:ext>
            </a:extLst>
          </p:cNvPr>
          <p:cNvPicPr>
            <a:picLocks noChangeAspect="1"/>
          </p:cNvPicPr>
          <p:nvPr/>
        </p:nvPicPr>
        <p:blipFill>
          <a:blip r:embed="rId3">
            <a:extLst>
              <a:ext uri="{28A0092B-C50C-407E-A947-70E740481C1C}">
                <a14:useLocalDpi xmlns:a14="http://schemas.microsoft.com/office/drawing/2010/main" val="0"/>
              </a:ext>
            </a:extLst>
          </a:blip>
          <a:srcRect l="11344" t="13302" r="9328" b="19850"/>
          <a:stretch/>
        </p:blipFill>
        <p:spPr>
          <a:xfrm>
            <a:off x="9470569" y="5165397"/>
            <a:ext cx="2569029" cy="1774373"/>
          </a:xfrm>
          <a:prstGeom prst="rect">
            <a:avLst/>
          </a:prstGeom>
        </p:spPr>
      </p:pic>
      <p:sp>
        <p:nvSpPr>
          <p:cNvPr id="4" name="Subtítulo 2">
            <a:extLst>
              <a:ext uri="{FF2B5EF4-FFF2-40B4-BE49-F238E27FC236}">
                <a16:creationId xmlns:a16="http://schemas.microsoft.com/office/drawing/2014/main" id="{2BE8DDCC-84F5-008B-F07A-CC23C658354B}"/>
              </a:ext>
            </a:extLst>
          </p:cNvPr>
          <p:cNvSpPr txBox="1">
            <a:spLocks/>
          </p:cNvSpPr>
          <p:nvPr/>
        </p:nvSpPr>
        <p:spPr>
          <a:xfrm>
            <a:off x="566534" y="1931094"/>
            <a:ext cx="11355835" cy="45348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CO" sz="1600" dirty="0">
                <a:solidFill>
                  <a:schemeClr val="tx1">
                    <a:lumMod val="75000"/>
                    <a:lumOff val="25000"/>
                  </a:schemeClr>
                </a:solidFill>
                <a:latin typeface="Poppins" pitchFamily="2" charset="77"/>
                <a:cs typeface="Poppins" pitchFamily="2" charset="77"/>
              </a:rPr>
              <a:t>Identificación de necesidades.</a:t>
            </a:r>
          </a:p>
          <a:p>
            <a:pPr algn="just"/>
            <a:r>
              <a:rPr lang="es-CO" sz="1600" dirty="0">
                <a:solidFill>
                  <a:schemeClr val="tx1">
                    <a:lumMod val="75000"/>
                    <a:lumOff val="25000"/>
                  </a:schemeClr>
                </a:solidFill>
                <a:latin typeface="Poppins" pitchFamily="2" charset="77"/>
                <a:cs typeface="Poppins" pitchFamily="2" charset="77"/>
              </a:rPr>
              <a:t>Priorización de proyectos según criterios de impacto, urgencia y disponibilidad de recursos.</a:t>
            </a:r>
          </a:p>
          <a:p>
            <a:pPr algn="just"/>
            <a:r>
              <a:rPr lang="es-CO" sz="1600" dirty="0">
                <a:latin typeface="Poppins" panose="00000500000000000000"/>
              </a:rPr>
              <a:t>Proyectos formulados en la MGAWEB y viabilizados en la plataforma Integrada de Inversión Pública-PIIP.</a:t>
            </a:r>
          </a:p>
          <a:p>
            <a:pPr algn="just"/>
            <a:r>
              <a:rPr lang="es-CO" sz="1600" dirty="0">
                <a:latin typeface="Poppins" panose="00000500000000000000"/>
              </a:rPr>
              <a:t>Contar con los recursos, es decir tener la asignación presupuestal.</a:t>
            </a:r>
          </a:p>
          <a:p>
            <a:pPr algn="just"/>
            <a:r>
              <a:rPr lang="es-CO" sz="1600" dirty="0">
                <a:solidFill>
                  <a:schemeClr val="tx1">
                    <a:lumMod val="75000"/>
                    <a:lumOff val="25000"/>
                  </a:schemeClr>
                </a:solidFill>
                <a:latin typeface="Poppins" pitchFamily="2" charset="77"/>
                <a:cs typeface="Poppins" pitchFamily="2" charset="77"/>
              </a:rPr>
              <a:t>Validación y aprobación por parte de la Secretaría de Hacienda y el Departamento Administrativo de Planeación, para luego ser presentado con el presupuesto ante la Asamblea Departamental.</a:t>
            </a:r>
          </a:p>
          <a:p>
            <a:pPr algn="just"/>
            <a:r>
              <a:rPr lang="es-CO" sz="1600" kern="1200" dirty="0">
                <a:latin typeface="Poppins" panose="00000500000000000000" pitchFamily="2" charset="0"/>
                <a:cs typeface="Poppins" panose="00000500000000000000" pitchFamily="2" charset="0"/>
              </a:rPr>
              <a:t>Distribuir primero los recursos de las </a:t>
            </a:r>
            <a:r>
              <a:rPr lang="es-CO" sz="1600" b="1" kern="1200" dirty="0">
                <a:latin typeface="Poppins" panose="00000500000000000000" pitchFamily="2" charset="0"/>
                <a:cs typeface="Poppins" panose="00000500000000000000" pitchFamily="2" charset="0"/>
              </a:rPr>
              <a:t>VIGENCIAS FUTURAS </a:t>
            </a:r>
            <a:r>
              <a:rPr lang="es-CO" sz="1600" kern="1200" dirty="0">
                <a:latin typeface="Poppins" panose="00000500000000000000" pitchFamily="2" charset="0"/>
                <a:cs typeface="Poppins" panose="00000500000000000000" pitchFamily="2" charset="0"/>
              </a:rPr>
              <a:t>que estén aprobadas. Recuerde </a:t>
            </a:r>
            <a:r>
              <a:rPr lang="es-CO" sz="1600" b="1" kern="1200" dirty="0">
                <a:latin typeface="Poppins" panose="00000500000000000000" pitchFamily="2" charset="0"/>
                <a:cs typeface="Poppins" panose="00000500000000000000" pitchFamily="2" charset="0"/>
              </a:rPr>
              <a:t>NO</a:t>
            </a:r>
            <a:r>
              <a:rPr lang="es-CO" sz="1600" kern="1200" dirty="0">
                <a:latin typeface="Poppins" panose="00000500000000000000" pitchFamily="2" charset="0"/>
                <a:cs typeface="Poppins" panose="00000500000000000000" pitchFamily="2" charset="0"/>
              </a:rPr>
              <a:t> son un recurso adicional, éstas se descuentan de su techo presupuestal asignado para la vigencia y por fondo.</a:t>
            </a:r>
          </a:p>
          <a:p>
            <a:pPr algn="just"/>
            <a:r>
              <a:rPr lang="es-CO" sz="1600" dirty="0">
                <a:latin typeface="Poppins" panose="00000500000000000000" pitchFamily="2" charset="0"/>
                <a:cs typeface="Poppins" panose="00000500000000000000" pitchFamily="2" charset="0"/>
              </a:rPr>
              <a:t>Incluir las </a:t>
            </a:r>
            <a:r>
              <a:rPr lang="es-CO" sz="1600" b="1" u="none" dirty="0">
                <a:latin typeface="Poppins" panose="00000500000000000000" pitchFamily="2" charset="0"/>
                <a:cs typeface="Poppins" panose="00000500000000000000" pitchFamily="2" charset="0"/>
              </a:rPr>
              <a:t>ORDENANZAS, NORMAS, DECRETOS Y/O LEYES</a:t>
            </a:r>
            <a:r>
              <a:rPr lang="es-CO" sz="1600" u="none" dirty="0">
                <a:latin typeface="Poppins" panose="00000500000000000000" pitchFamily="2" charset="0"/>
                <a:cs typeface="Poppins" panose="00000500000000000000" pitchFamily="2" charset="0"/>
              </a:rPr>
              <a:t> </a:t>
            </a:r>
            <a:r>
              <a:rPr lang="es-CO" sz="1600" dirty="0">
                <a:latin typeface="Poppins" panose="00000500000000000000" pitchFamily="2" charset="0"/>
                <a:cs typeface="Poppins" panose="00000500000000000000" pitchFamily="2" charset="0"/>
              </a:rPr>
              <a:t>que se encuentren vigentes y en los proyectos que impactan.</a:t>
            </a:r>
          </a:p>
          <a:p>
            <a:pPr algn="just"/>
            <a:r>
              <a:rPr lang="es-CO" sz="1600" dirty="0">
                <a:latin typeface="Poppins" panose="00000500000000000000" pitchFamily="2" charset="0"/>
                <a:cs typeface="Poppins" panose="00000500000000000000" pitchFamily="2" charset="0"/>
              </a:rPr>
              <a:t>Los cargos de temporalidad que están cargados a los proyectos</a:t>
            </a:r>
          </a:p>
          <a:p>
            <a:pPr algn="just"/>
            <a:endParaRPr lang="es-CO" sz="1200" kern="1200" dirty="0">
              <a:latin typeface="Poppins" panose="00000500000000000000" pitchFamily="2" charset="0"/>
              <a:cs typeface="Poppins" panose="00000500000000000000" pitchFamily="2" charset="0"/>
            </a:endParaRPr>
          </a:p>
          <a:p>
            <a:pPr algn="just"/>
            <a:endParaRPr lang="es-CO" sz="1200" dirty="0">
              <a:solidFill>
                <a:schemeClr val="tx1">
                  <a:lumMod val="75000"/>
                  <a:lumOff val="25000"/>
                </a:schemeClr>
              </a:solidFill>
              <a:highlight>
                <a:srgbClr val="FFFF00"/>
              </a:highlight>
              <a:latin typeface="Poppins" pitchFamily="2" charset="77"/>
              <a:cs typeface="Poppins" pitchFamily="2" charset="77"/>
            </a:endParaRPr>
          </a:p>
        </p:txBody>
      </p:sp>
      <p:sp>
        <p:nvSpPr>
          <p:cNvPr id="5" name="Rectángulo 4">
            <a:extLst>
              <a:ext uri="{FF2B5EF4-FFF2-40B4-BE49-F238E27FC236}">
                <a16:creationId xmlns:a16="http://schemas.microsoft.com/office/drawing/2014/main" id="{FB9D4EA9-CDC2-B225-846D-46529D5A52AF}"/>
              </a:ext>
            </a:extLst>
          </p:cNvPr>
          <p:cNvSpPr/>
          <p:nvPr/>
        </p:nvSpPr>
        <p:spPr>
          <a:xfrm>
            <a:off x="566534" y="796596"/>
            <a:ext cx="6209065"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Metodología de Elaboración</a:t>
            </a:r>
          </a:p>
        </p:txBody>
      </p:sp>
    </p:spTree>
    <p:extLst>
      <p:ext uri="{BB962C8B-B14F-4D97-AF65-F5344CB8AC3E}">
        <p14:creationId xmlns:p14="http://schemas.microsoft.com/office/powerpoint/2010/main" val="1386252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ACF8C86F-9D9B-063D-0ED4-0512FDB27378}"/>
              </a:ext>
            </a:extLst>
          </p:cNvPr>
          <p:cNvPicPr>
            <a:picLocks noChangeAspect="1"/>
          </p:cNvPicPr>
          <p:nvPr/>
        </p:nvPicPr>
        <p:blipFill>
          <a:blip r:embed="rId2"/>
          <a:stretch>
            <a:fillRect/>
          </a:stretch>
        </p:blipFill>
        <p:spPr>
          <a:xfrm>
            <a:off x="0" y="451650"/>
            <a:ext cx="7268705" cy="1134498"/>
          </a:xfrm>
          <a:prstGeom prst="rect">
            <a:avLst/>
          </a:prstGeom>
        </p:spPr>
      </p:pic>
      <p:pic>
        <p:nvPicPr>
          <p:cNvPr id="4" name="Imagen 3">
            <a:extLst>
              <a:ext uri="{FF2B5EF4-FFF2-40B4-BE49-F238E27FC236}">
                <a16:creationId xmlns:a16="http://schemas.microsoft.com/office/drawing/2014/main" id="{F9F6E0B0-2009-1E35-CA69-E592FB357A05}"/>
              </a:ext>
            </a:extLst>
          </p:cNvPr>
          <p:cNvPicPr>
            <a:picLocks noChangeAspect="1"/>
          </p:cNvPicPr>
          <p:nvPr/>
        </p:nvPicPr>
        <p:blipFill>
          <a:blip r:embed="rId3">
            <a:extLst>
              <a:ext uri="{28A0092B-C50C-407E-A947-70E740481C1C}">
                <a14:useLocalDpi xmlns:a14="http://schemas.microsoft.com/office/drawing/2010/main" val="0"/>
              </a:ext>
            </a:extLst>
          </a:blip>
          <a:srcRect l="11344" t="13302" r="9328" b="19850"/>
          <a:stretch/>
        </p:blipFill>
        <p:spPr>
          <a:xfrm>
            <a:off x="9470569" y="5165397"/>
            <a:ext cx="2569029" cy="1774373"/>
          </a:xfrm>
          <a:prstGeom prst="rect">
            <a:avLst/>
          </a:prstGeom>
        </p:spPr>
      </p:pic>
      <p:sp>
        <p:nvSpPr>
          <p:cNvPr id="6" name="Subtítulo 2">
            <a:extLst>
              <a:ext uri="{FF2B5EF4-FFF2-40B4-BE49-F238E27FC236}">
                <a16:creationId xmlns:a16="http://schemas.microsoft.com/office/drawing/2014/main" id="{0B9B0BD9-72E0-E200-6397-C81B4311B0F7}"/>
              </a:ext>
            </a:extLst>
          </p:cNvPr>
          <p:cNvSpPr txBox="1">
            <a:spLocks/>
          </p:cNvSpPr>
          <p:nvPr/>
        </p:nvSpPr>
        <p:spPr>
          <a:xfrm>
            <a:off x="764582" y="2115127"/>
            <a:ext cx="10965599" cy="45491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s-CO" sz="1600" dirty="0">
                <a:latin typeface="Poppins" panose="00000500000000000000" pitchFamily="2" charset="0"/>
                <a:cs typeface="Poppins" panose="00000500000000000000" pitchFamily="2" charset="0"/>
              </a:rPr>
              <a:t>Es necesario estudiar las normas que definen los recursos de asignación específica y distribuirlos de primero para garantizar su uso de acuerdo con la norma.</a:t>
            </a:r>
          </a:p>
          <a:p>
            <a:pPr algn="just"/>
            <a:r>
              <a:rPr lang="es-CO" sz="1600" dirty="0">
                <a:latin typeface="Poppins" panose="00000500000000000000" pitchFamily="2" charset="0"/>
                <a:cs typeface="Poppins" panose="00000500000000000000" pitchFamily="2" charset="0"/>
              </a:rPr>
              <a:t>Este trabajo debe realizarse en equipo por parte del personal de cada dependencia. Es necesaria la participación de quienes trabajaron en la formulación del Plan de Desarrollo y de los funcionarios que sirven de enlace con el manejo del presupuesto.</a:t>
            </a:r>
          </a:p>
          <a:p>
            <a:pPr algn="just"/>
            <a:r>
              <a:rPr lang="es-CO" sz="1600" dirty="0">
                <a:latin typeface="Poppins" panose="00000500000000000000" pitchFamily="2" charset="0"/>
                <a:cs typeface="Poppins" panose="00000500000000000000" pitchFamily="2" charset="0"/>
              </a:rPr>
              <a:t>Para la priorización de los programas a financiar para la vigencia 2026, es importante considerar por parte de su entidad, las metas establecidas en el Plan de Desarrollo.</a:t>
            </a:r>
          </a:p>
          <a:p>
            <a:pPr algn="just"/>
            <a:r>
              <a:rPr lang="es-CO" sz="1600" dirty="0">
                <a:latin typeface="Poppins" panose="00000500000000000000" pitchFamily="2" charset="0"/>
                <a:cs typeface="Poppins" panose="00000500000000000000" pitchFamily="2" charset="0"/>
              </a:rPr>
              <a:t>Los techos presupuestales de Inversión los determinará la Secretaría de Hacienda por fuentes de financiación que la Gobernación de Antioquia ejecutará en la vigencia del 2026, el cual debe tener estrecha relación con el Marco Fiscal de Mediano Plazo.</a:t>
            </a:r>
          </a:p>
          <a:p>
            <a:pPr algn="just"/>
            <a:r>
              <a:rPr lang="es-CO" sz="1600" dirty="0">
                <a:latin typeface="Poppins" panose="00000500000000000000" pitchFamily="2" charset="0"/>
                <a:cs typeface="Poppins" panose="00000500000000000000" pitchFamily="2" charset="0"/>
              </a:rPr>
              <a:t>Coordinar entre dependencias para evitar duplicidad de esfuerzos.</a:t>
            </a:r>
          </a:p>
          <a:p>
            <a:pPr algn="just"/>
            <a:endParaRPr lang="es-CO" sz="1000" dirty="0"/>
          </a:p>
        </p:txBody>
      </p:sp>
      <p:sp>
        <p:nvSpPr>
          <p:cNvPr id="7" name="Rectángulo 6">
            <a:extLst>
              <a:ext uri="{FF2B5EF4-FFF2-40B4-BE49-F238E27FC236}">
                <a16:creationId xmlns:a16="http://schemas.microsoft.com/office/drawing/2014/main" id="{AECC490C-2453-959C-CC57-A932580BD256}"/>
              </a:ext>
            </a:extLst>
          </p:cNvPr>
          <p:cNvSpPr/>
          <p:nvPr/>
        </p:nvSpPr>
        <p:spPr>
          <a:xfrm>
            <a:off x="566534" y="796596"/>
            <a:ext cx="6209065"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Metodología de Elaboración</a:t>
            </a:r>
          </a:p>
        </p:txBody>
      </p:sp>
    </p:spTree>
    <p:extLst>
      <p:ext uri="{BB962C8B-B14F-4D97-AF65-F5344CB8AC3E}">
        <p14:creationId xmlns:p14="http://schemas.microsoft.com/office/powerpoint/2010/main" val="860118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DBD3D1B-B97C-700B-F57A-06610D01D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7682"/>
            <a:ext cx="12192000" cy="6858000"/>
          </a:xfrm>
          <a:prstGeom prst="rect">
            <a:avLst/>
          </a:prstGeom>
        </p:spPr>
      </p:pic>
      <p:pic>
        <p:nvPicPr>
          <p:cNvPr id="4" name="Imagen 3">
            <a:extLst>
              <a:ext uri="{FF2B5EF4-FFF2-40B4-BE49-F238E27FC236}">
                <a16:creationId xmlns:a16="http://schemas.microsoft.com/office/drawing/2014/main" id="{9DB545EC-5C1C-6AF7-F05E-C4B981FC0C7D}"/>
              </a:ext>
            </a:extLst>
          </p:cNvPr>
          <p:cNvPicPr>
            <a:picLocks noChangeAspect="1"/>
          </p:cNvPicPr>
          <p:nvPr/>
        </p:nvPicPr>
        <p:blipFill>
          <a:blip r:embed="rId3"/>
          <a:stretch>
            <a:fillRect/>
          </a:stretch>
        </p:blipFill>
        <p:spPr>
          <a:xfrm>
            <a:off x="0" y="821410"/>
            <a:ext cx="5451344" cy="1524844"/>
          </a:xfrm>
          <a:prstGeom prst="rect">
            <a:avLst/>
          </a:prstGeom>
          <a:noFill/>
        </p:spPr>
      </p:pic>
      <p:sp>
        <p:nvSpPr>
          <p:cNvPr id="5" name="Título 1">
            <a:extLst>
              <a:ext uri="{FF2B5EF4-FFF2-40B4-BE49-F238E27FC236}">
                <a16:creationId xmlns:a16="http://schemas.microsoft.com/office/drawing/2014/main" id="{7B28CED4-136F-C6BE-4498-0A7AE36BA86B}"/>
              </a:ext>
            </a:extLst>
          </p:cNvPr>
          <p:cNvSpPr txBox="1">
            <a:spLocks/>
          </p:cNvSpPr>
          <p:nvPr/>
        </p:nvSpPr>
        <p:spPr>
          <a:xfrm>
            <a:off x="305134" y="821410"/>
            <a:ext cx="1446174" cy="169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0000" b="1" dirty="0">
                <a:solidFill>
                  <a:srgbClr val="3AF9A2"/>
                </a:solidFill>
                <a:latin typeface="Poppins" pitchFamily="2" charset="77"/>
                <a:cs typeface="Poppins" pitchFamily="2" charset="77"/>
              </a:rPr>
              <a:t>6.</a:t>
            </a:r>
            <a:endParaRPr lang="es-CO" sz="10000" b="1" dirty="0">
              <a:solidFill>
                <a:srgbClr val="3AF9A2"/>
              </a:solidFill>
              <a:latin typeface="Poppins" pitchFamily="2" charset="77"/>
              <a:cs typeface="Poppins" pitchFamily="2" charset="77"/>
            </a:endParaRPr>
          </a:p>
        </p:txBody>
      </p:sp>
      <p:sp>
        <p:nvSpPr>
          <p:cNvPr id="6" name="Rectángulo 5">
            <a:extLst>
              <a:ext uri="{FF2B5EF4-FFF2-40B4-BE49-F238E27FC236}">
                <a16:creationId xmlns:a16="http://schemas.microsoft.com/office/drawing/2014/main" id="{3DABE924-0BF7-696C-1367-6F7BD0E07033}"/>
              </a:ext>
            </a:extLst>
          </p:cNvPr>
          <p:cNvSpPr/>
          <p:nvPr/>
        </p:nvSpPr>
        <p:spPr>
          <a:xfrm>
            <a:off x="1698758" y="1106778"/>
            <a:ext cx="4397242"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Conclusiones</a:t>
            </a:r>
          </a:p>
        </p:txBody>
      </p:sp>
      <p:sp>
        <p:nvSpPr>
          <p:cNvPr id="8" name="Título 1">
            <a:extLst>
              <a:ext uri="{FF2B5EF4-FFF2-40B4-BE49-F238E27FC236}">
                <a16:creationId xmlns:a16="http://schemas.microsoft.com/office/drawing/2014/main" id="{1E844D01-FB35-44F9-CB92-3C07F62BE9A1}"/>
              </a:ext>
            </a:extLst>
          </p:cNvPr>
          <p:cNvSpPr txBox="1">
            <a:spLocks/>
          </p:cNvSpPr>
          <p:nvPr/>
        </p:nvSpPr>
        <p:spPr>
          <a:xfrm>
            <a:off x="774271" y="3146971"/>
            <a:ext cx="4419598" cy="1241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2000" dirty="0">
              <a:solidFill>
                <a:schemeClr val="bg1"/>
              </a:solidFill>
              <a:effectLst/>
              <a:latin typeface="Poppins" pitchFamily="2" charset="77"/>
              <a:cs typeface="Poppins" pitchFamily="2" charset="77"/>
            </a:endParaRPr>
          </a:p>
        </p:txBody>
      </p:sp>
    </p:spTree>
    <p:extLst>
      <p:ext uri="{BB962C8B-B14F-4D97-AF65-F5344CB8AC3E}">
        <p14:creationId xmlns:p14="http://schemas.microsoft.com/office/powerpoint/2010/main" val="3599481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9F6E0B0-2009-1E35-CA69-E592FB357A05}"/>
              </a:ext>
            </a:extLst>
          </p:cNvPr>
          <p:cNvPicPr>
            <a:picLocks noChangeAspect="1"/>
          </p:cNvPicPr>
          <p:nvPr/>
        </p:nvPicPr>
        <p:blipFill>
          <a:blip r:embed="rId2">
            <a:extLst>
              <a:ext uri="{28A0092B-C50C-407E-A947-70E740481C1C}">
                <a14:useLocalDpi xmlns:a14="http://schemas.microsoft.com/office/drawing/2010/main" val="0"/>
              </a:ext>
            </a:extLst>
          </a:blip>
          <a:srcRect l="11344" t="13302" r="9328" b="19850"/>
          <a:stretch/>
        </p:blipFill>
        <p:spPr>
          <a:xfrm>
            <a:off x="9470569" y="5165397"/>
            <a:ext cx="2569029" cy="1774373"/>
          </a:xfrm>
          <a:prstGeom prst="rect">
            <a:avLst/>
          </a:prstGeom>
        </p:spPr>
      </p:pic>
      <p:sp>
        <p:nvSpPr>
          <p:cNvPr id="6" name="Subtítulo 2">
            <a:extLst>
              <a:ext uri="{FF2B5EF4-FFF2-40B4-BE49-F238E27FC236}">
                <a16:creationId xmlns:a16="http://schemas.microsoft.com/office/drawing/2014/main" id="{0B9B0BD9-72E0-E200-6397-C81B4311B0F7}"/>
              </a:ext>
            </a:extLst>
          </p:cNvPr>
          <p:cNvSpPr txBox="1">
            <a:spLocks/>
          </p:cNvSpPr>
          <p:nvPr/>
        </p:nvSpPr>
        <p:spPr>
          <a:xfrm>
            <a:off x="676901" y="425885"/>
            <a:ext cx="11044044" cy="64321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s-CO" sz="1600" dirty="0">
              <a:latin typeface="Poppins" panose="00000500000000000000" pitchFamily="2" charset="0"/>
              <a:cs typeface="Poppins" panose="00000500000000000000" pitchFamily="2" charset="0"/>
            </a:endParaRPr>
          </a:p>
          <a:p>
            <a:pPr marL="0" indent="0" algn="just">
              <a:buNone/>
            </a:pPr>
            <a:endParaRPr lang="es-CO" sz="1600" dirty="0">
              <a:latin typeface="Poppins" panose="00000500000000000000" pitchFamily="2" charset="0"/>
              <a:cs typeface="Poppins" panose="00000500000000000000" pitchFamily="2" charset="0"/>
            </a:endParaRPr>
          </a:p>
          <a:p>
            <a:pPr algn="just"/>
            <a:r>
              <a:rPr lang="es-CO" sz="1600" dirty="0">
                <a:latin typeface="Poppins" panose="00000500000000000000" pitchFamily="2" charset="0"/>
                <a:cs typeface="Poppins" panose="00000500000000000000" pitchFamily="2" charset="0"/>
              </a:rPr>
              <a:t>EL POAI es la hoja de ruta anual de las inversiones públicas.  Su correcta formulación garantiza que los recursos se destines a proyectos alineados con el Plan de Desarrollo </a:t>
            </a:r>
            <a:r>
              <a:rPr lang="es-CO" sz="1600" dirty="0">
                <a:latin typeface="Poppins" panose="00000500000000000000"/>
              </a:rPr>
              <a:t>Por Antioquia Firme 2024-2027 </a:t>
            </a:r>
            <a:r>
              <a:rPr lang="es-CO" sz="1600" dirty="0">
                <a:latin typeface="Poppins" panose="00000500000000000000" pitchFamily="2" charset="0"/>
                <a:cs typeface="Poppins" panose="00000500000000000000" pitchFamily="2" charset="0"/>
              </a:rPr>
              <a:t>y que generen impacto real en la comunidad.</a:t>
            </a:r>
          </a:p>
          <a:p>
            <a:pPr algn="just"/>
            <a:r>
              <a:rPr lang="es-CO" sz="1600" dirty="0">
                <a:latin typeface="Poppins" panose="00000500000000000000" pitchFamily="2" charset="0"/>
                <a:cs typeface="Poppins" panose="00000500000000000000" pitchFamily="2" charset="0"/>
              </a:rPr>
              <a:t>La calidad del POAI depende de la planeación participativa y técnica, la inclusión de diagnósticos claros, priorización de proyectos y viabilidad técnica, financiera y jurídica es determinante para evitar improvisaciones durante la ejecución.</a:t>
            </a:r>
          </a:p>
          <a:p>
            <a:pPr algn="just"/>
            <a:r>
              <a:rPr lang="es-CO" sz="1600" dirty="0">
                <a:latin typeface="Poppins" panose="00000500000000000000" pitchFamily="2" charset="0"/>
                <a:cs typeface="Poppins" panose="00000500000000000000" pitchFamily="2" charset="0"/>
              </a:rPr>
              <a:t>La implementación requiere articulación interinstitucional.  El éxito del POAI no depende solo del Departamento Administrativo de Planeación o de La Secretaría de Hacienda, la preparación del POAI exige coordinación constante entre todas las dependencias y actores  que intervienen en los proyectos.</a:t>
            </a:r>
          </a:p>
          <a:p>
            <a:pPr algn="just"/>
            <a:r>
              <a:rPr lang="es-CO" sz="1600" dirty="0">
                <a:latin typeface="Poppins" panose="00000500000000000000" pitchFamily="2" charset="0"/>
                <a:cs typeface="Poppins" panose="00000500000000000000" pitchFamily="2" charset="0"/>
              </a:rPr>
              <a:t>La ejecución debe ser eficiente y transparente. </a:t>
            </a:r>
          </a:p>
          <a:p>
            <a:pPr algn="just"/>
            <a:r>
              <a:rPr lang="es-CO" sz="1600" dirty="0">
                <a:latin typeface="Poppins" panose="00000500000000000000" pitchFamily="2" charset="0"/>
                <a:cs typeface="Poppins" panose="00000500000000000000" pitchFamily="2" charset="0"/>
              </a:rPr>
              <a:t>El monitoreo periódico del avance físico y financiero permite detectar desviaciones a tiempo y aplicar correctivos antes de que los problemas afecten el cumplimiento de las metas.</a:t>
            </a:r>
          </a:p>
          <a:p>
            <a:pPr algn="just"/>
            <a:r>
              <a:rPr lang="es-CO" sz="1600" dirty="0">
                <a:latin typeface="Poppins" panose="00000500000000000000" pitchFamily="2" charset="0"/>
                <a:cs typeface="Poppins" panose="00000500000000000000" pitchFamily="2" charset="0"/>
              </a:rPr>
              <a:t>Los resultados y lecciones aprendidas de cada año sirven para mejorar la priorización y estructuración de los proyectos en los POAI siguientes.</a:t>
            </a:r>
          </a:p>
          <a:p>
            <a:pPr algn="just"/>
            <a:r>
              <a:rPr lang="es-CO" sz="1600" dirty="0">
                <a:latin typeface="Poppins" panose="00000500000000000000" pitchFamily="2" charset="0"/>
                <a:cs typeface="Poppins" panose="00000500000000000000" pitchFamily="2" charset="0"/>
              </a:rPr>
              <a:t>Un POAI bien gestionado se traduce en impacto social medible.</a:t>
            </a:r>
          </a:p>
          <a:p>
            <a:pPr algn="just"/>
            <a:endParaRPr lang="es-CO" sz="2000" dirty="0">
              <a:latin typeface="Poppins" panose="00000500000000000000" pitchFamily="2" charset="0"/>
              <a:cs typeface="Poppins" panose="00000500000000000000" pitchFamily="2" charset="0"/>
            </a:endParaRPr>
          </a:p>
          <a:p>
            <a:pPr algn="just"/>
            <a:endParaRPr lang="es-CO" sz="2000" dirty="0">
              <a:highlight>
                <a:srgbClr val="FFFF00"/>
              </a:highlight>
              <a:latin typeface="Poppins" panose="00000500000000000000" pitchFamily="2" charset="0"/>
              <a:cs typeface="Poppins" panose="00000500000000000000" pitchFamily="2" charset="0"/>
            </a:endParaRPr>
          </a:p>
        </p:txBody>
      </p:sp>
      <p:sp>
        <p:nvSpPr>
          <p:cNvPr id="7" name="Rectángulo 6">
            <a:extLst>
              <a:ext uri="{FF2B5EF4-FFF2-40B4-BE49-F238E27FC236}">
                <a16:creationId xmlns:a16="http://schemas.microsoft.com/office/drawing/2014/main" id="{AECC490C-2453-959C-CC57-A932580BD256}"/>
              </a:ext>
            </a:extLst>
          </p:cNvPr>
          <p:cNvSpPr/>
          <p:nvPr/>
        </p:nvSpPr>
        <p:spPr>
          <a:xfrm>
            <a:off x="566534" y="796596"/>
            <a:ext cx="6209065"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 </a:t>
            </a:r>
          </a:p>
        </p:txBody>
      </p:sp>
    </p:spTree>
    <p:extLst>
      <p:ext uri="{BB962C8B-B14F-4D97-AF65-F5344CB8AC3E}">
        <p14:creationId xmlns:p14="http://schemas.microsoft.com/office/powerpoint/2010/main" val="17009696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D90136D-DE10-0805-830A-0676486A0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36583DB0-7CC8-CF9F-4BC4-596FB16428B7}"/>
              </a:ext>
            </a:extLst>
          </p:cNvPr>
          <p:cNvSpPr txBox="1">
            <a:spLocks/>
          </p:cNvSpPr>
          <p:nvPr/>
        </p:nvSpPr>
        <p:spPr>
          <a:xfrm>
            <a:off x="1189973" y="2505204"/>
            <a:ext cx="5903324" cy="68044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MX" sz="6000" b="1" dirty="0">
              <a:solidFill>
                <a:schemeClr val="bg1"/>
              </a:solidFill>
              <a:latin typeface="Poppins" pitchFamily="2" charset="77"/>
              <a:cs typeface="Poppins" pitchFamily="2" charset="77"/>
            </a:endParaRPr>
          </a:p>
          <a:p>
            <a:endParaRPr lang="es-MX" sz="6000" b="1" dirty="0">
              <a:solidFill>
                <a:schemeClr val="bg1"/>
              </a:solidFill>
              <a:latin typeface="Poppins" pitchFamily="2" charset="77"/>
              <a:cs typeface="Poppins" pitchFamily="2" charset="77"/>
            </a:endParaRPr>
          </a:p>
          <a:p>
            <a:r>
              <a:rPr lang="es-MX" sz="6000" b="1" dirty="0">
                <a:solidFill>
                  <a:schemeClr val="bg1"/>
                </a:solidFill>
                <a:latin typeface="Poppins" pitchFamily="2" charset="77"/>
                <a:cs typeface="Poppins" pitchFamily="2" charset="77"/>
              </a:rPr>
              <a:t>Objetivos de La Capacitación</a:t>
            </a:r>
            <a:endParaRPr lang="es-CO" sz="6000" b="1" dirty="0">
              <a:solidFill>
                <a:schemeClr val="bg1"/>
              </a:solidFill>
              <a:latin typeface="Poppins" pitchFamily="2" charset="77"/>
              <a:cs typeface="Poppins" pitchFamily="2" charset="77"/>
            </a:endParaRPr>
          </a:p>
        </p:txBody>
      </p:sp>
      <p:pic>
        <p:nvPicPr>
          <p:cNvPr id="10" name="Imagen 9">
            <a:extLst>
              <a:ext uri="{FF2B5EF4-FFF2-40B4-BE49-F238E27FC236}">
                <a16:creationId xmlns:a16="http://schemas.microsoft.com/office/drawing/2014/main" id="{5339DE56-9060-8A56-4D67-190F0AA26EBF}"/>
              </a:ext>
            </a:extLst>
          </p:cNvPr>
          <p:cNvPicPr>
            <a:picLocks noChangeAspect="1"/>
          </p:cNvPicPr>
          <p:nvPr/>
        </p:nvPicPr>
        <p:blipFill>
          <a:blip r:embed="rId3">
            <a:extLst>
              <a:ext uri="{28A0092B-C50C-407E-A947-70E740481C1C}">
                <a14:useLocalDpi xmlns:a14="http://schemas.microsoft.com/office/drawing/2010/main" val="0"/>
              </a:ext>
            </a:extLst>
          </a:blip>
          <a:srcRect l="11344" t="13302" r="9328" b="19850"/>
          <a:stretch/>
        </p:blipFill>
        <p:spPr>
          <a:xfrm>
            <a:off x="9459683" y="5230280"/>
            <a:ext cx="2569029" cy="1774373"/>
          </a:xfrm>
          <a:prstGeom prst="rect">
            <a:avLst/>
          </a:prstGeom>
        </p:spPr>
      </p:pic>
      <p:sp>
        <p:nvSpPr>
          <p:cNvPr id="12" name="Título 1">
            <a:extLst>
              <a:ext uri="{FF2B5EF4-FFF2-40B4-BE49-F238E27FC236}">
                <a16:creationId xmlns:a16="http://schemas.microsoft.com/office/drawing/2014/main" id="{C10254C5-7C33-6FEC-9548-07D1635507C5}"/>
              </a:ext>
            </a:extLst>
          </p:cNvPr>
          <p:cNvSpPr txBox="1">
            <a:spLocks/>
          </p:cNvSpPr>
          <p:nvPr/>
        </p:nvSpPr>
        <p:spPr>
          <a:xfrm>
            <a:off x="1030792" y="2265862"/>
            <a:ext cx="3290837" cy="1530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2500" dirty="0">
              <a:solidFill>
                <a:schemeClr val="bg1"/>
              </a:solidFill>
              <a:effectLst/>
              <a:latin typeface="Poppins" pitchFamily="2" charset="77"/>
              <a:cs typeface="Poppins" pitchFamily="2" charset="77"/>
            </a:endParaRPr>
          </a:p>
        </p:txBody>
      </p:sp>
    </p:spTree>
    <p:extLst>
      <p:ext uri="{BB962C8B-B14F-4D97-AF65-F5344CB8AC3E}">
        <p14:creationId xmlns:p14="http://schemas.microsoft.com/office/powerpoint/2010/main" val="1682499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D1B5E32-779B-E078-C95F-3CE6EE20AB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13775"/>
            <a:ext cx="12192000" cy="6858000"/>
          </a:xfrm>
          <a:prstGeom prst="rect">
            <a:avLst/>
          </a:prstGeom>
        </p:spPr>
      </p:pic>
      <p:sp>
        <p:nvSpPr>
          <p:cNvPr id="5" name="Título 1">
            <a:extLst>
              <a:ext uri="{FF2B5EF4-FFF2-40B4-BE49-F238E27FC236}">
                <a16:creationId xmlns:a16="http://schemas.microsoft.com/office/drawing/2014/main" id="{8AF3F21C-CD4A-E842-AE95-1F49B3B4A825}"/>
              </a:ext>
            </a:extLst>
          </p:cNvPr>
          <p:cNvSpPr txBox="1">
            <a:spLocks/>
          </p:cNvSpPr>
          <p:nvPr/>
        </p:nvSpPr>
        <p:spPr>
          <a:xfrm>
            <a:off x="305134" y="821410"/>
            <a:ext cx="1446174" cy="169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10000" b="1" dirty="0">
              <a:solidFill>
                <a:srgbClr val="3AF9A2"/>
              </a:solidFill>
              <a:latin typeface="Poppins" pitchFamily="2" charset="77"/>
              <a:cs typeface="Poppins" pitchFamily="2" charset="77"/>
            </a:endParaRPr>
          </a:p>
        </p:txBody>
      </p:sp>
      <p:sp>
        <p:nvSpPr>
          <p:cNvPr id="6" name="Rectángulo 5">
            <a:extLst>
              <a:ext uri="{FF2B5EF4-FFF2-40B4-BE49-F238E27FC236}">
                <a16:creationId xmlns:a16="http://schemas.microsoft.com/office/drawing/2014/main" id="{A93836D9-5BB9-037F-E735-48575B9674E8}"/>
              </a:ext>
            </a:extLst>
          </p:cNvPr>
          <p:cNvSpPr/>
          <p:nvPr/>
        </p:nvSpPr>
        <p:spPr>
          <a:xfrm>
            <a:off x="305135" y="1106777"/>
            <a:ext cx="7060170" cy="1107996"/>
          </a:xfrm>
          <a:prstGeom prst="rect">
            <a:avLst/>
          </a:prstGeom>
        </p:spPr>
        <p:txBody>
          <a:bodyPr wrap="square">
            <a:spAutoFit/>
          </a:bodyPr>
          <a:lstStyle/>
          <a:p>
            <a:r>
              <a:rPr lang="es-CO" sz="6600" b="1" dirty="0">
                <a:solidFill>
                  <a:schemeClr val="bg1"/>
                </a:solidFill>
                <a:latin typeface="Poppins" pitchFamily="2" charset="77"/>
                <a:cs typeface="Poppins" pitchFamily="2" charset="77"/>
              </a:rPr>
              <a:t>GRACIAS</a:t>
            </a:r>
          </a:p>
        </p:txBody>
      </p:sp>
      <p:sp>
        <p:nvSpPr>
          <p:cNvPr id="8" name="Título 1">
            <a:extLst>
              <a:ext uri="{FF2B5EF4-FFF2-40B4-BE49-F238E27FC236}">
                <a16:creationId xmlns:a16="http://schemas.microsoft.com/office/drawing/2014/main" id="{FE411CC7-29C0-4AD3-B032-07463FABDF9F}"/>
              </a:ext>
            </a:extLst>
          </p:cNvPr>
          <p:cNvSpPr txBox="1">
            <a:spLocks/>
          </p:cNvSpPr>
          <p:nvPr/>
        </p:nvSpPr>
        <p:spPr>
          <a:xfrm>
            <a:off x="774271" y="3146971"/>
            <a:ext cx="4419598" cy="1241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2000" dirty="0">
              <a:solidFill>
                <a:schemeClr val="bg1"/>
              </a:solidFill>
              <a:effectLst/>
              <a:latin typeface="Poppins" pitchFamily="2" charset="77"/>
              <a:cs typeface="Poppins" pitchFamily="2" charset="77"/>
            </a:endParaRPr>
          </a:p>
        </p:txBody>
      </p:sp>
    </p:spTree>
    <p:extLst>
      <p:ext uri="{BB962C8B-B14F-4D97-AF65-F5344CB8AC3E}">
        <p14:creationId xmlns:p14="http://schemas.microsoft.com/office/powerpoint/2010/main" val="4117529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9975648F-EBBB-2438-36FB-6DDD08A7992E}"/>
              </a:ext>
            </a:extLst>
          </p:cNvPr>
          <p:cNvPicPr>
            <a:picLocks noChangeAspect="1"/>
          </p:cNvPicPr>
          <p:nvPr/>
        </p:nvPicPr>
        <p:blipFill>
          <a:blip r:embed="rId2"/>
          <a:stretch>
            <a:fillRect/>
          </a:stretch>
        </p:blipFill>
        <p:spPr>
          <a:xfrm>
            <a:off x="36713" y="313793"/>
            <a:ext cx="7268705" cy="1134498"/>
          </a:xfrm>
          <a:prstGeom prst="rect">
            <a:avLst/>
          </a:prstGeom>
        </p:spPr>
      </p:pic>
      <p:pic>
        <p:nvPicPr>
          <p:cNvPr id="3" name="Imagen 2">
            <a:extLst>
              <a:ext uri="{FF2B5EF4-FFF2-40B4-BE49-F238E27FC236}">
                <a16:creationId xmlns:a16="http://schemas.microsoft.com/office/drawing/2014/main" id="{4B347CB9-6E2E-140E-4E4A-331C17061AA2}"/>
              </a:ext>
            </a:extLst>
          </p:cNvPr>
          <p:cNvPicPr>
            <a:picLocks noChangeAspect="1"/>
          </p:cNvPicPr>
          <p:nvPr/>
        </p:nvPicPr>
        <p:blipFill>
          <a:blip r:embed="rId3">
            <a:extLst>
              <a:ext uri="{28A0092B-C50C-407E-A947-70E740481C1C}">
                <a14:useLocalDpi xmlns:a14="http://schemas.microsoft.com/office/drawing/2010/main" val="0"/>
              </a:ext>
            </a:extLst>
          </a:blip>
          <a:srcRect l="11344" t="13302" r="9328" b="19850"/>
          <a:stretch/>
        </p:blipFill>
        <p:spPr>
          <a:xfrm>
            <a:off x="9470569" y="5165397"/>
            <a:ext cx="2569029" cy="1774373"/>
          </a:xfrm>
          <a:prstGeom prst="rect">
            <a:avLst/>
          </a:prstGeom>
        </p:spPr>
      </p:pic>
      <p:sp>
        <p:nvSpPr>
          <p:cNvPr id="5" name="Rectángulo 4">
            <a:extLst>
              <a:ext uri="{FF2B5EF4-FFF2-40B4-BE49-F238E27FC236}">
                <a16:creationId xmlns:a16="http://schemas.microsoft.com/office/drawing/2014/main" id="{741C71F2-A439-7277-756F-0CAB0745DF2E}"/>
              </a:ext>
            </a:extLst>
          </p:cNvPr>
          <p:cNvSpPr/>
          <p:nvPr/>
        </p:nvSpPr>
        <p:spPr>
          <a:xfrm>
            <a:off x="566532" y="3734639"/>
            <a:ext cx="6209065"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General</a:t>
            </a:r>
          </a:p>
        </p:txBody>
      </p:sp>
      <p:pic>
        <p:nvPicPr>
          <p:cNvPr id="6" name="Imagen 5">
            <a:extLst>
              <a:ext uri="{FF2B5EF4-FFF2-40B4-BE49-F238E27FC236}">
                <a16:creationId xmlns:a16="http://schemas.microsoft.com/office/drawing/2014/main" id="{DEEB18EF-B463-47A3-894F-A832A4D52ECC}"/>
              </a:ext>
            </a:extLst>
          </p:cNvPr>
          <p:cNvPicPr>
            <a:picLocks noChangeAspect="1"/>
          </p:cNvPicPr>
          <p:nvPr/>
        </p:nvPicPr>
        <p:blipFill>
          <a:blip r:embed="rId2"/>
          <a:stretch>
            <a:fillRect/>
          </a:stretch>
        </p:blipFill>
        <p:spPr>
          <a:xfrm>
            <a:off x="36713" y="3429000"/>
            <a:ext cx="7268705" cy="1134498"/>
          </a:xfrm>
          <a:prstGeom prst="rect">
            <a:avLst/>
          </a:prstGeom>
        </p:spPr>
      </p:pic>
      <p:pic>
        <p:nvPicPr>
          <p:cNvPr id="7" name="Imagen 6">
            <a:extLst>
              <a:ext uri="{FF2B5EF4-FFF2-40B4-BE49-F238E27FC236}">
                <a16:creationId xmlns:a16="http://schemas.microsoft.com/office/drawing/2014/main" id="{B7E6B1E2-52C6-4ED9-87E5-61B4650A6466}"/>
              </a:ext>
            </a:extLst>
          </p:cNvPr>
          <p:cNvPicPr>
            <a:picLocks noChangeAspect="1"/>
          </p:cNvPicPr>
          <p:nvPr/>
        </p:nvPicPr>
        <p:blipFill>
          <a:blip r:embed="rId2"/>
          <a:stretch>
            <a:fillRect/>
          </a:stretch>
        </p:blipFill>
        <p:spPr>
          <a:xfrm>
            <a:off x="36713" y="3429000"/>
            <a:ext cx="7268705" cy="1134498"/>
          </a:xfrm>
          <a:prstGeom prst="rect">
            <a:avLst/>
          </a:prstGeom>
        </p:spPr>
      </p:pic>
      <p:sp>
        <p:nvSpPr>
          <p:cNvPr id="8" name="Rectángulo 7">
            <a:extLst>
              <a:ext uri="{FF2B5EF4-FFF2-40B4-BE49-F238E27FC236}">
                <a16:creationId xmlns:a16="http://schemas.microsoft.com/office/drawing/2014/main" id="{5229AC2C-B6FC-4E70-B6CF-B4B250DDD2B2}"/>
              </a:ext>
            </a:extLst>
          </p:cNvPr>
          <p:cNvSpPr/>
          <p:nvPr/>
        </p:nvSpPr>
        <p:spPr>
          <a:xfrm>
            <a:off x="566532" y="3734639"/>
            <a:ext cx="6361467"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Específicos</a:t>
            </a:r>
          </a:p>
        </p:txBody>
      </p:sp>
      <p:sp>
        <p:nvSpPr>
          <p:cNvPr id="9" name="Rectángulo 8">
            <a:extLst>
              <a:ext uri="{FF2B5EF4-FFF2-40B4-BE49-F238E27FC236}">
                <a16:creationId xmlns:a16="http://schemas.microsoft.com/office/drawing/2014/main" id="{204C9993-AB0D-4C39-9496-0B86540D3E9C}"/>
              </a:ext>
            </a:extLst>
          </p:cNvPr>
          <p:cNvSpPr/>
          <p:nvPr/>
        </p:nvSpPr>
        <p:spPr>
          <a:xfrm>
            <a:off x="353961" y="619432"/>
            <a:ext cx="6421635"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General</a:t>
            </a:r>
          </a:p>
        </p:txBody>
      </p:sp>
      <p:sp>
        <p:nvSpPr>
          <p:cNvPr id="14" name="CuadroTexto 13">
            <a:extLst>
              <a:ext uri="{FF2B5EF4-FFF2-40B4-BE49-F238E27FC236}">
                <a16:creationId xmlns:a16="http://schemas.microsoft.com/office/drawing/2014/main" id="{6ED1B117-C7A9-41FE-B8AB-8B941500CEF4}"/>
              </a:ext>
            </a:extLst>
          </p:cNvPr>
          <p:cNvSpPr txBox="1"/>
          <p:nvPr/>
        </p:nvSpPr>
        <p:spPr>
          <a:xfrm>
            <a:off x="36712" y="1975963"/>
            <a:ext cx="11164155" cy="83099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CO" sz="2400" b="0" i="0" u="none" strike="noStrike" kern="1200" cap="none" spc="0" normalizeH="0" baseline="0" noProof="0" dirty="0">
                <a:ln>
                  <a:noFill/>
                </a:ln>
                <a:solidFill>
                  <a:prstClr val="black">
                    <a:lumMod val="75000"/>
                    <a:lumOff val="25000"/>
                  </a:prstClr>
                </a:solidFill>
                <a:effectLst/>
                <a:uLnTx/>
                <a:uFillTx/>
                <a:latin typeface="Poppins" pitchFamily="2" charset="77"/>
                <a:ea typeface="+mn-ea"/>
                <a:cs typeface="Poppins" pitchFamily="2" charset="77"/>
              </a:rPr>
              <a:t>Fortalecer las competencias de los funcionarios para formular, priorizar y ejecutar el Plan Operativo Anual de Inversiones.</a:t>
            </a:r>
          </a:p>
        </p:txBody>
      </p:sp>
      <p:sp>
        <p:nvSpPr>
          <p:cNvPr id="16" name="CuadroTexto 15">
            <a:extLst>
              <a:ext uri="{FF2B5EF4-FFF2-40B4-BE49-F238E27FC236}">
                <a16:creationId xmlns:a16="http://schemas.microsoft.com/office/drawing/2014/main" id="{CF683DF8-BEAA-457D-8991-5DF94ABA286B}"/>
              </a:ext>
            </a:extLst>
          </p:cNvPr>
          <p:cNvSpPr txBox="1"/>
          <p:nvPr/>
        </p:nvSpPr>
        <p:spPr>
          <a:xfrm>
            <a:off x="36712" y="4749898"/>
            <a:ext cx="11164155" cy="1569660"/>
          </a:xfrm>
          <a:prstGeom prst="rect">
            <a:avLst/>
          </a:prstGeom>
          <a:noFill/>
        </p:spPr>
        <p:txBody>
          <a:bodyPr wrap="square">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400" b="0" i="0" u="none" strike="noStrike" kern="1200" cap="none" spc="0" normalizeH="0" baseline="0" noProof="0" dirty="0">
                <a:ln>
                  <a:noFill/>
                </a:ln>
                <a:solidFill>
                  <a:prstClr val="black">
                    <a:lumMod val="75000"/>
                    <a:lumOff val="25000"/>
                  </a:prstClr>
                </a:solidFill>
                <a:effectLst/>
                <a:uLnTx/>
                <a:uFillTx/>
                <a:latin typeface="Poppins" pitchFamily="2" charset="77"/>
                <a:ea typeface="+mn-ea"/>
                <a:cs typeface="Poppins" pitchFamily="2" charset="77"/>
              </a:rPr>
              <a:t>Comprender el marco legal y normativo del POAI.</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CO" sz="2400" dirty="0">
                <a:solidFill>
                  <a:prstClr val="black">
                    <a:lumMod val="75000"/>
                    <a:lumOff val="25000"/>
                  </a:prstClr>
                </a:solidFill>
                <a:latin typeface="Poppins" pitchFamily="2" charset="77"/>
                <a:cs typeface="Poppins" pitchFamily="2" charset="77"/>
              </a:rPr>
              <a:t>Conocer la estructura del presupuesto Departamental.</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400" b="0" i="0" u="none" strike="noStrike" kern="1200" cap="none" spc="0" normalizeH="0" baseline="0" noProof="0" dirty="0">
                <a:ln>
                  <a:noFill/>
                </a:ln>
                <a:solidFill>
                  <a:prstClr val="black">
                    <a:lumMod val="75000"/>
                    <a:lumOff val="25000"/>
                  </a:prstClr>
                </a:solidFill>
                <a:effectLst/>
                <a:uLnTx/>
                <a:uFillTx/>
                <a:latin typeface="Poppins" pitchFamily="2" charset="77"/>
                <a:ea typeface="+mn-ea"/>
                <a:cs typeface="Poppins" pitchFamily="2" charset="77"/>
              </a:rPr>
              <a:t>Identificar los </a:t>
            </a:r>
            <a:r>
              <a:rPr kumimoji="0" lang="es-CO" sz="2400" b="0" i="0" u="none" strike="noStrike" kern="1200" cap="none" spc="0" normalizeH="0" baseline="0" noProof="0" dirty="0" err="1">
                <a:ln>
                  <a:noFill/>
                </a:ln>
                <a:solidFill>
                  <a:prstClr val="black">
                    <a:lumMod val="75000"/>
                    <a:lumOff val="25000"/>
                  </a:prstClr>
                </a:solidFill>
                <a:effectLst/>
                <a:uLnTx/>
                <a:uFillTx/>
                <a:latin typeface="Poppins" pitchFamily="2" charset="77"/>
                <a:ea typeface="+mn-ea"/>
                <a:cs typeface="Poppins" pitchFamily="2" charset="77"/>
              </a:rPr>
              <a:t>pa</a:t>
            </a:r>
            <a:r>
              <a:rPr lang="es-CO" sz="2400" dirty="0" err="1">
                <a:solidFill>
                  <a:prstClr val="black">
                    <a:lumMod val="75000"/>
                    <a:lumOff val="25000"/>
                  </a:prstClr>
                </a:solidFill>
                <a:latin typeface="Poppins" pitchFamily="2" charset="77"/>
                <a:cs typeface="Poppins" pitchFamily="2" charset="77"/>
              </a:rPr>
              <a:t>sos</a:t>
            </a:r>
            <a:r>
              <a:rPr lang="es-CO" sz="2400" dirty="0">
                <a:solidFill>
                  <a:prstClr val="black">
                    <a:lumMod val="75000"/>
                    <a:lumOff val="25000"/>
                  </a:prstClr>
                </a:solidFill>
                <a:latin typeface="Poppins" pitchFamily="2" charset="77"/>
                <a:cs typeface="Poppins" pitchFamily="2" charset="77"/>
              </a:rPr>
              <a:t> para elaborar el POAI.</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2400" b="0" i="0" u="none" strike="noStrike" kern="1200" cap="none" spc="0" normalizeH="0" baseline="0" noProof="0" dirty="0">
                <a:ln>
                  <a:noFill/>
                </a:ln>
                <a:solidFill>
                  <a:prstClr val="black">
                    <a:lumMod val="75000"/>
                    <a:lumOff val="25000"/>
                  </a:prstClr>
                </a:solidFill>
                <a:effectLst/>
                <a:uLnTx/>
                <a:uFillTx/>
                <a:latin typeface="Poppins" pitchFamily="2" charset="77"/>
                <a:ea typeface="+mn-ea"/>
                <a:cs typeface="Poppins" pitchFamily="2" charset="77"/>
              </a:rPr>
              <a:t>Aplicar buenas prácticas en la plane</a:t>
            </a:r>
            <a:r>
              <a:rPr lang="es-CO" sz="2400" dirty="0" err="1">
                <a:solidFill>
                  <a:prstClr val="black">
                    <a:lumMod val="75000"/>
                    <a:lumOff val="25000"/>
                  </a:prstClr>
                </a:solidFill>
                <a:latin typeface="Poppins" pitchFamily="2" charset="77"/>
                <a:cs typeface="Poppins" pitchFamily="2" charset="77"/>
              </a:rPr>
              <a:t>ación</a:t>
            </a:r>
            <a:r>
              <a:rPr lang="es-CO" sz="2400" dirty="0">
                <a:solidFill>
                  <a:prstClr val="black">
                    <a:lumMod val="75000"/>
                    <a:lumOff val="25000"/>
                  </a:prstClr>
                </a:solidFill>
                <a:latin typeface="Poppins" pitchFamily="2" charset="77"/>
                <a:cs typeface="Poppins" pitchFamily="2" charset="77"/>
              </a:rPr>
              <a:t> de inversiones.</a:t>
            </a:r>
            <a:endParaRPr kumimoji="0" lang="es-CO" sz="2400" b="0" i="0" u="none" strike="noStrike" kern="1200" cap="none" spc="0" normalizeH="0" baseline="0" noProof="0" dirty="0">
              <a:ln>
                <a:noFill/>
              </a:ln>
              <a:solidFill>
                <a:prstClr val="black">
                  <a:lumMod val="75000"/>
                  <a:lumOff val="25000"/>
                </a:prstClr>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41401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CEFAC102-F4F6-3819-0C01-B1408439E2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Imagen 19">
            <a:extLst>
              <a:ext uri="{FF2B5EF4-FFF2-40B4-BE49-F238E27FC236}">
                <a16:creationId xmlns:a16="http://schemas.microsoft.com/office/drawing/2014/main" id="{70A84BDF-F34A-3988-46EB-F65E52EDB1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4746" y="81770"/>
            <a:ext cx="12192000" cy="6858000"/>
          </a:xfrm>
          <a:prstGeom prst="rect">
            <a:avLst/>
          </a:prstGeom>
        </p:spPr>
      </p:pic>
      <p:pic>
        <p:nvPicPr>
          <p:cNvPr id="16" name="Imagen 15">
            <a:extLst>
              <a:ext uri="{FF2B5EF4-FFF2-40B4-BE49-F238E27FC236}">
                <a16:creationId xmlns:a16="http://schemas.microsoft.com/office/drawing/2014/main" id="{D5BA8FC9-CEEB-B8DF-216C-F4470D361E64}"/>
              </a:ext>
            </a:extLst>
          </p:cNvPr>
          <p:cNvPicPr>
            <a:picLocks noChangeAspect="1"/>
          </p:cNvPicPr>
          <p:nvPr/>
        </p:nvPicPr>
        <p:blipFill>
          <a:blip r:embed="rId4">
            <a:extLst>
              <a:ext uri="{28A0092B-C50C-407E-A947-70E740481C1C}">
                <a14:useLocalDpi xmlns:a14="http://schemas.microsoft.com/office/drawing/2010/main" val="0"/>
              </a:ext>
            </a:extLst>
          </a:blip>
          <a:srcRect l="11344" t="13302" r="9328" b="19850"/>
          <a:stretch/>
        </p:blipFill>
        <p:spPr>
          <a:xfrm>
            <a:off x="9470569" y="5165397"/>
            <a:ext cx="2569029" cy="1774373"/>
          </a:xfrm>
          <a:prstGeom prst="rect">
            <a:avLst/>
          </a:prstGeom>
        </p:spPr>
      </p:pic>
      <p:sp>
        <p:nvSpPr>
          <p:cNvPr id="6" name="Título 1">
            <a:extLst>
              <a:ext uri="{FF2B5EF4-FFF2-40B4-BE49-F238E27FC236}">
                <a16:creationId xmlns:a16="http://schemas.microsoft.com/office/drawing/2014/main" id="{55EA28E1-384A-C674-ADCD-DD1187A2D669}"/>
              </a:ext>
            </a:extLst>
          </p:cNvPr>
          <p:cNvSpPr txBox="1">
            <a:spLocks/>
          </p:cNvSpPr>
          <p:nvPr/>
        </p:nvSpPr>
        <p:spPr>
          <a:xfrm>
            <a:off x="544746" y="169572"/>
            <a:ext cx="3657600" cy="1241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5000" b="1" dirty="0">
                <a:solidFill>
                  <a:schemeClr val="bg1"/>
                </a:solidFill>
                <a:latin typeface="Poppins" pitchFamily="2" charset="77"/>
                <a:cs typeface="Poppins" pitchFamily="2" charset="77"/>
              </a:rPr>
              <a:t>  Contenido</a:t>
            </a:r>
            <a:endParaRPr lang="es-CO" sz="5000" b="1" dirty="0">
              <a:solidFill>
                <a:schemeClr val="bg1"/>
              </a:solidFill>
              <a:latin typeface="Poppins" pitchFamily="2" charset="77"/>
              <a:cs typeface="Poppins" pitchFamily="2" charset="77"/>
            </a:endParaRPr>
          </a:p>
        </p:txBody>
      </p:sp>
      <p:sp>
        <p:nvSpPr>
          <p:cNvPr id="7" name="Título 1">
            <a:extLst>
              <a:ext uri="{FF2B5EF4-FFF2-40B4-BE49-F238E27FC236}">
                <a16:creationId xmlns:a16="http://schemas.microsoft.com/office/drawing/2014/main" id="{D61797B1-AD82-5622-5D5B-A674B31B1392}"/>
              </a:ext>
            </a:extLst>
          </p:cNvPr>
          <p:cNvSpPr txBox="1">
            <a:spLocks/>
          </p:cNvSpPr>
          <p:nvPr/>
        </p:nvSpPr>
        <p:spPr>
          <a:xfrm>
            <a:off x="1178426" y="1932610"/>
            <a:ext cx="3568666" cy="8177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buAutoNum type="arabicPeriod"/>
            </a:pPr>
            <a:endParaRPr lang="es-CO" sz="1800" dirty="0">
              <a:solidFill>
                <a:schemeClr val="bg1"/>
              </a:solidFill>
              <a:latin typeface="Poppins" pitchFamily="2" charset="77"/>
              <a:cs typeface="Poppins" pitchFamily="2" charset="77"/>
            </a:endParaRPr>
          </a:p>
          <a:p>
            <a:pPr marL="342900" indent="-342900">
              <a:buAutoNum type="arabicPeriod"/>
            </a:pPr>
            <a:endParaRPr lang="es-CO" sz="1800" dirty="0">
              <a:solidFill>
                <a:schemeClr val="bg1"/>
              </a:solidFill>
              <a:latin typeface="Poppins" pitchFamily="2" charset="77"/>
              <a:cs typeface="Poppins" pitchFamily="2" charset="77"/>
            </a:endParaRPr>
          </a:p>
          <a:p>
            <a:pPr marL="342900" indent="-342900">
              <a:buAutoNum type="arabicPeriod"/>
            </a:pPr>
            <a:endParaRPr lang="es-CO" sz="1800" dirty="0">
              <a:solidFill>
                <a:schemeClr val="bg1"/>
              </a:solidFill>
              <a:latin typeface="Poppins" pitchFamily="2" charset="77"/>
              <a:cs typeface="Poppins" pitchFamily="2" charset="77"/>
            </a:endParaRPr>
          </a:p>
          <a:p>
            <a:pPr marL="342900" indent="-342900">
              <a:buAutoNum type="arabicPeriod"/>
            </a:pPr>
            <a:endParaRPr lang="es-CO" sz="1800" dirty="0">
              <a:solidFill>
                <a:schemeClr val="bg1"/>
              </a:solidFill>
              <a:latin typeface="Poppins" pitchFamily="2" charset="77"/>
              <a:cs typeface="Poppins" pitchFamily="2" charset="77"/>
            </a:endParaRPr>
          </a:p>
          <a:p>
            <a:pPr marL="342900" indent="-342900">
              <a:buAutoNum type="arabicPeriod"/>
            </a:pPr>
            <a:endParaRPr lang="es-CO" sz="1800" dirty="0">
              <a:solidFill>
                <a:schemeClr val="bg1"/>
              </a:solidFill>
              <a:latin typeface="Poppins" pitchFamily="2" charset="77"/>
              <a:cs typeface="Poppins" pitchFamily="2" charset="77"/>
            </a:endParaRPr>
          </a:p>
          <a:p>
            <a:pPr marL="342900" indent="-342900">
              <a:buAutoNum type="arabicPeriod"/>
            </a:pPr>
            <a:endParaRPr lang="es-CO" sz="1800" dirty="0">
              <a:solidFill>
                <a:schemeClr val="bg1"/>
              </a:solidFill>
              <a:latin typeface="Poppins" pitchFamily="2" charset="77"/>
              <a:cs typeface="Poppins" pitchFamily="2" charset="77"/>
            </a:endParaRPr>
          </a:p>
          <a:p>
            <a:pPr marL="342900" indent="-342900">
              <a:buAutoNum type="arabicPeriod"/>
            </a:pPr>
            <a:endParaRPr lang="es-CO" sz="1800" dirty="0">
              <a:solidFill>
                <a:schemeClr val="bg1"/>
              </a:solidFill>
              <a:latin typeface="Poppins" pitchFamily="2" charset="77"/>
              <a:cs typeface="Poppins" pitchFamily="2" charset="77"/>
            </a:endParaRPr>
          </a:p>
          <a:p>
            <a:pPr marL="342900" indent="-342900">
              <a:buAutoNum type="arabicPeriod"/>
            </a:pPr>
            <a:endParaRPr lang="es-CO" sz="1800" dirty="0">
              <a:solidFill>
                <a:schemeClr val="bg1"/>
              </a:solidFill>
              <a:latin typeface="Poppins" pitchFamily="2" charset="77"/>
              <a:cs typeface="Poppins" pitchFamily="2" charset="77"/>
            </a:endParaRPr>
          </a:p>
          <a:p>
            <a:pPr marL="800100" lvl="1" indent="-342900">
              <a:buAutoNum type="arabicPeriod"/>
            </a:pPr>
            <a:endParaRPr lang="es-CO" sz="100" dirty="0">
              <a:solidFill>
                <a:schemeClr val="bg1"/>
              </a:solidFill>
              <a:latin typeface="Poppins" pitchFamily="2" charset="77"/>
              <a:cs typeface="Poppins" pitchFamily="2" charset="77"/>
            </a:endParaRPr>
          </a:p>
          <a:p>
            <a:pPr marL="342900" indent="-342900">
              <a:buAutoNum type="arabicPeriod"/>
            </a:pPr>
            <a:endParaRPr lang="es-CO" sz="1800" dirty="0">
              <a:solidFill>
                <a:schemeClr val="bg1"/>
              </a:solidFill>
              <a:latin typeface="Poppins" pitchFamily="2" charset="77"/>
              <a:cs typeface="Poppins" pitchFamily="2" charset="77"/>
            </a:endParaRPr>
          </a:p>
          <a:p>
            <a:pPr marL="342900" indent="-342900">
              <a:buAutoNum type="arabicPeriod"/>
            </a:pPr>
            <a:endParaRPr lang="es-CO" sz="1800" dirty="0">
              <a:solidFill>
                <a:schemeClr val="bg1"/>
              </a:solidFill>
              <a:latin typeface="Poppins" pitchFamily="2" charset="77"/>
              <a:cs typeface="Poppins" pitchFamily="2" charset="77"/>
            </a:endParaRPr>
          </a:p>
          <a:p>
            <a:pPr marL="342900" indent="-342900">
              <a:buAutoNum type="arabicPeriod"/>
            </a:pPr>
            <a:endParaRPr lang="es-CO" sz="1800" dirty="0">
              <a:solidFill>
                <a:schemeClr val="bg1"/>
              </a:solidFill>
              <a:latin typeface="Poppins" pitchFamily="2" charset="77"/>
              <a:cs typeface="Poppins" pitchFamily="2" charset="77"/>
            </a:endParaRPr>
          </a:p>
          <a:p>
            <a:pPr marL="342900" indent="-342900">
              <a:buAutoNum type="arabicPeriod"/>
            </a:pPr>
            <a:r>
              <a:rPr lang="es-CO" sz="2400" dirty="0">
                <a:solidFill>
                  <a:schemeClr val="bg1"/>
                </a:solidFill>
                <a:latin typeface="Poppins" pitchFamily="2" charset="77"/>
                <a:cs typeface="Poppins" pitchFamily="2" charset="77"/>
              </a:rPr>
              <a:t>Marco Normativo</a:t>
            </a:r>
          </a:p>
          <a:p>
            <a:pPr marL="342900" indent="-342900">
              <a:buAutoNum type="arabicPeriod"/>
            </a:pPr>
            <a:r>
              <a:rPr lang="es-CO" sz="2400" dirty="0">
                <a:solidFill>
                  <a:schemeClr val="bg1"/>
                </a:solidFill>
                <a:latin typeface="Poppins" pitchFamily="2" charset="77"/>
                <a:cs typeface="Poppins" pitchFamily="2" charset="77"/>
              </a:rPr>
              <a:t>Composición del Presupuesto Departamental.</a:t>
            </a:r>
          </a:p>
          <a:p>
            <a:pPr marL="342900" indent="-342900">
              <a:buFontTx/>
              <a:buAutoNum type="arabicPeriod"/>
            </a:pPr>
            <a:r>
              <a:rPr lang="es-CO" sz="2400" dirty="0">
                <a:solidFill>
                  <a:schemeClr val="bg1"/>
                </a:solidFill>
                <a:latin typeface="Poppins" pitchFamily="2" charset="77"/>
                <a:cs typeface="Poppins" pitchFamily="2" charset="77"/>
              </a:rPr>
              <a:t>Finalidad y Ciclo del POAI</a:t>
            </a:r>
          </a:p>
          <a:p>
            <a:pPr marL="342900" indent="-342900">
              <a:buAutoNum type="arabicPeriod"/>
            </a:pPr>
            <a:r>
              <a:rPr lang="es-CO" sz="2400" dirty="0">
                <a:solidFill>
                  <a:schemeClr val="bg1"/>
                </a:solidFill>
                <a:latin typeface="Poppins" pitchFamily="2" charset="77"/>
                <a:cs typeface="Poppins" pitchFamily="2" charset="77"/>
              </a:rPr>
              <a:t>Estructura del POAI</a:t>
            </a:r>
          </a:p>
          <a:p>
            <a:pPr marL="342900" indent="-342900">
              <a:buAutoNum type="arabicPeriod"/>
            </a:pPr>
            <a:r>
              <a:rPr lang="es-CO" sz="2400" dirty="0">
                <a:solidFill>
                  <a:schemeClr val="bg1"/>
                </a:solidFill>
                <a:latin typeface="Poppins" pitchFamily="2" charset="77"/>
                <a:cs typeface="Poppins" pitchFamily="2" charset="77"/>
              </a:rPr>
              <a:t>Metodología de Elaboración</a:t>
            </a:r>
          </a:p>
          <a:p>
            <a:pPr marL="342900" indent="-342900">
              <a:buAutoNum type="arabicPeriod"/>
            </a:pPr>
            <a:r>
              <a:rPr lang="es-CO" sz="2400" dirty="0">
                <a:solidFill>
                  <a:schemeClr val="bg1"/>
                </a:solidFill>
                <a:latin typeface="Poppins" pitchFamily="2" charset="77"/>
                <a:cs typeface="Poppins" pitchFamily="2" charset="77"/>
              </a:rPr>
              <a:t>Conclusiones</a:t>
            </a:r>
          </a:p>
        </p:txBody>
      </p:sp>
      <p:sp>
        <p:nvSpPr>
          <p:cNvPr id="25" name="Título 1">
            <a:extLst>
              <a:ext uri="{FF2B5EF4-FFF2-40B4-BE49-F238E27FC236}">
                <a16:creationId xmlns:a16="http://schemas.microsoft.com/office/drawing/2014/main" id="{423F172C-2839-9928-C349-27CAFE2773FC}"/>
              </a:ext>
            </a:extLst>
          </p:cNvPr>
          <p:cNvSpPr txBox="1">
            <a:spLocks/>
          </p:cNvSpPr>
          <p:nvPr/>
        </p:nvSpPr>
        <p:spPr>
          <a:xfrm>
            <a:off x="1178426" y="2014380"/>
            <a:ext cx="3631569" cy="5266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1800" dirty="0">
              <a:solidFill>
                <a:schemeClr val="bg1"/>
              </a:solidFill>
              <a:latin typeface="Poppins" pitchFamily="2" charset="77"/>
              <a:cs typeface="Poppins" pitchFamily="2" charset="77"/>
            </a:endParaRPr>
          </a:p>
        </p:txBody>
      </p:sp>
      <p:sp>
        <p:nvSpPr>
          <p:cNvPr id="26" name="Título 1">
            <a:extLst>
              <a:ext uri="{FF2B5EF4-FFF2-40B4-BE49-F238E27FC236}">
                <a16:creationId xmlns:a16="http://schemas.microsoft.com/office/drawing/2014/main" id="{A2694060-5C69-9DB8-2473-FD6359ACDEAC}"/>
              </a:ext>
            </a:extLst>
          </p:cNvPr>
          <p:cNvSpPr txBox="1">
            <a:spLocks/>
          </p:cNvSpPr>
          <p:nvPr/>
        </p:nvSpPr>
        <p:spPr>
          <a:xfrm>
            <a:off x="1178427" y="2990773"/>
            <a:ext cx="2591908" cy="61122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1800" dirty="0">
              <a:solidFill>
                <a:schemeClr val="bg1"/>
              </a:solidFill>
              <a:latin typeface="Poppins" pitchFamily="2" charset="77"/>
              <a:cs typeface="Poppins" pitchFamily="2" charset="77"/>
            </a:endParaRPr>
          </a:p>
        </p:txBody>
      </p:sp>
      <p:sp>
        <p:nvSpPr>
          <p:cNvPr id="27" name="Título 1">
            <a:extLst>
              <a:ext uri="{FF2B5EF4-FFF2-40B4-BE49-F238E27FC236}">
                <a16:creationId xmlns:a16="http://schemas.microsoft.com/office/drawing/2014/main" id="{A42C26DE-3E92-1EE5-48E6-A4E7A9FCFFA3}"/>
              </a:ext>
            </a:extLst>
          </p:cNvPr>
          <p:cNvSpPr txBox="1">
            <a:spLocks/>
          </p:cNvSpPr>
          <p:nvPr/>
        </p:nvSpPr>
        <p:spPr>
          <a:xfrm>
            <a:off x="1178426" y="3934963"/>
            <a:ext cx="4419598" cy="1241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1800" dirty="0">
              <a:solidFill>
                <a:schemeClr val="bg1"/>
              </a:solidFill>
              <a:latin typeface="Poppins" pitchFamily="2" charset="77"/>
              <a:cs typeface="Poppins" pitchFamily="2" charset="77"/>
            </a:endParaRPr>
          </a:p>
        </p:txBody>
      </p:sp>
      <p:sp>
        <p:nvSpPr>
          <p:cNvPr id="28" name="Título 1">
            <a:extLst>
              <a:ext uri="{FF2B5EF4-FFF2-40B4-BE49-F238E27FC236}">
                <a16:creationId xmlns:a16="http://schemas.microsoft.com/office/drawing/2014/main" id="{29F2B9D6-A04A-3464-092C-3E363C33F914}"/>
              </a:ext>
            </a:extLst>
          </p:cNvPr>
          <p:cNvSpPr txBox="1">
            <a:spLocks/>
          </p:cNvSpPr>
          <p:nvPr/>
        </p:nvSpPr>
        <p:spPr>
          <a:xfrm>
            <a:off x="1178426" y="4973349"/>
            <a:ext cx="4419598" cy="1241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1800" dirty="0">
              <a:solidFill>
                <a:schemeClr val="bg1"/>
              </a:solidFill>
              <a:latin typeface="Poppins" pitchFamily="2" charset="77"/>
              <a:cs typeface="Poppins" pitchFamily="2" charset="77"/>
            </a:endParaRPr>
          </a:p>
        </p:txBody>
      </p:sp>
      <p:sp>
        <p:nvSpPr>
          <p:cNvPr id="21" name="Título 1">
            <a:extLst>
              <a:ext uri="{FF2B5EF4-FFF2-40B4-BE49-F238E27FC236}">
                <a16:creationId xmlns:a16="http://schemas.microsoft.com/office/drawing/2014/main" id="{34FBAF85-DD5C-8FE4-37DA-9CA342537B7D}"/>
              </a:ext>
            </a:extLst>
          </p:cNvPr>
          <p:cNvSpPr txBox="1">
            <a:spLocks/>
          </p:cNvSpPr>
          <p:nvPr/>
        </p:nvSpPr>
        <p:spPr>
          <a:xfrm>
            <a:off x="4475414" y="1366051"/>
            <a:ext cx="4419598" cy="1241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2000" b="1" dirty="0">
              <a:solidFill>
                <a:schemeClr val="bg1"/>
              </a:solidFill>
              <a:effectLst/>
              <a:latin typeface="Poppins" pitchFamily="2" charset="77"/>
              <a:cs typeface="Poppins" pitchFamily="2" charset="77"/>
            </a:endParaRPr>
          </a:p>
        </p:txBody>
      </p:sp>
    </p:spTree>
    <p:extLst>
      <p:ext uri="{BB962C8B-B14F-4D97-AF65-F5344CB8AC3E}">
        <p14:creationId xmlns:p14="http://schemas.microsoft.com/office/powerpoint/2010/main" val="3811778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D1CA66A-2519-2A73-B071-B7EFD7CB6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255BBE59-011A-C7D3-B300-6BA093E77A90}"/>
              </a:ext>
            </a:extLst>
          </p:cNvPr>
          <p:cNvPicPr>
            <a:picLocks noChangeAspect="1"/>
          </p:cNvPicPr>
          <p:nvPr/>
        </p:nvPicPr>
        <p:blipFill>
          <a:blip r:embed="rId3"/>
          <a:stretch>
            <a:fillRect/>
          </a:stretch>
        </p:blipFill>
        <p:spPr>
          <a:xfrm>
            <a:off x="0" y="821410"/>
            <a:ext cx="5451344" cy="1524844"/>
          </a:xfrm>
          <a:prstGeom prst="rect">
            <a:avLst/>
          </a:prstGeom>
          <a:noFill/>
        </p:spPr>
      </p:pic>
      <p:sp>
        <p:nvSpPr>
          <p:cNvPr id="9" name="Título 1">
            <a:extLst>
              <a:ext uri="{FF2B5EF4-FFF2-40B4-BE49-F238E27FC236}">
                <a16:creationId xmlns:a16="http://schemas.microsoft.com/office/drawing/2014/main" id="{E96814AA-56EA-D766-30D1-58A52F5A0974}"/>
              </a:ext>
            </a:extLst>
          </p:cNvPr>
          <p:cNvSpPr txBox="1">
            <a:spLocks/>
          </p:cNvSpPr>
          <p:nvPr/>
        </p:nvSpPr>
        <p:spPr>
          <a:xfrm>
            <a:off x="305134" y="821410"/>
            <a:ext cx="1446174" cy="169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0000" b="1" dirty="0">
                <a:solidFill>
                  <a:srgbClr val="3AF9A2"/>
                </a:solidFill>
                <a:latin typeface="Poppins" pitchFamily="2" charset="77"/>
                <a:cs typeface="Poppins" pitchFamily="2" charset="77"/>
              </a:rPr>
              <a:t>1.</a:t>
            </a:r>
            <a:endParaRPr lang="es-CO" sz="10000" b="1" dirty="0">
              <a:solidFill>
                <a:srgbClr val="3AF9A2"/>
              </a:solidFill>
              <a:latin typeface="Poppins" pitchFamily="2" charset="77"/>
              <a:cs typeface="Poppins" pitchFamily="2" charset="77"/>
            </a:endParaRPr>
          </a:p>
        </p:txBody>
      </p:sp>
      <p:sp>
        <p:nvSpPr>
          <p:cNvPr id="10" name="Rectángulo 9">
            <a:extLst>
              <a:ext uri="{FF2B5EF4-FFF2-40B4-BE49-F238E27FC236}">
                <a16:creationId xmlns:a16="http://schemas.microsoft.com/office/drawing/2014/main" id="{08A67A27-62A6-CBA8-2A7D-55E971FFC28F}"/>
              </a:ext>
            </a:extLst>
          </p:cNvPr>
          <p:cNvSpPr/>
          <p:nvPr/>
        </p:nvSpPr>
        <p:spPr>
          <a:xfrm>
            <a:off x="1698758" y="1106778"/>
            <a:ext cx="5041900"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Marco Normativo</a:t>
            </a:r>
          </a:p>
        </p:txBody>
      </p:sp>
      <p:pic>
        <p:nvPicPr>
          <p:cNvPr id="12" name="Imagen 11">
            <a:extLst>
              <a:ext uri="{FF2B5EF4-FFF2-40B4-BE49-F238E27FC236}">
                <a16:creationId xmlns:a16="http://schemas.microsoft.com/office/drawing/2014/main" id="{A0997B65-0DE1-FAC9-164E-22EFC2372F80}"/>
              </a:ext>
            </a:extLst>
          </p:cNvPr>
          <p:cNvPicPr>
            <a:picLocks noChangeAspect="1"/>
          </p:cNvPicPr>
          <p:nvPr/>
        </p:nvPicPr>
        <p:blipFill>
          <a:blip r:embed="rId4">
            <a:extLst>
              <a:ext uri="{28A0092B-C50C-407E-A947-70E740481C1C}">
                <a14:useLocalDpi xmlns:a14="http://schemas.microsoft.com/office/drawing/2010/main" val="0"/>
              </a:ext>
            </a:extLst>
          </a:blip>
          <a:srcRect l="11344" t="13302" r="9328" b="19850"/>
          <a:stretch/>
        </p:blipFill>
        <p:spPr>
          <a:xfrm>
            <a:off x="9470569" y="5165397"/>
            <a:ext cx="2569029" cy="1774373"/>
          </a:xfrm>
          <a:prstGeom prst="rect">
            <a:avLst/>
          </a:prstGeom>
        </p:spPr>
      </p:pic>
      <p:sp>
        <p:nvSpPr>
          <p:cNvPr id="2" name="Título 1">
            <a:extLst>
              <a:ext uri="{FF2B5EF4-FFF2-40B4-BE49-F238E27FC236}">
                <a16:creationId xmlns:a16="http://schemas.microsoft.com/office/drawing/2014/main" id="{45A71C86-0D38-E566-D67D-2F4093E42BE6}"/>
              </a:ext>
            </a:extLst>
          </p:cNvPr>
          <p:cNvSpPr txBox="1">
            <a:spLocks/>
          </p:cNvSpPr>
          <p:nvPr/>
        </p:nvSpPr>
        <p:spPr>
          <a:xfrm>
            <a:off x="774271" y="3146971"/>
            <a:ext cx="4419598" cy="1241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2000" dirty="0">
              <a:solidFill>
                <a:schemeClr val="bg1"/>
              </a:solidFill>
              <a:effectLst/>
              <a:latin typeface="Poppins" pitchFamily="2" charset="77"/>
              <a:cs typeface="Poppins" pitchFamily="2" charset="77"/>
            </a:endParaRPr>
          </a:p>
        </p:txBody>
      </p:sp>
    </p:spTree>
    <p:extLst>
      <p:ext uri="{BB962C8B-B14F-4D97-AF65-F5344CB8AC3E}">
        <p14:creationId xmlns:p14="http://schemas.microsoft.com/office/powerpoint/2010/main" val="14108441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BE61A6E-C296-8138-404B-FDAC4F9C8AD4}"/>
              </a:ext>
            </a:extLst>
          </p:cNvPr>
          <p:cNvPicPr>
            <a:picLocks noChangeAspect="1"/>
          </p:cNvPicPr>
          <p:nvPr/>
        </p:nvPicPr>
        <p:blipFill>
          <a:blip r:embed="rId2"/>
          <a:stretch>
            <a:fillRect/>
          </a:stretch>
        </p:blipFill>
        <p:spPr>
          <a:xfrm>
            <a:off x="298939" y="357791"/>
            <a:ext cx="7268705" cy="1134498"/>
          </a:xfrm>
          <a:prstGeom prst="rect">
            <a:avLst/>
          </a:prstGeom>
        </p:spPr>
      </p:pic>
      <p:pic>
        <p:nvPicPr>
          <p:cNvPr id="3" name="Imagen 2">
            <a:extLst>
              <a:ext uri="{FF2B5EF4-FFF2-40B4-BE49-F238E27FC236}">
                <a16:creationId xmlns:a16="http://schemas.microsoft.com/office/drawing/2014/main" id="{E75E15EA-DD19-63CC-4BD9-E3E8F299E31D}"/>
              </a:ext>
            </a:extLst>
          </p:cNvPr>
          <p:cNvPicPr>
            <a:picLocks noChangeAspect="1"/>
          </p:cNvPicPr>
          <p:nvPr/>
        </p:nvPicPr>
        <p:blipFill>
          <a:blip r:embed="rId3">
            <a:extLst>
              <a:ext uri="{28A0092B-C50C-407E-A947-70E740481C1C}">
                <a14:useLocalDpi xmlns:a14="http://schemas.microsoft.com/office/drawing/2010/main" val="0"/>
              </a:ext>
            </a:extLst>
          </a:blip>
          <a:srcRect l="11344" t="13302" r="9328" b="19850"/>
          <a:stretch/>
        </p:blipFill>
        <p:spPr>
          <a:xfrm>
            <a:off x="9470569" y="5165397"/>
            <a:ext cx="2569029" cy="1774373"/>
          </a:xfrm>
          <a:prstGeom prst="rect">
            <a:avLst/>
          </a:prstGeom>
        </p:spPr>
      </p:pic>
      <p:sp>
        <p:nvSpPr>
          <p:cNvPr id="4" name="Subtítulo 2">
            <a:hlinkClick r:id="rId4" action="ppaction://hlinkfile"/>
            <a:extLst>
              <a:ext uri="{FF2B5EF4-FFF2-40B4-BE49-F238E27FC236}">
                <a16:creationId xmlns:a16="http://schemas.microsoft.com/office/drawing/2014/main" id="{503B7F39-BF77-8A47-3063-7AE777A44AE1}"/>
              </a:ext>
            </a:extLst>
          </p:cNvPr>
          <p:cNvSpPr txBox="1">
            <a:spLocks/>
          </p:cNvSpPr>
          <p:nvPr/>
        </p:nvSpPr>
        <p:spPr>
          <a:xfrm>
            <a:off x="820617" y="1758622"/>
            <a:ext cx="10577056" cy="3663124"/>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MX" sz="1600" dirty="0">
                <a:solidFill>
                  <a:schemeClr val="tx1">
                    <a:lumMod val="75000"/>
                    <a:lumOff val="25000"/>
                  </a:schemeClr>
                </a:solidFill>
                <a:latin typeface="Poppins" panose="00000500000000000000"/>
                <a:cs typeface="Prompt" panose="00000500000000000000" pitchFamily="2" charset="-34"/>
              </a:rPr>
              <a:t>Conforme al </a:t>
            </a:r>
            <a:r>
              <a:rPr lang="es-MX" sz="1600" b="1" dirty="0">
                <a:solidFill>
                  <a:schemeClr val="tx1">
                    <a:lumMod val="75000"/>
                    <a:lumOff val="25000"/>
                  </a:schemeClr>
                </a:solidFill>
                <a:latin typeface="Poppins" panose="00000500000000000000"/>
                <a:cs typeface="Prompt" panose="00000500000000000000" pitchFamily="2" charset="-34"/>
              </a:rPr>
              <a:t>artículo 352 de la Constitución Política </a:t>
            </a:r>
            <a:r>
              <a:rPr lang="es-MX" sz="1600" dirty="0">
                <a:solidFill>
                  <a:schemeClr val="tx1">
                    <a:lumMod val="75000"/>
                    <a:lumOff val="25000"/>
                  </a:schemeClr>
                </a:solidFill>
                <a:latin typeface="Poppins" panose="00000500000000000000"/>
                <a:cs typeface="Prompt" panose="00000500000000000000" pitchFamily="2" charset="-34"/>
              </a:rPr>
              <a:t>corresponde a la </a:t>
            </a:r>
            <a:r>
              <a:rPr lang="es-MX" sz="1600" b="1" dirty="0">
                <a:solidFill>
                  <a:schemeClr val="tx1">
                    <a:lumMod val="75000"/>
                    <a:lumOff val="25000"/>
                  </a:schemeClr>
                </a:solidFill>
                <a:latin typeface="Poppins" panose="00000500000000000000"/>
                <a:cs typeface="Prompt" panose="00000500000000000000" pitchFamily="2" charset="-34"/>
              </a:rPr>
              <a:t>Ley Orgánica del Presupuesto </a:t>
            </a:r>
            <a:r>
              <a:rPr lang="es-MX" sz="1600" dirty="0">
                <a:solidFill>
                  <a:schemeClr val="tx1">
                    <a:lumMod val="75000"/>
                    <a:lumOff val="25000"/>
                  </a:schemeClr>
                </a:solidFill>
                <a:latin typeface="Poppins" panose="00000500000000000000"/>
                <a:cs typeface="Prompt" panose="00000500000000000000" pitchFamily="2" charset="-34"/>
              </a:rPr>
              <a:t>la regulación de la programación, aprobación, modificación, ejecución de los presupuestos de la Nación, de las entidades territoriales y de los entes descentralizados de cualquier nivel administrativo.</a:t>
            </a:r>
          </a:p>
          <a:p>
            <a:pPr marL="0" indent="0" algn="just">
              <a:lnSpc>
                <a:spcPct val="100000"/>
              </a:lnSpc>
              <a:buNone/>
            </a:pPr>
            <a:r>
              <a:rPr lang="es-MX" sz="1600" dirty="0">
                <a:solidFill>
                  <a:schemeClr val="tx1">
                    <a:lumMod val="75000"/>
                    <a:lumOff val="25000"/>
                  </a:schemeClr>
                </a:solidFill>
                <a:latin typeface="Poppins" panose="00000500000000000000"/>
                <a:cs typeface="Prompt" panose="00000500000000000000" pitchFamily="2" charset="-34"/>
              </a:rPr>
              <a:t>De esta manera el </a:t>
            </a:r>
            <a:r>
              <a:rPr lang="es-MX" sz="1600" b="1" dirty="0">
                <a:solidFill>
                  <a:schemeClr val="tx1">
                    <a:lumMod val="75000"/>
                    <a:lumOff val="25000"/>
                  </a:schemeClr>
                </a:solidFill>
                <a:latin typeface="Poppins" panose="00000500000000000000"/>
                <a:cs typeface="Prompt" panose="00000500000000000000" pitchFamily="2" charset="-34"/>
              </a:rPr>
              <a:t>Estatuto Orgánico de Presupuesto Nacional</a:t>
            </a:r>
            <a:r>
              <a:rPr lang="es-MX" sz="1600" dirty="0">
                <a:solidFill>
                  <a:schemeClr val="tx1">
                    <a:lumMod val="75000"/>
                    <a:lumOff val="25000"/>
                  </a:schemeClr>
                </a:solidFill>
                <a:latin typeface="Poppins" panose="00000500000000000000"/>
                <a:cs typeface="Prompt" panose="00000500000000000000" pitchFamily="2" charset="-34"/>
              </a:rPr>
              <a:t>, que corresponde al </a:t>
            </a:r>
            <a:r>
              <a:rPr lang="es-MX" sz="1600" b="1" dirty="0">
                <a:solidFill>
                  <a:schemeClr val="tx1">
                    <a:lumMod val="75000"/>
                    <a:lumOff val="25000"/>
                  </a:schemeClr>
                </a:solidFill>
                <a:latin typeface="Poppins" panose="00000500000000000000"/>
                <a:cs typeface="Prompt" panose="00000500000000000000" pitchFamily="2" charset="-34"/>
              </a:rPr>
              <a:t>Decreto 111 de 1996</a:t>
            </a:r>
            <a:r>
              <a:rPr lang="es-MX" sz="1600" dirty="0">
                <a:solidFill>
                  <a:schemeClr val="tx1">
                    <a:lumMod val="75000"/>
                    <a:lumOff val="25000"/>
                  </a:schemeClr>
                </a:solidFill>
                <a:latin typeface="Poppins" panose="00000500000000000000"/>
                <a:cs typeface="Prompt" panose="00000500000000000000" pitchFamily="2" charset="-34"/>
              </a:rPr>
              <a:t>, el cual compila las Leyes 38 de 1989, 179 de 1994 y 225 de 1995, establece lo siguiente:</a:t>
            </a:r>
          </a:p>
          <a:p>
            <a:pPr marL="0" indent="0" algn="just">
              <a:lnSpc>
                <a:spcPct val="100000"/>
              </a:lnSpc>
              <a:buNone/>
            </a:pPr>
            <a:r>
              <a:rPr lang="es-MX" sz="1600" b="1" dirty="0">
                <a:solidFill>
                  <a:schemeClr val="tx1">
                    <a:lumMod val="75000"/>
                    <a:lumOff val="25000"/>
                  </a:schemeClr>
                </a:solidFill>
                <a:latin typeface="Poppins" panose="00000500000000000000"/>
                <a:cs typeface="Prompt" panose="00000500000000000000" pitchFamily="2" charset="-34"/>
              </a:rPr>
              <a:t>ARTÍCULO 109. </a:t>
            </a:r>
            <a:r>
              <a:rPr lang="es-MX" sz="1600" dirty="0">
                <a:solidFill>
                  <a:schemeClr val="tx1">
                    <a:lumMod val="75000"/>
                    <a:lumOff val="25000"/>
                  </a:schemeClr>
                </a:solidFill>
                <a:latin typeface="Poppins" panose="00000500000000000000"/>
                <a:cs typeface="Prompt" panose="00000500000000000000" pitchFamily="2" charset="-34"/>
              </a:rPr>
              <a:t>Las entidades territoriales al expedir las </a:t>
            </a:r>
            <a:r>
              <a:rPr lang="es-MX" sz="1600" b="1" dirty="0">
                <a:solidFill>
                  <a:schemeClr val="tx1">
                    <a:lumMod val="75000"/>
                    <a:lumOff val="25000"/>
                  </a:schemeClr>
                </a:solidFill>
                <a:latin typeface="Poppins" panose="00000500000000000000"/>
                <a:cs typeface="Prompt" panose="00000500000000000000" pitchFamily="2" charset="-34"/>
              </a:rPr>
              <a:t>normas orgánicas de presupuesto </a:t>
            </a:r>
            <a:r>
              <a:rPr lang="es-MX" sz="1600" dirty="0">
                <a:solidFill>
                  <a:schemeClr val="tx1">
                    <a:lumMod val="75000"/>
                    <a:lumOff val="25000"/>
                  </a:schemeClr>
                </a:solidFill>
                <a:latin typeface="Poppins" panose="00000500000000000000"/>
                <a:cs typeface="Prompt" panose="00000500000000000000" pitchFamily="2" charset="-34"/>
              </a:rPr>
              <a:t>deberán seguir las disposiciones de la Ley Orgánica del Presupuesto, adaptándolas a la organización, normas constitucionales y condiciones de cada entidad territorial. Mientras se expiden estas normas, se aplicará la Ley Orgánica del Presupuesto en lo que fuere pertinente. (…).</a:t>
            </a:r>
          </a:p>
          <a:p>
            <a:pPr marL="0" indent="0" algn="just">
              <a:lnSpc>
                <a:spcPct val="100000"/>
              </a:lnSpc>
              <a:buNone/>
            </a:pPr>
            <a:r>
              <a:rPr lang="es-MX" sz="1600" dirty="0">
                <a:latin typeface="Poppins" panose="00000500000000000000"/>
              </a:rPr>
              <a:t>Ampliación Normatividad inversión en Colombia: </a:t>
            </a:r>
            <a:r>
              <a:rPr lang="es-MX" sz="1600" dirty="0">
                <a:latin typeface="Poppins" panose="00000500000000000000"/>
                <a:hlinkClick r:id="rId4" action="ppaction://hlinkfile"/>
              </a:rPr>
              <a:t>..\Desktop\Normatividad que rige la inversión social en Colombia 2025.docx</a:t>
            </a:r>
            <a:endParaRPr lang="es-MX" sz="1600" dirty="0">
              <a:latin typeface="Poppins" panose="00000500000000000000"/>
            </a:endParaRPr>
          </a:p>
          <a:p>
            <a:pPr marL="0" indent="0" algn="just">
              <a:lnSpc>
                <a:spcPct val="100000"/>
              </a:lnSpc>
              <a:buNone/>
            </a:pPr>
            <a:endParaRPr lang="es-MX" sz="1600" dirty="0">
              <a:highlight>
                <a:srgbClr val="FFFF00"/>
              </a:highlight>
              <a:latin typeface="Poppins" panose="00000500000000000000"/>
              <a:cs typeface="Prompt" panose="00000500000000000000" pitchFamily="2" charset="-34"/>
            </a:endParaRPr>
          </a:p>
        </p:txBody>
      </p:sp>
      <p:sp>
        <p:nvSpPr>
          <p:cNvPr id="5" name="Rectángulo 4">
            <a:extLst>
              <a:ext uri="{FF2B5EF4-FFF2-40B4-BE49-F238E27FC236}">
                <a16:creationId xmlns:a16="http://schemas.microsoft.com/office/drawing/2014/main" id="{14DD517C-77F9-461B-3C4D-14F98EA24DBD}"/>
              </a:ext>
            </a:extLst>
          </p:cNvPr>
          <p:cNvSpPr/>
          <p:nvPr/>
        </p:nvSpPr>
        <p:spPr>
          <a:xfrm>
            <a:off x="566534" y="796596"/>
            <a:ext cx="6209065"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Marco Normativo</a:t>
            </a:r>
          </a:p>
        </p:txBody>
      </p:sp>
    </p:spTree>
    <p:extLst>
      <p:ext uri="{BB962C8B-B14F-4D97-AF65-F5344CB8AC3E}">
        <p14:creationId xmlns:p14="http://schemas.microsoft.com/office/powerpoint/2010/main" val="3519213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D4A58F07-9AC6-A21F-F089-62AE4019E9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Imagen 7">
            <a:extLst>
              <a:ext uri="{FF2B5EF4-FFF2-40B4-BE49-F238E27FC236}">
                <a16:creationId xmlns:a16="http://schemas.microsoft.com/office/drawing/2014/main" id="{D624E030-94F7-F468-9E7D-39D510CD4E43}"/>
              </a:ext>
            </a:extLst>
          </p:cNvPr>
          <p:cNvPicPr>
            <a:picLocks noChangeAspect="1"/>
          </p:cNvPicPr>
          <p:nvPr/>
        </p:nvPicPr>
        <p:blipFill>
          <a:blip r:embed="rId3"/>
          <a:stretch>
            <a:fillRect/>
          </a:stretch>
        </p:blipFill>
        <p:spPr>
          <a:xfrm>
            <a:off x="0" y="821410"/>
            <a:ext cx="5451344" cy="1524844"/>
          </a:xfrm>
          <a:prstGeom prst="rect">
            <a:avLst/>
          </a:prstGeom>
          <a:noFill/>
        </p:spPr>
      </p:pic>
      <p:sp>
        <p:nvSpPr>
          <p:cNvPr id="9" name="Título 1">
            <a:extLst>
              <a:ext uri="{FF2B5EF4-FFF2-40B4-BE49-F238E27FC236}">
                <a16:creationId xmlns:a16="http://schemas.microsoft.com/office/drawing/2014/main" id="{E2DCFB13-2C48-7B01-BB38-F85B9AAA18A9}"/>
              </a:ext>
            </a:extLst>
          </p:cNvPr>
          <p:cNvSpPr txBox="1">
            <a:spLocks/>
          </p:cNvSpPr>
          <p:nvPr/>
        </p:nvSpPr>
        <p:spPr>
          <a:xfrm>
            <a:off x="305134" y="821410"/>
            <a:ext cx="1446174" cy="169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0000" b="1" dirty="0">
                <a:solidFill>
                  <a:srgbClr val="3AF9A2"/>
                </a:solidFill>
                <a:latin typeface="Poppins" pitchFamily="2" charset="77"/>
                <a:cs typeface="Poppins" pitchFamily="2" charset="77"/>
              </a:rPr>
              <a:t>2.</a:t>
            </a:r>
            <a:endParaRPr lang="es-CO" sz="10000" b="1" dirty="0">
              <a:solidFill>
                <a:srgbClr val="3AF9A2"/>
              </a:solidFill>
              <a:latin typeface="Poppins" pitchFamily="2" charset="77"/>
              <a:cs typeface="Poppins" pitchFamily="2" charset="77"/>
            </a:endParaRPr>
          </a:p>
        </p:txBody>
      </p:sp>
      <p:sp>
        <p:nvSpPr>
          <p:cNvPr id="10" name="Rectángulo 9">
            <a:extLst>
              <a:ext uri="{FF2B5EF4-FFF2-40B4-BE49-F238E27FC236}">
                <a16:creationId xmlns:a16="http://schemas.microsoft.com/office/drawing/2014/main" id="{BE9D0247-48F3-0AEB-917D-EF415004A374}"/>
              </a:ext>
            </a:extLst>
          </p:cNvPr>
          <p:cNvSpPr/>
          <p:nvPr/>
        </p:nvSpPr>
        <p:spPr>
          <a:xfrm>
            <a:off x="1698758" y="1106778"/>
            <a:ext cx="5041900" cy="954107"/>
          </a:xfrm>
          <a:prstGeom prst="rect">
            <a:avLst/>
          </a:prstGeom>
        </p:spPr>
        <p:txBody>
          <a:bodyPr wrap="square">
            <a:spAutoFit/>
          </a:bodyPr>
          <a:lstStyle/>
          <a:p>
            <a:r>
              <a:rPr lang="es-CO" sz="2800" b="1" dirty="0">
                <a:solidFill>
                  <a:schemeClr val="bg1"/>
                </a:solidFill>
                <a:latin typeface="Poppins" pitchFamily="2" charset="77"/>
                <a:cs typeface="Poppins" pitchFamily="2" charset="77"/>
              </a:rPr>
              <a:t>Composición del Presupuesto </a:t>
            </a:r>
          </a:p>
        </p:txBody>
      </p:sp>
      <p:pic>
        <p:nvPicPr>
          <p:cNvPr id="4" name="Imagen 3">
            <a:extLst>
              <a:ext uri="{FF2B5EF4-FFF2-40B4-BE49-F238E27FC236}">
                <a16:creationId xmlns:a16="http://schemas.microsoft.com/office/drawing/2014/main" id="{C8924B79-E0E9-0EC8-5128-989E2E6754E8}"/>
              </a:ext>
            </a:extLst>
          </p:cNvPr>
          <p:cNvPicPr>
            <a:picLocks noChangeAspect="1"/>
          </p:cNvPicPr>
          <p:nvPr/>
        </p:nvPicPr>
        <p:blipFill>
          <a:blip r:embed="rId4">
            <a:extLst>
              <a:ext uri="{28A0092B-C50C-407E-A947-70E740481C1C}">
                <a14:useLocalDpi xmlns:a14="http://schemas.microsoft.com/office/drawing/2010/main" val="0"/>
              </a:ext>
            </a:extLst>
          </a:blip>
          <a:srcRect l="11344" t="13302" r="9328" b="19850"/>
          <a:stretch/>
        </p:blipFill>
        <p:spPr>
          <a:xfrm>
            <a:off x="9470569" y="5165397"/>
            <a:ext cx="2569029" cy="1774373"/>
          </a:xfrm>
          <a:prstGeom prst="rect">
            <a:avLst/>
          </a:prstGeom>
        </p:spPr>
      </p:pic>
      <p:sp>
        <p:nvSpPr>
          <p:cNvPr id="7" name="Título 1">
            <a:extLst>
              <a:ext uri="{FF2B5EF4-FFF2-40B4-BE49-F238E27FC236}">
                <a16:creationId xmlns:a16="http://schemas.microsoft.com/office/drawing/2014/main" id="{2DD75B0E-BDA1-CD76-7654-AFB27D10EFB2}"/>
              </a:ext>
            </a:extLst>
          </p:cNvPr>
          <p:cNvSpPr txBox="1">
            <a:spLocks/>
          </p:cNvSpPr>
          <p:nvPr/>
        </p:nvSpPr>
        <p:spPr>
          <a:xfrm>
            <a:off x="774271" y="3146971"/>
            <a:ext cx="4419598" cy="1241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2000" dirty="0">
              <a:solidFill>
                <a:schemeClr val="bg1"/>
              </a:solidFill>
              <a:effectLst/>
              <a:latin typeface="Poppins" pitchFamily="2" charset="77"/>
              <a:cs typeface="Poppins" pitchFamily="2" charset="77"/>
            </a:endParaRPr>
          </a:p>
        </p:txBody>
      </p:sp>
    </p:spTree>
    <p:extLst>
      <p:ext uri="{BB962C8B-B14F-4D97-AF65-F5344CB8AC3E}">
        <p14:creationId xmlns:p14="http://schemas.microsoft.com/office/powerpoint/2010/main" val="2957289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32E5D32D-46DA-CC66-DC6F-6F26E9E612DD}"/>
              </a:ext>
            </a:extLst>
          </p:cNvPr>
          <p:cNvPicPr>
            <a:picLocks noChangeAspect="1"/>
          </p:cNvPicPr>
          <p:nvPr/>
        </p:nvPicPr>
        <p:blipFill>
          <a:blip r:embed="rId2"/>
          <a:stretch>
            <a:fillRect/>
          </a:stretch>
        </p:blipFill>
        <p:spPr>
          <a:xfrm>
            <a:off x="0" y="451650"/>
            <a:ext cx="7268705" cy="1134498"/>
          </a:xfrm>
          <a:prstGeom prst="rect">
            <a:avLst/>
          </a:prstGeom>
        </p:spPr>
      </p:pic>
      <p:pic>
        <p:nvPicPr>
          <p:cNvPr id="3" name="Imagen 2">
            <a:extLst>
              <a:ext uri="{FF2B5EF4-FFF2-40B4-BE49-F238E27FC236}">
                <a16:creationId xmlns:a16="http://schemas.microsoft.com/office/drawing/2014/main" id="{4A2673CE-3DCD-F479-A853-011190E6389E}"/>
              </a:ext>
            </a:extLst>
          </p:cNvPr>
          <p:cNvPicPr>
            <a:picLocks noChangeAspect="1"/>
          </p:cNvPicPr>
          <p:nvPr/>
        </p:nvPicPr>
        <p:blipFill>
          <a:blip r:embed="rId3">
            <a:extLst>
              <a:ext uri="{28A0092B-C50C-407E-A947-70E740481C1C}">
                <a14:useLocalDpi xmlns:a14="http://schemas.microsoft.com/office/drawing/2010/main" val="0"/>
              </a:ext>
            </a:extLst>
          </a:blip>
          <a:srcRect l="11344" t="13302" r="9328" b="19850"/>
          <a:stretch/>
        </p:blipFill>
        <p:spPr>
          <a:xfrm>
            <a:off x="9997042" y="5477164"/>
            <a:ext cx="2119603" cy="1463964"/>
          </a:xfrm>
          <a:prstGeom prst="rect">
            <a:avLst/>
          </a:prstGeom>
        </p:spPr>
      </p:pic>
      <p:sp>
        <p:nvSpPr>
          <p:cNvPr id="4" name="Subtítulo 2">
            <a:extLst>
              <a:ext uri="{FF2B5EF4-FFF2-40B4-BE49-F238E27FC236}">
                <a16:creationId xmlns:a16="http://schemas.microsoft.com/office/drawing/2014/main" id="{8C5994E9-4920-E384-EC4C-5D549A1689BD}"/>
              </a:ext>
            </a:extLst>
          </p:cNvPr>
          <p:cNvSpPr txBox="1">
            <a:spLocks/>
          </p:cNvSpPr>
          <p:nvPr/>
        </p:nvSpPr>
        <p:spPr>
          <a:xfrm>
            <a:off x="152401" y="1664763"/>
            <a:ext cx="11771743" cy="499950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s-MX" sz="1600" dirty="0">
                <a:solidFill>
                  <a:schemeClr val="tx1">
                    <a:lumMod val="75000"/>
                    <a:lumOff val="25000"/>
                  </a:schemeClr>
                </a:solidFill>
                <a:latin typeface="Poppins" panose="00000500000000000000"/>
                <a:cs typeface="Prompt" panose="00000500000000000000" pitchFamily="2" charset="-34"/>
              </a:rPr>
              <a:t>Es un instrumento de planificación y una herramienta que permite materializar la acción del Estado (Recursos) y ejecutar los planes de desarrollo (proyectos).  </a:t>
            </a:r>
          </a:p>
          <a:p>
            <a:pPr marL="0" indent="0" algn="just">
              <a:lnSpc>
                <a:spcPct val="100000"/>
              </a:lnSpc>
              <a:buNone/>
            </a:pPr>
            <a:r>
              <a:rPr lang="es-MX" sz="1600" dirty="0">
                <a:solidFill>
                  <a:schemeClr val="tx1">
                    <a:lumMod val="75000"/>
                    <a:lumOff val="25000"/>
                  </a:schemeClr>
                </a:solidFill>
                <a:latin typeface="Poppins" panose="00000500000000000000"/>
                <a:cs typeface="Prompt" panose="00000500000000000000" pitchFamily="2" charset="-34"/>
              </a:rPr>
              <a:t>Procurando un equilibrio entre los ingresos y gastos que permita la sostenibilidad de las finanzas públicas.</a:t>
            </a:r>
          </a:p>
          <a:p>
            <a:pPr marL="0" indent="0" algn="just">
              <a:lnSpc>
                <a:spcPct val="100000"/>
              </a:lnSpc>
              <a:buNone/>
            </a:pPr>
            <a:r>
              <a:rPr lang="es-MX" sz="1600" dirty="0">
                <a:solidFill>
                  <a:schemeClr val="tx1">
                    <a:lumMod val="75000"/>
                    <a:lumOff val="25000"/>
                  </a:schemeClr>
                </a:solidFill>
                <a:latin typeface="Poppins" panose="00000500000000000000"/>
                <a:cs typeface="Prompt" panose="00000500000000000000" pitchFamily="2" charset="-34"/>
              </a:rPr>
              <a:t>La Estructura del Presupuesto, se rige por el Estatuto Orgánico de Presupuesto y contiene:</a:t>
            </a:r>
          </a:p>
          <a:p>
            <a:pPr lvl="0" algn="just">
              <a:lnSpc>
                <a:spcPct val="100000"/>
              </a:lnSpc>
              <a:spcBef>
                <a:spcPts val="0"/>
              </a:spcBef>
              <a:spcAft>
                <a:spcPts val="0"/>
              </a:spcAft>
              <a:buFont typeface="Symbol" panose="05050102010706020507" pitchFamily="18" charset="2"/>
              <a:buChar char=""/>
              <a:defRPr/>
            </a:pPr>
            <a:r>
              <a:rPr lang="es-CO" sz="1600" b="1" dirty="0">
                <a:solidFill>
                  <a:schemeClr val="tx1">
                    <a:lumMod val="75000"/>
                    <a:lumOff val="25000"/>
                  </a:schemeClr>
                </a:solidFill>
                <a:latin typeface="Poppins" panose="00000500000000000000"/>
                <a:cs typeface="Prompt" panose="00000500000000000000" pitchFamily="2" charset="-34"/>
              </a:rPr>
              <a:t> Gastos de funcionamiento</a:t>
            </a:r>
          </a:p>
          <a:p>
            <a:pPr lvl="0" algn="just">
              <a:lnSpc>
                <a:spcPct val="100000"/>
              </a:lnSpc>
              <a:spcBef>
                <a:spcPts val="0"/>
              </a:spcBef>
              <a:spcAft>
                <a:spcPts val="0"/>
              </a:spcAft>
              <a:buFont typeface="Symbol" panose="05050102010706020507" pitchFamily="18" charset="2"/>
              <a:buChar char=""/>
              <a:defRPr/>
            </a:pPr>
            <a:r>
              <a:rPr lang="es-CO" sz="1600" b="1" dirty="0">
                <a:solidFill>
                  <a:schemeClr val="tx1">
                    <a:lumMod val="75000"/>
                    <a:lumOff val="25000"/>
                  </a:schemeClr>
                </a:solidFill>
                <a:latin typeface="Poppins" panose="00000500000000000000"/>
                <a:cs typeface="Prompt" panose="00000500000000000000" pitchFamily="2" charset="-34"/>
              </a:rPr>
              <a:t> Gastos de Inversión </a:t>
            </a:r>
          </a:p>
          <a:p>
            <a:pPr lvl="0" algn="just">
              <a:lnSpc>
                <a:spcPct val="100000"/>
              </a:lnSpc>
              <a:spcBef>
                <a:spcPts val="0"/>
              </a:spcBef>
              <a:spcAft>
                <a:spcPts val="800"/>
              </a:spcAft>
              <a:buFont typeface="Symbol" panose="05050102010706020507" pitchFamily="18" charset="2"/>
              <a:buChar char=""/>
              <a:defRPr/>
            </a:pPr>
            <a:r>
              <a:rPr lang="es-CO" sz="1600" b="1" dirty="0">
                <a:solidFill>
                  <a:schemeClr val="tx1">
                    <a:lumMod val="75000"/>
                    <a:lumOff val="25000"/>
                  </a:schemeClr>
                </a:solidFill>
                <a:latin typeface="Poppins" panose="00000500000000000000"/>
                <a:cs typeface="Prompt" panose="00000500000000000000" pitchFamily="2" charset="-34"/>
              </a:rPr>
              <a:t> Servicios de la Deuda</a:t>
            </a:r>
          </a:p>
          <a:p>
            <a:pPr marL="0" lvl="0" indent="0" algn="just">
              <a:lnSpc>
                <a:spcPct val="100000"/>
              </a:lnSpc>
              <a:spcBef>
                <a:spcPts val="0"/>
              </a:spcBef>
              <a:spcAft>
                <a:spcPts val="800"/>
              </a:spcAft>
              <a:buNone/>
              <a:defRPr/>
            </a:pPr>
            <a:r>
              <a:rPr lang="es-MX" sz="1600" dirty="0">
                <a:solidFill>
                  <a:schemeClr val="tx1">
                    <a:lumMod val="75000"/>
                    <a:lumOff val="25000"/>
                  </a:schemeClr>
                </a:solidFill>
                <a:latin typeface="Poppins" panose="00000500000000000000"/>
                <a:cs typeface="Prompt" panose="00000500000000000000" pitchFamily="2" charset="-34"/>
              </a:rPr>
              <a:t>Cuenta con diferentes alternativas de Financiación:</a:t>
            </a:r>
          </a:p>
          <a:p>
            <a:pPr algn="just">
              <a:lnSpc>
                <a:spcPct val="100000"/>
              </a:lnSpc>
              <a:spcBef>
                <a:spcPts val="0"/>
              </a:spcBef>
              <a:spcAft>
                <a:spcPts val="800"/>
              </a:spcAft>
              <a:defRPr/>
            </a:pPr>
            <a:r>
              <a:rPr lang="es-MX" sz="1600" b="1" dirty="0">
                <a:solidFill>
                  <a:schemeClr val="tx1">
                    <a:lumMod val="75000"/>
                    <a:lumOff val="25000"/>
                  </a:schemeClr>
                </a:solidFill>
                <a:latin typeface="Poppins" panose="00000500000000000000"/>
                <a:cs typeface="Prompt" panose="00000500000000000000" pitchFamily="2" charset="-34"/>
              </a:rPr>
              <a:t>Recursos Propios: </a:t>
            </a:r>
            <a:r>
              <a:rPr lang="es-MX" sz="1600" dirty="0">
                <a:solidFill>
                  <a:schemeClr val="tx1">
                    <a:lumMod val="75000"/>
                    <a:lumOff val="25000"/>
                  </a:schemeClr>
                </a:solidFill>
                <a:latin typeface="Poppins" panose="00000500000000000000"/>
                <a:cs typeface="Prompt" panose="00000500000000000000" pitchFamily="2" charset="-34"/>
              </a:rPr>
              <a:t>Se dividen en tributarios y no tributarios.</a:t>
            </a:r>
          </a:p>
          <a:p>
            <a:pPr algn="just">
              <a:lnSpc>
                <a:spcPct val="100000"/>
              </a:lnSpc>
              <a:spcBef>
                <a:spcPts val="0"/>
              </a:spcBef>
              <a:spcAft>
                <a:spcPts val="800"/>
              </a:spcAft>
              <a:defRPr/>
            </a:pPr>
            <a:r>
              <a:rPr lang="es-MX" sz="1600" b="1" dirty="0">
                <a:solidFill>
                  <a:schemeClr val="tx1">
                    <a:lumMod val="75000"/>
                    <a:lumOff val="25000"/>
                  </a:schemeClr>
                </a:solidFill>
                <a:latin typeface="Poppins" panose="00000500000000000000"/>
                <a:cs typeface="Prompt" panose="00000500000000000000" pitchFamily="2" charset="-34"/>
              </a:rPr>
              <a:t>Transferencias Nacionales</a:t>
            </a:r>
            <a:r>
              <a:rPr lang="es-MX" sz="1600" dirty="0">
                <a:solidFill>
                  <a:schemeClr val="tx1">
                    <a:lumMod val="75000"/>
                    <a:lumOff val="25000"/>
                  </a:schemeClr>
                </a:solidFill>
                <a:latin typeface="Poppins" panose="00000500000000000000"/>
                <a:cs typeface="Prompt" panose="00000500000000000000" pitchFamily="2" charset="-34"/>
              </a:rPr>
              <a:t>: SGP, regalía, convenios con la nación.</a:t>
            </a:r>
          </a:p>
          <a:p>
            <a:pPr algn="just">
              <a:lnSpc>
                <a:spcPct val="100000"/>
              </a:lnSpc>
              <a:spcBef>
                <a:spcPts val="0"/>
              </a:spcBef>
              <a:spcAft>
                <a:spcPts val="800"/>
              </a:spcAft>
              <a:defRPr/>
            </a:pPr>
            <a:r>
              <a:rPr lang="es-MX" sz="1600" b="1" dirty="0">
                <a:solidFill>
                  <a:schemeClr val="tx1">
                    <a:lumMod val="75000"/>
                    <a:lumOff val="25000"/>
                  </a:schemeClr>
                </a:solidFill>
                <a:latin typeface="Poppins" panose="00000500000000000000"/>
                <a:cs typeface="Prompt" panose="00000500000000000000" pitchFamily="2" charset="-34"/>
              </a:rPr>
              <a:t>Crédito Público: </a:t>
            </a:r>
            <a:r>
              <a:rPr lang="es-MX" sz="1600" dirty="0">
                <a:solidFill>
                  <a:schemeClr val="tx1">
                    <a:lumMod val="75000"/>
                    <a:lumOff val="25000"/>
                  </a:schemeClr>
                </a:solidFill>
                <a:latin typeface="Poppins" panose="00000500000000000000"/>
                <a:cs typeface="Prompt" panose="00000500000000000000" pitchFamily="2" charset="-34"/>
              </a:rPr>
              <a:t>Recursos del crédito.</a:t>
            </a:r>
          </a:p>
          <a:p>
            <a:pPr algn="just">
              <a:lnSpc>
                <a:spcPct val="100000"/>
              </a:lnSpc>
              <a:spcBef>
                <a:spcPts val="0"/>
              </a:spcBef>
              <a:spcAft>
                <a:spcPts val="800"/>
              </a:spcAft>
              <a:defRPr/>
            </a:pPr>
            <a:r>
              <a:rPr lang="es-MX" sz="1600" b="1" dirty="0">
                <a:solidFill>
                  <a:schemeClr val="tx1">
                    <a:lumMod val="75000"/>
                    <a:lumOff val="25000"/>
                  </a:schemeClr>
                </a:solidFill>
                <a:latin typeface="Poppins" panose="00000500000000000000"/>
                <a:cs typeface="Prompt" panose="00000500000000000000" pitchFamily="2" charset="-34"/>
              </a:rPr>
              <a:t>Recursos de Cooperación: </a:t>
            </a:r>
            <a:r>
              <a:rPr lang="es-MX" sz="1600" dirty="0">
                <a:solidFill>
                  <a:schemeClr val="tx1">
                    <a:lumMod val="75000"/>
                    <a:lumOff val="25000"/>
                  </a:schemeClr>
                </a:solidFill>
                <a:latin typeface="Poppins" panose="00000500000000000000"/>
                <a:cs typeface="Prompt" panose="00000500000000000000" pitchFamily="2" charset="-34"/>
              </a:rPr>
              <a:t>Pueden ser regional, nacional e internacional.</a:t>
            </a:r>
          </a:p>
          <a:p>
            <a:pPr algn="just">
              <a:lnSpc>
                <a:spcPct val="100000"/>
              </a:lnSpc>
              <a:spcBef>
                <a:spcPts val="0"/>
              </a:spcBef>
              <a:spcAft>
                <a:spcPts val="800"/>
              </a:spcAft>
              <a:defRPr/>
            </a:pPr>
            <a:r>
              <a:rPr lang="es-MX" sz="1600" b="1" dirty="0">
                <a:latin typeface="Poppins" panose="00000500000000000000"/>
              </a:rPr>
              <a:t>Regalías: </a:t>
            </a:r>
            <a:r>
              <a:rPr lang="es-MX" sz="1600" dirty="0">
                <a:latin typeface="Poppins" panose="00000500000000000000"/>
              </a:rPr>
              <a:t>Se asignan de acuerdo al (OCAD) Órganos Colegiados de Administración y Decisión para la asignación regional en Cabeza de las regiones.</a:t>
            </a:r>
            <a:r>
              <a:rPr lang="es-MX" sz="1600" cap="small" dirty="0">
                <a:latin typeface="Poppins" panose="00000500000000000000"/>
              </a:rPr>
              <a:t> </a:t>
            </a:r>
            <a:endParaRPr lang="es-CO" sz="1600" cap="small" dirty="0">
              <a:latin typeface="Poppins" panose="00000500000000000000"/>
            </a:endParaRPr>
          </a:p>
        </p:txBody>
      </p:sp>
      <p:sp>
        <p:nvSpPr>
          <p:cNvPr id="5" name="Rectángulo 4">
            <a:extLst>
              <a:ext uri="{FF2B5EF4-FFF2-40B4-BE49-F238E27FC236}">
                <a16:creationId xmlns:a16="http://schemas.microsoft.com/office/drawing/2014/main" id="{FCDE9152-05AF-A531-CA84-C6DCED481412}"/>
              </a:ext>
            </a:extLst>
          </p:cNvPr>
          <p:cNvSpPr/>
          <p:nvPr/>
        </p:nvSpPr>
        <p:spPr>
          <a:xfrm>
            <a:off x="566534" y="796596"/>
            <a:ext cx="6209065" cy="523220"/>
          </a:xfrm>
          <a:prstGeom prst="rect">
            <a:avLst/>
          </a:prstGeom>
        </p:spPr>
        <p:txBody>
          <a:bodyPr wrap="square">
            <a:spAutoFit/>
          </a:bodyPr>
          <a:lstStyle/>
          <a:p>
            <a:r>
              <a:rPr lang="es-CO" sz="2800" b="1" dirty="0">
                <a:solidFill>
                  <a:schemeClr val="bg1"/>
                </a:solidFill>
                <a:latin typeface="Poppins" pitchFamily="2" charset="77"/>
                <a:cs typeface="Poppins" pitchFamily="2" charset="77"/>
              </a:rPr>
              <a:t>El Presupuesto</a:t>
            </a:r>
          </a:p>
        </p:txBody>
      </p:sp>
    </p:spTree>
    <p:extLst>
      <p:ext uri="{BB962C8B-B14F-4D97-AF65-F5344CB8AC3E}">
        <p14:creationId xmlns:p14="http://schemas.microsoft.com/office/powerpoint/2010/main" val="24147214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6C98882E-3F28-6761-80C5-0AE02026A8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Imagen 3">
            <a:extLst>
              <a:ext uri="{FF2B5EF4-FFF2-40B4-BE49-F238E27FC236}">
                <a16:creationId xmlns:a16="http://schemas.microsoft.com/office/drawing/2014/main" id="{DACE8891-512B-D375-E70D-8BF5C60D1112}"/>
              </a:ext>
            </a:extLst>
          </p:cNvPr>
          <p:cNvPicPr>
            <a:picLocks noChangeAspect="1"/>
          </p:cNvPicPr>
          <p:nvPr/>
        </p:nvPicPr>
        <p:blipFill>
          <a:blip r:embed="rId3"/>
          <a:stretch>
            <a:fillRect/>
          </a:stretch>
        </p:blipFill>
        <p:spPr>
          <a:xfrm>
            <a:off x="0" y="821410"/>
            <a:ext cx="5451344" cy="1524844"/>
          </a:xfrm>
          <a:prstGeom prst="rect">
            <a:avLst/>
          </a:prstGeom>
          <a:noFill/>
        </p:spPr>
      </p:pic>
      <p:sp>
        <p:nvSpPr>
          <p:cNvPr id="5" name="Título 1">
            <a:extLst>
              <a:ext uri="{FF2B5EF4-FFF2-40B4-BE49-F238E27FC236}">
                <a16:creationId xmlns:a16="http://schemas.microsoft.com/office/drawing/2014/main" id="{56A91353-01DE-6C5B-34C8-E96E2633B9BF}"/>
              </a:ext>
            </a:extLst>
          </p:cNvPr>
          <p:cNvSpPr txBox="1">
            <a:spLocks/>
          </p:cNvSpPr>
          <p:nvPr/>
        </p:nvSpPr>
        <p:spPr>
          <a:xfrm>
            <a:off x="305134" y="821410"/>
            <a:ext cx="1446174" cy="16927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10000" b="1" dirty="0">
                <a:solidFill>
                  <a:srgbClr val="3AF9A2"/>
                </a:solidFill>
                <a:latin typeface="Poppins" pitchFamily="2" charset="77"/>
                <a:cs typeface="Poppins" pitchFamily="2" charset="77"/>
              </a:rPr>
              <a:t>3.</a:t>
            </a:r>
            <a:endParaRPr lang="es-CO" sz="10000" b="1" dirty="0">
              <a:solidFill>
                <a:srgbClr val="3AF9A2"/>
              </a:solidFill>
              <a:latin typeface="Poppins" pitchFamily="2" charset="77"/>
              <a:cs typeface="Poppins" pitchFamily="2" charset="77"/>
            </a:endParaRPr>
          </a:p>
        </p:txBody>
      </p:sp>
      <p:sp>
        <p:nvSpPr>
          <p:cNvPr id="6" name="Rectángulo 5">
            <a:extLst>
              <a:ext uri="{FF2B5EF4-FFF2-40B4-BE49-F238E27FC236}">
                <a16:creationId xmlns:a16="http://schemas.microsoft.com/office/drawing/2014/main" id="{CA5A5939-5745-8E83-1BC0-D1EBCA043726}"/>
              </a:ext>
            </a:extLst>
          </p:cNvPr>
          <p:cNvSpPr/>
          <p:nvPr/>
        </p:nvSpPr>
        <p:spPr>
          <a:xfrm>
            <a:off x="1698758" y="1106778"/>
            <a:ext cx="4397242" cy="954107"/>
          </a:xfrm>
          <a:prstGeom prst="rect">
            <a:avLst/>
          </a:prstGeom>
        </p:spPr>
        <p:txBody>
          <a:bodyPr wrap="square">
            <a:spAutoFit/>
          </a:bodyPr>
          <a:lstStyle/>
          <a:p>
            <a:r>
              <a:rPr lang="es-CO" sz="2800" b="1" dirty="0">
                <a:solidFill>
                  <a:schemeClr val="bg1"/>
                </a:solidFill>
                <a:latin typeface="Poppins" pitchFamily="2" charset="77"/>
                <a:cs typeface="Poppins" pitchFamily="2" charset="77"/>
              </a:rPr>
              <a:t>Finalidad y Ciclo Del POAI</a:t>
            </a:r>
          </a:p>
        </p:txBody>
      </p:sp>
      <p:sp>
        <p:nvSpPr>
          <p:cNvPr id="2" name="Título 1">
            <a:extLst>
              <a:ext uri="{FF2B5EF4-FFF2-40B4-BE49-F238E27FC236}">
                <a16:creationId xmlns:a16="http://schemas.microsoft.com/office/drawing/2014/main" id="{497EB444-2FB1-4170-E5BA-0ECB236A54C0}"/>
              </a:ext>
            </a:extLst>
          </p:cNvPr>
          <p:cNvSpPr txBox="1">
            <a:spLocks/>
          </p:cNvSpPr>
          <p:nvPr/>
        </p:nvSpPr>
        <p:spPr>
          <a:xfrm>
            <a:off x="1030792" y="4568052"/>
            <a:ext cx="7333719" cy="153043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MX" sz="6000" b="1" dirty="0">
                <a:solidFill>
                  <a:schemeClr val="bg1">
                    <a:alpha val="37572"/>
                  </a:schemeClr>
                </a:solidFill>
                <a:latin typeface="Poppins" pitchFamily="2" charset="77"/>
                <a:cs typeface="Poppins" pitchFamily="2" charset="77"/>
              </a:rPr>
              <a:t>SIN APROBACIÓN</a:t>
            </a:r>
            <a:endParaRPr lang="es-CO" sz="6000" b="1" dirty="0">
              <a:solidFill>
                <a:schemeClr val="bg1">
                  <a:alpha val="37572"/>
                </a:schemeClr>
              </a:solidFill>
              <a:latin typeface="Poppins" pitchFamily="2" charset="77"/>
              <a:cs typeface="Poppins" pitchFamily="2" charset="77"/>
            </a:endParaRPr>
          </a:p>
        </p:txBody>
      </p:sp>
      <p:sp>
        <p:nvSpPr>
          <p:cNvPr id="3" name="Título 1">
            <a:extLst>
              <a:ext uri="{FF2B5EF4-FFF2-40B4-BE49-F238E27FC236}">
                <a16:creationId xmlns:a16="http://schemas.microsoft.com/office/drawing/2014/main" id="{DEFEAB6A-6746-08B5-C48F-0D2E2F2F1E8C}"/>
              </a:ext>
            </a:extLst>
          </p:cNvPr>
          <p:cNvSpPr txBox="1">
            <a:spLocks/>
          </p:cNvSpPr>
          <p:nvPr/>
        </p:nvSpPr>
        <p:spPr>
          <a:xfrm>
            <a:off x="774271" y="3146971"/>
            <a:ext cx="4419598" cy="124161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O" sz="2000" dirty="0">
              <a:solidFill>
                <a:schemeClr val="bg1"/>
              </a:solidFill>
              <a:effectLst/>
              <a:latin typeface="Poppins" pitchFamily="2" charset="77"/>
              <a:cs typeface="Poppins" pitchFamily="2" charset="77"/>
            </a:endParaRPr>
          </a:p>
        </p:txBody>
      </p:sp>
    </p:spTree>
    <p:extLst>
      <p:ext uri="{BB962C8B-B14F-4D97-AF65-F5344CB8AC3E}">
        <p14:creationId xmlns:p14="http://schemas.microsoft.com/office/powerpoint/2010/main" val="3607684491"/>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516</TotalTime>
  <Words>1489</Words>
  <Application>Microsoft Office PowerPoint</Application>
  <PresentationFormat>Panorámica</PresentationFormat>
  <Paragraphs>157</Paragraphs>
  <Slides>20</Slides>
  <Notes>1</Notes>
  <HiddenSlides>0</HiddenSlides>
  <MMClips>0</MMClips>
  <ScaleCrop>false</ScaleCrop>
  <HeadingPairs>
    <vt:vector size="4" baseType="variant">
      <vt:variant>
        <vt:lpstr>Tema</vt:lpstr>
      </vt:variant>
      <vt:variant>
        <vt:i4>1</vt:i4>
      </vt:variant>
      <vt:variant>
        <vt:lpstr>Títulos de diapositiva</vt:lpstr>
      </vt:variant>
      <vt:variant>
        <vt:i4>20</vt:i4>
      </vt:variant>
    </vt:vector>
  </HeadingPairs>
  <TitlesOfParts>
    <vt:vector size="21"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Formato POAI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SEBASTIAN JIMENEZ BOTERO</dc:creator>
  <cp:lastModifiedBy>JULY ANDREA MONTOYA LEON</cp:lastModifiedBy>
  <cp:revision>53</cp:revision>
  <dcterms:created xsi:type="dcterms:W3CDTF">2025-02-12T15:49:31Z</dcterms:created>
  <dcterms:modified xsi:type="dcterms:W3CDTF">2025-09-10T19:53:04Z</dcterms:modified>
</cp:coreProperties>
</file>