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62" r:id="rId3"/>
    <p:sldId id="265" r:id="rId4"/>
    <p:sldId id="266" r:id="rId5"/>
    <p:sldId id="260" r:id="rId6"/>
    <p:sldId id="257" r:id="rId7"/>
    <p:sldId id="258" r:id="rId8"/>
    <p:sldId id="259"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56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3" autoAdjust="0"/>
    <p:restoredTop sz="94291" autoAdjust="0"/>
  </p:normalViewPr>
  <p:slideViewPr>
    <p:cSldViewPr snapToGrid="0" showGuides="1">
      <p:cViewPr varScale="1">
        <p:scale>
          <a:sx n="113" d="100"/>
          <a:sy n="113" d="100"/>
        </p:scale>
        <p:origin x="228"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F4AE7-B05C-4851-A2F9-5C9DAF5BA594}" type="datetimeFigureOut">
              <a:rPr lang="es-CO" smtClean="0"/>
              <a:t>8/09/2025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6094F-4EDC-4D8E-99A5-E2BAD48E4B51}" type="slidenum">
              <a:rPr lang="es-CO" smtClean="0"/>
              <a:t>‹Nº›</a:t>
            </a:fld>
            <a:endParaRPr lang="es-CO"/>
          </a:p>
        </p:txBody>
      </p:sp>
    </p:spTree>
    <p:extLst>
      <p:ext uri="{BB962C8B-B14F-4D97-AF65-F5344CB8AC3E}">
        <p14:creationId xmlns:p14="http://schemas.microsoft.com/office/powerpoint/2010/main" val="229127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8B155-496A-4E78-BFE1-EE8BA4AF6CE1}" type="slidenum">
              <a:rPr kumimoji="0" lang="es-C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C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95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8B155-496A-4E78-BFE1-EE8BA4AF6CE1}" type="slidenum">
              <a:rPr kumimoji="0" lang="es-C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C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0997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022037-80B0-944B-F659-300309ED750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545B0CF-8DE4-A756-C789-3DE7AD6ADF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7D9CE7A1-6E9B-4E18-68B0-AD3743AAE4A3}"/>
              </a:ext>
            </a:extLst>
          </p:cNvPr>
          <p:cNvSpPr>
            <a:spLocks noGrp="1"/>
          </p:cNvSpPr>
          <p:nvPr>
            <p:ph type="dt" sz="half" idx="10"/>
          </p:nvPr>
        </p:nvSpPr>
        <p:spPr/>
        <p:txBody>
          <a:bodyPr/>
          <a:lstStyle/>
          <a:p>
            <a:fld id="{D8CA90A4-C558-4590-BE8B-D43C4F12BD59}" type="datetimeFigureOut">
              <a:rPr lang="es-CO" smtClean="0"/>
              <a:t>8/09/2025</a:t>
            </a:fld>
            <a:endParaRPr lang="es-CO"/>
          </a:p>
        </p:txBody>
      </p:sp>
      <p:sp>
        <p:nvSpPr>
          <p:cNvPr id="5" name="Marcador de pie de página 4">
            <a:extLst>
              <a:ext uri="{FF2B5EF4-FFF2-40B4-BE49-F238E27FC236}">
                <a16:creationId xmlns:a16="http://schemas.microsoft.com/office/drawing/2014/main" id="{0C0EC904-98A6-F0F3-FF3C-CD9897E56C8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5CE3D59-8AA8-7AD1-4E96-04E356782FC6}"/>
              </a:ext>
            </a:extLst>
          </p:cNvPr>
          <p:cNvSpPr>
            <a:spLocks noGrp="1"/>
          </p:cNvSpPr>
          <p:nvPr>
            <p:ph type="sldNum" sz="quarter" idx="12"/>
          </p:nvPr>
        </p:nvSpPr>
        <p:spPr/>
        <p:txBody>
          <a:bodyPr/>
          <a:lstStyle/>
          <a:p>
            <a:fld id="{2061FE1E-BF19-4C04-8007-8CFE3AFAA851}" type="slidenum">
              <a:rPr lang="es-CO" smtClean="0"/>
              <a:t>‹Nº›</a:t>
            </a:fld>
            <a:endParaRPr lang="es-CO"/>
          </a:p>
        </p:txBody>
      </p:sp>
    </p:spTree>
    <p:extLst>
      <p:ext uri="{BB962C8B-B14F-4D97-AF65-F5344CB8AC3E}">
        <p14:creationId xmlns:p14="http://schemas.microsoft.com/office/powerpoint/2010/main" val="11261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A5BB30-EF31-A3D8-84CD-785F106E460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4B52689-496C-B84F-1285-5DBD2B9896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1EBF810-6899-7DEE-1791-2B617D7B8AD9}"/>
              </a:ext>
            </a:extLst>
          </p:cNvPr>
          <p:cNvSpPr>
            <a:spLocks noGrp="1"/>
          </p:cNvSpPr>
          <p:nvPr>
            <p:ph type="dt" sz="half" idx="10"/>
          </p:nvPr>
        </p:nvSpPr>
        <p:spPr/>
        <p:txBody>
          <a:bodyPr/>
          <a:lstStyle/>
          <a:p>
            <a:fld id="{D8CA90A4-C558-4590-BE8B-D43C4F12BD59}" type="datetimeFigureOut">
              <a:rPr lang="es-CO" smtClean="0"/>
              <a:t>8/09/2025</a:t>
            </a:fld>
            <a:endParaRPr lang="es-CO"/>
          </a:p>
        </p:txBody>
      </p:sp>
      <p:sp>
        <p:nvSpPr>
          <p:cNvPr id="5" name="Marcador de pie de página 4">
            <a:extLst>
              <a:ext uri="{FF2B5EF4-FFF2-40B4-BE49-F238E27FC236}">
                <a16:creationId xmlns:a16="http://schemas.microsoft.com/office/drawing/2014/main" id="{0D8CE687-F3B1-E081-B9EC-A79AD9CB6ED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3264C5E-E897-842E-CEFA-ACC781FF41E6}"/>
              </a:ext>
            </a:extLst>
          </p:cNvPr>
          <p:cNvSpPr>
            <a:spLocks noGrp="1"/>
          </p:cNvSpPr>
          <p:nvPr>
            <p:ph type="sldNum" sz="quarter" idx="12"/>
          </p:nvPr>
        </p:nvSpPr>
        <p:spPr/>
        <p:txBody>
          <a:bodyPr/>
          <a:lstStyle/>
          <a:p>
            <a:fld id="{2061FE1E-BF19-4C04-8007-8CFE3AFAA851}" type="slidenum">
              <a:rPr lang="es-CO" smtClean="0"/>
              <a:t>‹Nº›</a:t>
            </a:fld>
            <a:endParaRPr lang="es-CO"/>
          </a:p>
        </p:txBody>
      </p:sp>
    </p:spTree>
    <p:extLst>
      <p:ext uri="{BB962C8B-B14F-4D97-AF65-F5344CB8AC3E}">
        <p14:creationId xmlns:p14="http://schemas.microsoft.com/office/powerpoint/2010/main" val="364849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AEF5AAD-DC4D-1F5D-52A7-2D73E68D2D8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E0B9840-9A07-A64F-CB4D-C79F96AB59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2993D9D-3A90-8340-71A2-F44B28534782}"/>
              </a:ext>
            </a:extLst>
          </p:cNvPr>
          <p:cNvSpPr>
            <a:spLocks noGrp="1"/>
          </p:cNvSpPr>
          <p:nvPr>
            <p:ph type="dt" sz="half" idx="10"/>
          </p:nvPr>
        </p:nvSpPr>
        <p:spPr/>
        <p:txBody>
          <a:bodyPr/>
          <a:lstStyle/>
          <a:p>
            <a:fld id="{D8CA90A4-C558-4590-BE8B-D43C4F12BD59}" type="datetimeFigureOut">
              <a:rPr lang="es-CO" smtClean="0"/>
              <a:t>8/09/2025</a:t>
            </a:fld>
            <a:endParaRPr lang="es-CO"/>
          </a:p>
        </p:txBody>
      </p:sp>
      <p:sp>
        <p:nvSpPr>
          <p:cNvPr id="5" name="Marcador de pie de página 4">
            <a:extLst>
              <a:ext uri="{FF2B5EF4-FFF2-40B4-BE49-F238E27FC236}">
                <a16:creationId xmlns:a16="http://schemas.microsoft.com/office/drawing/2014/main" id="{4340E8ED-3798-23FE-4FC6-8010BE44862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59F57EE-384A-AFDB-B684-537B0A4FD589}"/>
              </a:ext>
            </a:extLst>
          </p:cNvPr>
          <p:cNvSpPr>
            <a:spLocks noGrp="1"/>
          </p:cNvSpPr>
          <p:nvPr>
            <p:ph type="sldNum" sz="quarter" idx="12"/>
          </p:nvPr>
        </p:nvSpPr>
        <p:spPr/>
        <p:txBody>
          <a:bodyPr/>
          <a:lstStyle/>
          <a:p>
            <a:fld id="{2061FE1E-BF19-4C04-8007-8CFE3AFAA851}" type="slidenum">
              <a:rPr lang="es-CO" smtClean="0"/>
              <a:t>‹Nº›</a:t>
            </a:fld>
            <a:endParaRPr lang="es-CO"/>
          </a:p>
        </p:txBody>
      </p:sp>
    </p:spTree>
    <p:extLst>
      <p:ext uri="{BB962C8B-B14F-4D97-AF65-F5344CB8AC3E}">
        <p14:creationId xmlns:p14="http://schemas.microsoft.com/office/powerpoint/2010/main" val="456896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EBD9B-D5BA-297E-6B01-9F6518486D79}"/>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207EEBAF-291A-B9E6-07FC-6475E6D62E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45F42494-02F8-50FE-48D3-5184EB24C3E7}"/>
              </a:ext>
            </a:extLst>
          </p:cNvPr>
          <p:cNvSpPr>
            <a:spLocks noGrp="1"/>
          </p:cNvSpPr>
          <p:nvPr>
            <p:ph type="dt" sz="half" idx="10"/>
          </p:nvPr>
        </p:nvSpPr>
        <p:spPr/>
        <p:txBody>
          <a:bodyPr/>
          <a:lstStyle/>
          <a:p>
            <a:fld id="{2BF9A374-2081-EC42-9D20-89556C894349}" type="datetimeFigureOut">
              <a:rPr lang="es-CO" smtClean="0"/>
              <a:t>8/09/2025</a:t>
            </a:fld>
            <a:endParaRPr lang="es-CO"/>
          </a:p>
        </p:txBody>
      </p:sp>
      <p:sp>
        <p:nvSpPr>
          <p:cNvPr id="5" name="Marcador de pie de página 4">
            <a:extLst>
              <a:ext uri="{FF2B5EF4-FFF2-40B4-BE49-F238E27FC236}">
                <a16:creationId xmlns:a16="http://schemas.microsoft.com/office/drawing/2014/main" id="{A1F43CB6-9C5B-2D00-E71F-9C66917BD8E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1B18536-CF5E-467C-C5E7-F0C9C65792CC}"/>
              </a:ext>
            </a:extLst>
          </p:cNvPr>
          <p:cNvSpPr>
            <a:spLocks noGrp="1"/>
          </p:cNvSpPr>
          <p:nvPr>
            <p:ph type="sldNum" sz="quarter" idx="12"/>
          </p:nvPr>
        </p:nvSpPr>
        <p:spPr/>
        <p:txBody>
          <a:bodyPr/>
          <a:lstStyle/>
          <a:p>
            <a:fld id="{1B6FA4A4-17A8-7B46-A943-B786191F8111}" type="slidenum">
              <a:rPr lang="es-CO" smtClean="0"/>
              <a:t>‹Nº›</a:t>
            </a:fld>
            <a:endParaRPr lang="es-CO"/>
          </a:p>
        </p:txBody>
      </p:sp>
    </p:spTree>
    <p:extLst>
      <p:ext uri="{BB962C8B-B14F-4D97-AF65-F5344CB8AC3E}">
        <p14:creationId xmlns:p14="http://schemas.microsoft.com/office/powerpoint/2010/main" val="2257540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8F9DB6-0C85-E7A8-7397-B70C33EE3A57}"/>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F38C1923-A40A-E1C6-EB12-6789930CD36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9564A821-1C85-80A9-D2A6-26785D8FB328}"/>
              </a:ext>
            </a:extLst>
          </p:cNvPr>
          <p:cNvSpPr>
            <a:spLocks noGrp="1"/>
          </p:cNvSpPr>
          <p:nvPr>
            <p:ph type="dt" sz="half" idx="10"/>
          </p:nvPr>
        </p:nvSpPr>
        <p:spPr/>
        <p:txBody>
          <a:bodyPr/>
          <a:lstStyle/>
          <a:p>
            <a:fld id="{2BF9A374-2081-EC42-9D20-89556C894349}" type="datetimeFigureOut">
              <a:rPr lang="es-CO" smtClean="0"/>
              <a:t>8/09/2025</a:t>
            </a:fld>
            <a:endParaRPr lang="es-CO"/>
          </a:p>
        </p:txBody>
      </p:sp>
      <p:sp>
        <p:nvSpPr>
          <p:cNvPr id="5" name="Marcador de pie de página 4">
            <a:extLst>
              <a:ext uri="{FF2B5EF4-FFF2-40B4-BE49-F238E27FC236}">
                <a16:creationId xmlns:a16="http://schemas.microsoft.com/office/drawing/2014/main" id="{9FDFB45F-5DF4-9CBA-1965-9A9BC248C87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2D0888D-BC37-A181-EF59-F5B24316DB17}"/>
              </a:ext>
            </a:extLst>
          </p:cNvPr>
          <p:cNvSpPr>
            <a:spLocks noGrp="1"/>
          </p:cNvSpPr>
          <p:nvPr>
            <p:ph type="sldNum" sz="quarter" idx="12"/>
          </p:nvPr>
        </p:nvSpPr>
        <p:spPr/>
        <p:txBody>
          <a:bodyPr/>
          <a:lstStyle/>
          <a:p>
            <a:fld id="{1B6FA4A4-17A8-7B46-A943-B786191F8111}" type="slidenum">
              <a:rPr lang="es-CO" smtClean="0"/>
              <a:t>‹Nº›</a:t>
            </a:fld>
            <a:endParaRPr lang="es-CO"/>
          </a:p>
        </p:txBody>
      </p:sp>
    </p:spTree>
    <p:extLst>
      <p:ext uri="{BB962C8B-B14F-4D97-AF65-F5344CB8AC3E}">
        <p14:creationId xmlns:p14="http://schemas.microsoft.com/office/powerpoint/2010/main" val="1735536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9CFE11-F776-9C04-E486-3AAC3BEE3387}"/>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52B09BED-DA06-BC85-E27B-F710EE76E5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2044AB8-894B-C8AD-64E0-EE7E0DD2BA85}"/>
              </a:ext>
            </a:extLst>
          </p:cNvPr>
          <p:cNvSpPr>
            <a:spLocks noGrp="1"/>
          </p:cNvSpPr>
          <p:nvPr>
            <p:ph type="dt" sz="half" idx="10"/>
          </p:nvPr>
        </p:nvSpPr>
        <p:spPr/>
        <p:txBody>
          <a:bodyPr/>
          <a:lstStyle/>
          <a:p>
            <a:fld id="{2BF9A374-2081-EC42-9D20-89556C894349}" type="datetimeFigureOut">
              <a:rPr lang="es-CO" smtClean="0"/>
              <a:t>8/09/2025</a:t>
            </a:fld>
            <a:endParaRPr lang="es-CO"/>
          </a:p>
        </p:txBody>
      </p:sp>
      <p:sp>
        <p:nvSpPr>
          <p:cNvPr id="5" name="Marcador de pie de página 4">
            <a:extLst>
              <a:ext uri="{FF2B5EF4-FFF2-40B4-BE49-F238E27FC236}">
                <a16:creationId xmlns:a16="http://schemas.microsoft.com/office/drawing/2014/main" id="{C63A8C37-622F-FD63-6629-8BE0BC307F0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8AF82D3-FDDD-0F17-8352-DBE7B44FE4FD}"/>
              </a:ext>
            </a:extLst>
          </p:cNvPr>
          <p:cNvSpPr>
            <a:spLocks noGrp="1"/>
          </p:cNvSpPr>
          <p:nvPr>
            <p:ph type="sldNum" sz="quarter" idx="12"/>
          </p:nvPr>
        </p:nvSpPr>
        <p:spPr/>
        <p:txBody>
          <a:bodyPr/>
          <a:lstStyle/>
          <a:p>
            <a:fld id="{1B6FA4A4-17A8-7B46-A943-B786191F8111}" type="slidenum">
              <a:rPr lang="es-CO" smtClean="0"/>
              <a:t>‹Nº›</a:t>
            </a:fld>
            <a:endParaRPr lang="es-CO"/>
          </a:p>
        </p:txBody>
      </p:sp>
    </p:spTree>
    <p:extLst>
      <p:ext uri="{BB962C8B-B14F-4D97-AF65-F5344CB8AC3E}">
        <p14:creationId xmlns:p14="http://schemas.microsoft.com/office/powerpoint/2010/main" val="3616626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99D3D4-D25F-9D00-8A88-43A51D06EE08}"/>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4D9DC9FC-6456-C838-5F1A-F09BA12979A8}"/>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5C6C024D-A0E2-15F0-DF52-A898120DCD04}"/>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7B9B3A5E-73B5-33A3-764F-D86166F305A0}"/>
              </a:ext>
            </a:extLst>
          </p:cNvPr>
          <p:cNvSpPr>
            <a:spLocks noGrp="1"/>
          </p:cNvSpPr>
          <p:nvPr>
            <p:ph type="dt" sz="half" idx="10"/>
          </p:nvPr>
        </p:nvSpPr>
        <p:spPr/>
        <p:txBody>
          <a:bodyPr/>
          <a:lstStyle/>
          <a:p>
            <a:fld id="{2BF9A374-2081-EC42-9D20-89556C894349}" type="datetimeFigureOut">
              <a:rPr lang="es-CO" smtClean="0"/>
              <a:t>8/09/2025</a:t>
            </a:fld>
            <a:endParaRPr lang="es-CO"/>
          </a:p>
        </p:txBody>
      </p:sp>
      <p:sp>
        <p:nvSpPr>
          <p:cNvPr id="6" name="Marcador de pie de página 5">
            <a:extLst>
              <a:ext uri="{FF2B5EF4-FFF2-40B4-BE49-F238E27FC236}">
                <a16:creationId xmlns:a16="http://schemas.microsoft.com/office/drawing/2014/main" id="{A1558FCD-F2DB-9838-BFFE-18C657FA1E8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C1C2670-E5D0-42F5-68D4-193F64C9AA94}"/>
              </a:ext>
            </a:extLst>
          </p:cNvPr>
          <p:cNvSpPr>
            <a:spLocks noGrp="1"/>
          </p:cNvSpPr>
          <p:nvPr>
            <p:ph type="sldNum" sz="quarter" idx="12"/>
          </p:nvPr>
        </p:nvSpPr>
        <p:spPr/>
        <p:txBody>
          <a:bodyPr/>
          <a:lstStyle/>
          <a:p>
            <a:fld id="{1B6FA4A4-17A8-7B46-A943-B786191F8111}" type="slidenum">
              <a:rPr lang="es-CO" smtClean="0"/>
              <a:t>‹Nº›</a:t>
            </a:fld>
            <a:endParaRPr lang="es-CO"/>
          </a:p>
        </p:txBody>
      </p:sp>
    </p:spTree>
    <p:extLst>
      <p:ext uri="{BB962C8B-B14F-4D97-AF65-F5344CB8AC3E}">
        <p14:creationId xmlns:p14="http://schemas.microsoft.com/office/powerpoint/2010/main" val="3730946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C79635-E9E0-9A1F-9E36-6071856A0C19}"/>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F64B0C90-FB01-5900-5AF0-FBE2CBBCB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EB752E2-81A7-966B-0A34-C5BFB60DA265}"/>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0C9A6AA0-A047-5984-E8D8-3513E58C8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2A52BF12-0D36-81FD-4799-91233656203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65B6F83C-ECB2-02D8-5E25-897DAB03F9C6}"/>
              </a:ext>
            </a:extLst>
          </p:cNvPr>
          <p:cNvSpPr>
            <a:spLocks noGrp="1"/>
          </p:cNvSpPr>
          <p:nvPr>
            <p:ph type="dt" sz="half" idx="10"/>
          </p:nvPr>
        </p:nvSpPr>
        <p:spPr/>
        <p:txBody>
          <a:bodyPr/>
          <a:lstStyle/>
          <a:p>
            <a:fld id="{2BF9A374-2081-EC42-9D20-89556C894349}" type="datetimeFigureOut">
              <a:rPr lang="es-CO" smtClean="0"/>
              <a:t>8/09/2025</a:t>
            </a:fld>
            <a:endParaRPr lang="es-CO"/>
          </a:p>
        </p:txBody>
      </p:sp>
      <p:sp>
        <p:nvSpPr>
          <p:cNvPr id="8" name="Marcador de pie de página 7">
            <a:extLst>
              <a:ext uri="{FF2B5EF4-FFF2-40B4-BE49-F238E27FC236}">
                <a16:creationId xmlns:a16="http://schemas.microsoft.com/office/drawing/2014/main" id="{F2D268E8-39A5-C2AC-EB4D-7E6086E98BF8}"/>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E087E96-702B-30E0-79B8-0EA11AEC90D2}"/>
              </a:ext>
            </a:extLst>
          </p:cNvPr>
          <p:cNvSpPr>
            <a:spLocks noGrp="1"/>
          </p:cNvSpPr>
          <p:nvPr>
            <p:ph type="sldNum" sz="quarter" idx="12"/>
          </p:nvPr>
        </p:nvSpPr>
        <p:spPr/>
        <p:txBody>
          <a:bodyPr/>
          <a:lstStyle/>
          <a:p>
            <a:fld id="{1B6FA4A4-17A8-7B46-A943-B786191F8111}" type="slidenum">
              <a:rPr lang="es-CO" smtClean="0"/>
              <a:t>‹Nº›</a:t>
            </a:fld>
            <a:endParaRPr lang="es-CO"/>
          </a:p>
        </p:txBody>
      </p:sp>
    </p:spTree>
    <p:extLst>
      <p:ext uri="{BB962C8B-B14F-4D97-AF65-F5344CB8AC3E}">
        <p14:creationId xmlns:p14="http://schemas.microsoft.com/office/powerpoint/2010/main" val="3749155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EC8704-E8B3-A294-E589-8B6551913CA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B065D09E-BD6E-DB4D-C12A-E72B1C29FD86}"/>
              </a:ext>
            </a:extLst>
          </p:cNvPr>
          <p:cNvSpPr>
            <a:spLocks noGrp="1"/>
          </p:cNvSpPr>
          <p:nvPr>
            <p:ph type="dt" sz="half" idx="10"/>
          </p:nvPr>
        </p:nvSpPr>
        <p:spPr/>
        <p:txBody>
          <a:bodyPr/>
          <a:lstStyle/>
          <a:p>
            <a:fld id="{2BF9A374-2081-EC42-9D20-89556C894349}" type="datetimeFigureOut">
              <a:rPr lang="es-CO" smtClean="0"/>
              <a:t>8/09/2025</a:t>
            </a:fld>
            <a:endParaRPr lang="es-CO"/>
          </a:p>
        </p:txBody>
      </p:sp>
      <p:sp>
        <p:nvSpPr>
          <p:cNvPr id="4" name="Marcador de pie de página 3">
            <a:extLst>
              <a:ext uri="{FF2B5EF4-FFF2-40B4-BE49-F238E27FC236}">
                <a16:creationId xmlns:a16="http://schemas.microsoft.com/office/drawing/2014/main" id="{BC502C50-D0F8-E2BD-AF95-D6DC241F880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41FAFFB-8BE3-FB1C-D4A3-1B4466DA9A23}"/>
              </a:ext>
            </a:extLst>
          </p:cNvPr>
          <p:cNvSpPr>
            <a:spLocks noGrp="1"/>
          </p:cNvSpPr>
          <p:nvPr>
            <p:ph type="sldNum" sz="quarter" idx="12"/>
          </p:nvPr>
        </p:nvSpPr>
        <p:spPr/>
        <p:txBody>
          <a:bodyPr/>
          <a:lstStyle/>
          <a:p>
            <a:fld id="{1B6FA4A4-17A8-7B46-A943-B786191F8111}" type="slidenum">
              <a:rPr lang="es-CO" smtClean="0"/>
              <a:t>‹Nº›</a:t>
            </a:fld>
            <a:endParaRPr lang="es-CO"/>
          </a:p>
        </p:txBody>
      </p:sp>
    </p:spTree>
    <p:extLst>
      <p:ext uri="{BB962C8B-B14F-4D97-AF65-F5344CB8AC3E}">
        <p14:creationId xmlns:p14="http://schemas.microsoft.com/office/powerpoint/2010/main" val="63737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E228E7-07A0-A620-F5D0-CD56DD09CA19}"/>
              </a:ext>
            </a:extLst>
          </p:cNvPr>
          <p:cNvSpPr>
            <a:spLocks noGrp="1"/>
          </p:cNvSpPr>
          <p:nvPr>
            <p:ph type="dt" sz="half" idx="10"/>
          </p:nvPr>
        </p:nvSpPr>
        <p:spPr/>
        <p:txBody>
          <a:bodyPr/>
          <a:lstStyle/>
          <a:p>
            <a:fld id="{2BF9A374-2081-EC42-9D20-89556C894349}" type="datetimeFigureOut">
              <a:rPr lang="es-CO" smtClean="0"/>
              <a:t>8/09/2025</a:t>
            </a:fld>
            <a:endParaRPr lang="es-CO"/>
          </a:p>
        </p:txBody>
      </p:sp>
      <p:sp>
        <p:nvSpPr>
          <p:cNvPr id="3" name="Marcador de pie de página 2">
            <a:extLst>
              <a:ext uri="{FF2B5EF4-FFF2-40B4-BE49-F238E27FC236}">
                <a16:creationId xmlns:a16="http://schemas.microsoft.com/office/drawing/2014/main" id="{1436402C-DA43-7630-9AE9-E3AD8CF7175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0144A46-73E3-0557-2168-436ADD4A30A7}"/>
              </a:ext>
            </a:extLst>
          </p:cNvPr>
          <p:cNvSpPr>
            <a:spLocks noGrp="1"/>
          </p:cNvSpPr>
          <p:nvPr>
            <p:ph type="sldNum" sz="quarter" idx="12"/>
          </p:nvPr>
        </p:nvSpPr>
        <p:spPr/>
        <p:txBody>
          <a:bodyPr/>
          <a:lstStyle/>
          <a:p>
            <a:fld id="{1B6FA4A4-17A8-7B46-A943-B786191F8111}" type="slidenum">
              <a:rPr lang="es-CO" smtClean="0"/>
              <a:t>‹Nº›</a:t>
            </a:fld>
            <a:endParaRPr lang="es-CO"/>
          </a:p>
        </p:txBody>
      </p:sp>
    </p:spTree>
    <p:extLst>
      <p:ext uri="{BB962C8B-B14F-4D97-AF65-F5344CB8AC3E}">
        <p14:creationId xmlns:p14="http://schemas.microsoft.com/office/powerpoint/2010/main" val="430826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4211ED-BD20-978C-B683-E3B1BE7F50F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88977E53-726D-ACD0-75C8-F79CC817F9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90046D9A-E5D9-DE56-3A72-CDD4E932F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F4EFEF1-26ED-0111-67EC-BE0A00C9F40F}"/>
              </a:ext>
            </a:extLst>
          </p:cNvPr>
          <p:cNvSpPr>
            <a:spLocks noGrp="1"/>
          </p:cNvSpPr>
          <p:nvPr>
            <p:ph type="dt" sz="half" idx="10"/>
          </p:nvPr>
        </p:nvSpPr>
        <p:spPr/>
        <p:txBody>
          <a:bodyPr/>
          <a:lstStyle/>
          <a:p>
            <a:fld id="{2BF9A374-2081-EC42-9D20-89556C894349}" type="datetimeFigureOut">
              <a:rPr lang="es-CO" smtClean="0"/>
              <a:t>8/09/2025</a:t>
            </a:fld>
            <a:endParaRPr lang="es-CO"/>
          </a:p>
        </p:txBody>
      </p:sp>
      <p:sp>
        <p:nvSpPr>
          <p:cNvPr id="6" name="Marcador de pie de página 5">
            <a:extLst>
              <a:ext uri="{FF2B5EF4-FFF2-40B4-BE49-F238E27FC236}">
                <a16:creationId xmlns:a16="http://schemas.microsoft.com/office/drawing/2014/main" id="{B31D13A7-E2B4-9719-72F0-A4FB790A4C0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20DA282-214B-49EC-9841-35DE0472CD37}"/>
              </a:ext>
            </a:extLst>
          </p:cNvPr>
          <p:cNvSpPr>
            <a:spLocks noGrp="1"/>
          </p:cNvSpPr>
          <p:nvPr>
            <p:ph type="sldNum" sz="quarter" idx="12"/>
          </p:nvPr>
        </p:nvSpPr>
        <p:spPr/>
        <p:txBody>
          <a:bodyPr/>
          <a:lstStyle/>
          <a:p>
            <a:fld id="{1B6FA4A4-17A8-7B46-A943-B786191F8111}" type="slidenum">
              <a:rPr lang="es-CO" smtClean="0"/>
              <a:t>‹Nº›</a:t>
            </a:fld>
            <a:endParaRPr lang="es-CO"/>
          </a:p>
        </p:txBody>
      </p:sp>
    </p:spTree>
    <p:extLst>
      <p:ext uri="{BB962C8B-B14F-4D97-AF65-F5344CB8AC3E}">
        <p14:creationId xmlns:p14="http://schemas.microsoft.com/office/powerpoint/2010/main" val="207964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60316-E6B3-2FF4-42F7-0C0915325A4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5653439-3579-92D7-578A-7B78EC7231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0CFD7D3-D489-ADFD-B643-C48413E07550}"/>
              </a:ext>
            </a:extLst>
          </p:cNvPr>
          <p:cNvSpPr>
            <a:spLocks noGrp="1"/>
          </p:cNvSpPr>
          <p:nvPr>
            <p:ph type="dt" sz="half" idx="10"/>
          </p:nvPr>
        </p:nvSpPr>
        <p:spPr/>
        <p:txBody>
          <a:bodyPr/>
          <a:lstStyle/>
          <a:p>
            <a:fld id="{D8CA90A4-C558-4590-BE8B-D43C4F12BD59}" type="datetimeFigureOut">
              <a:rPr lang="es-CO" smtClean="0"/>
              <a:t>8/09/2025</a:t>
            </a:fld>
            <a:endParaRPr lang="es-CO"/>
          </a:p>
        </p:txBody>
      </p:sp>
      <p:sp>
        <p:nvSpPr>
          <p:cNvPr id="5" name="Marcador de pie de página 4">
            <a:extLst>
              <a:ext uri="{FF2B5EF4-FFF2-40B4-BE49-F238E27FC236}">
                <a16:creationId xmlns:a16="http://schemas.microsoft.com/office/drawing/2014/main" id="{31C592CB-56A3-BE50-F71A-AB7495567A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093585C-0FAD-C1AF-12FA-2250287D529C}"/>
              </a:ext>
            </a:extLst>
          </p:cNvPr>
          <p:cNvSpPr>
            <a:spLocks noGrp="1"/>
          </p:cNvSpPr>
          <p:nvPr>
            <p:ph type="sldNum" sz="quarter" idx="12"/>
          </p:nvPr>
        </p:nvSpPr>
        <p:spPr/>
        <p:txBody>
          <a:bodyPr/>
          <a:lstStyle/>
          <a:p>
            <a:fld id="{2061FE1E-BF19-4C04-8007-8CFE3AFAA851}" type="slidenum">
              <a:rPr lang="es-CO" smtClean="0"/>
              <a:t>‹Nº›</a:t>
            </a:fld>
            <a:endParaRPr lang="es-CO"/>
          </a:p>
        </p:txBody>
      </p:sp>
    </p:spTree>
    <p:extLst>
      <p:ext uri="{BB962C8B-B14F-4D97-AF65-F5344CB8AC3E}">
        <p14:creationId xmlns:p14="http://schemas.microsoft.com/office/powerpoint/2010/main" val="4019882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49751-DBF5-7FD2-B6F5-1972056F909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2A37AA8B-54D7-2096-C1EB-CA0092AC2D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D63391D-E2FF-2CA6-37B7-7DC3BACF1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4D8419E-F121-E2D8-58EA-55CB605A14CA}"/>
              </a:ext>
            </a:extLst>
          </p:cNvPr>
          <p:cNvSpPr>
            <a:spLocks noGrp="1"/>
          </p:cNvSpPr>
          <p:nvPr>
            <p:ph type="dt" sz="half" idx="10"/>
          </p:nvPr>
        </p:nvSpPr>
        <p:spPr/>
        <p:txBody>
          <a:bodyPr/>
          <a:lstStyle/>
          <a:p>
            <a:fld id="{2BF9A374-2081-EC42-9D20-89556C894349}" type="datetimeFigureOut">
              <a:rPr lang="es-CO" smtClean="0"/>
              <a:t>8/09/2025</a:t>
            </a:fld>
            <a:endParaRPr lang="es-CO"/>
          </a:p>
        </p:txBody>
      </p:sp>
      <p:sp>
        <p:nvSpPr>
          <p:cNvPr id="6" name="Marcador de pie de página 5">
            <a:extLst>
              <a:ext uri="{FF2B5EF4-FFF2-40B4-BE49-F238E27FC236}">
                <a16:creationId xmlns:a16="http://schemas.microsoft.com/office/drawing/2014/main" id="{025D0E57-82D8-20B3-5CE2-EDB8DB8F7FC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9F894E-535A-755F-BCA0-CBD8FE98A076}"/>
              </a:ext>
            </a:extLst>
          </p:cNvPr>
          <p:cNvSpPr>
            <a:spLocks noGrp="1"/>
          </p:cNvSpPr>
          <p:nvPr>
            <p:ph type="sldNum" sz="quarter" idx="12"/>
          </p:nvPr>
        </p:nvSpPr>
        <p:spPr/>
        <p:txBody>
          <a:bodyPr/>
          <a:lstStyle/>
          <a:p>
            <a:fld id="{1B6FA4A4-17A8-7B46-A943-B786191F8111}" type="slidenum">
              <a:rPr lang="es-CO" smtClean="0"/>
              <a:t>‹Nº›</a:t>
            </a:fld>
            <a:endParaRPr lang="es-CO"/>
          </a:p>
        </p:txBody>
      </p:sp>
    </p:spTree>
    <p:extLst>
      <p:ext uri="{BB962C8B-B14F-4D97-AF65-F5344CB8AC3E}">
        <p14:creationId xmlns:p14="http://schemas.microsoft.com/office/powerpoint/2010/main" val="659353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E0C6C9-51B3-3206-27ED-94C44901E025}"/>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4CC79B5B-A274-03CA-0095-6738AA3E90FA}"/>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7A89E3B7-D1B6-6677-64C2-2316485474F3}"/>
              </a:ext>
            </a:extLst>
          </p:cNvPr>
          <p:cNvSpPr>
            <a:spLocks noGrp="1"/>
          </p:cNvSpPr>
          <p:nvPr>
            <p:ph type="dt" sz="half" idx="10"/>
          </p:nvPr>
        </p:nvSpPr>
        <p:spPr/>
        <p:txBody>
          <a:bodyPr/>
          <a:lstStyle/>
          <a:p>
            <a:fld id="{2BF9A374-2081-EC42-9D20-89556C894349}" type="datetimeFigureOut">
              <a:rPr lang="es-CO" smtClean="0"/>
              <a:t>8/09/2025</a:t>
            </a:fld>
            <a:endParaRPr lang="es-CO"/>
          </a:p>
        </p:txBody>
      </p:sp>
      <p:sp>
        <p:nvSpPr>
          <p:cNvPr id="5" name="Marcador de pie de página 4">
            <a:extLst>
              <a:ext uri="{FF2B5EF4-FFF2-40B4-BE49-F238E27FC236}">
                <a16:creationId xmlns:a16="http://schemas.microsoft.com/office/drawing/2014/main" id="{50378A58-008D-7BB1-32BD-C698C3F399F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514D974-13D4-BA7E-5119-D19F6D91B98F}"/>
              </a:ext>
            </a:extLst>
          </p:cNvPr>
          <p:cNvSpPr>
            <a:spLocks noGrp="1"/>
          </p:cNvSpPr>
          <p:nvPr>
            <p:ph type="sldNum" sz="quarter" idx="12"/>
          </p:nvPr>
        </p:nvSpPr>
        <p:spPr/>
        <p:txBody>
          <a:bodyPr/>
          <a:lstStyle/>
          <a:p>
            <a:fld id="{1B6FA4A4-17A8-7B46-A943-B786191F8111}" type="slidenum">
              <a:rPr lang="es-CO" smtClean="0"/>
              <a:t>‹Nº›</a:t>
            </a:fld>
            <a:endParaRPr lang="es-CO"/>
          </a:p>
        </p:txBody>
      </p:sp>
    </p:spTree>
    <p:extLst>
      <p:ext uri="{BB962C8B-B14F-4D97-AF65-F5344CB8AC3E}">
        <p14:creationId xmlns:p14="http://schemas.microsoft.com/office/powerpoint/2010/main" val="2038973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5C1C4FF-B0AD-B6BE-D20E-62ADF7BC67AA}"/>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874D8A3F-C9E4-806A-5146-93B7145F1A3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261A473C-F6D8-ACDC-E8E2-55C0E45A1C7D}"/>
              </a:ext>
            </a:extLst>
          </p:cNvPr>
          <p:cNvSpPr>
            <a:spLocks noGrp="1"/>
          </p:cNvSpPr>
          <p:nvPr>
            <p:ph type="dt" sz="half" idx="10"/>
          </p:nvPr>
        </p:nvSpPr>
        <p:spPr/>
        <p:txBody>
          <a:bodyPr/>
          <a:lstStyle/>
          <a:p>
            <a:fld id="{2BF9A374-2081-EC42-9D20-89556C894349}" type="datetimeFigureOut">
              <a:rPr lang="es-CO" smtClean="0"/>
              <a:t>8/09/2025</a:t>
            </a:fld>
            <a:endParaRPr lang="es-CO"/>
          </a:p>
        </p:txBody>
      </p:sp>
      <p:sp>
        <p:nvSpPr>
          <p:cNvPr id="5" name="Marcador de pie de página 4">
            <a:extLst>
              <a:ext uri="{FF2B5EF4-FFF2-40B4-BE49-F238E27FC236}">
                <a16:creationId xmlns:a16="http://schemas.microsoft.com/office/drawing/2014/main" id="{D219E7AE-1F68-4E57-32B5-BCA3A768936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99C5B45-B690-2A92-FB05-FCC0210574AC}"/>
              </a:ext>
            </a:extLst>
          </p:cNvPr>
          <p:cNvSpPr>
            <a:spLocks noGrp="1"/>
          </p:cNvSpPr>
          <p:nvPr>
            <p:ph type="sldNum" sz="quarter" idx="12"/>
          </p:nvPr>
        </p:nvSpPr>
        <p:spPr/>
        <p:txBody>
          <a:bodyPr/>
          <a:lstStyle/>
          <a:p>
            <a:fld id="{1B6FA4A4-17A8-7B46-A943-B786191F8111}" type="slidenum">
              <a:rPr lang="es-CO" smtClean="0"/>
              <a:t>‹Nº›</a:t>
            </a:fld>
            <a:endParaRPr lang="es-CO"/>
          </a:p>
        </p:txBody>
      </p:sp>
    </p:spTree>
    <p:extLst>
      <p:ext uri="{BB962C8B-B14F-4D97-AF65-F5344CB8AC3E}">
        <p14:creationId xmlns:p14="http://schemas.microsoft.com/office/powerpoint/2010/main" val="4241897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98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3ADA7-B2B1-322D-65E1-299DCE79ED3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C4D6F30-CAC4-30BC-12FB-095392094F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E8F2E47-7FEB-64E5-FABD-0D9FA7822039}"/>
              </a:ext>
            </a:extLst>
          </p:cNvPr>
          <p:cNvSpPr>
            <a:spLocks noGrp="1"/>
          </p:cNvSpPr>
          <p:nvPr>
            <p:ph type="dt" sz="half" idx="10"/>
          </p:nvPr>
        </p:nvSpPr>
        <p:spPr/>
        <p:txBody>
          <a:bodyPr/>
          <a:lstStyle/>
          <a:p>
            <a:fld id="{D8CA90A4-C558-4590-BE8B-D43C4F12BD59}" type="datetimeFigureOut">
              <a:rPr lang="es-CO" smtClean="0"/>
              <a:t>8/09/2025</a:t>
            </a:fld>
            <a:endParaRPr lang="es-CO"/>
          </a:p>
        </p:txBody>
      </p:sp>
      <p:sp>
        <p:nvSpPr>
          <p:cNvPr id="5" name="Marcador de pie de página 4">
            <a:extLst>
              <a:ext uri="{FF2B5EF4-FFF2-40B4-BE49-F238E27FC236}">
                <a16:creationId xmlns:a16="http://schemas.microsoft.com/office/drawing/2014/main" id="{C8EC338D-AA3E-D9BA-EB13-9AFEEA576B9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32DC270-4FB8-9775-3BCF-CC37C561F6F1}"/>
              </a:ext>
            </a:extLst>
          </p:cNvPr>
          <p:cNvSpPr>
            <a:spLocks noGrp="1"/>
          </p:cNvSpPr>
          <p:nvPr>
            <p:ph type="sldNum" sz="quarter" idx="12"/>
          </p:nvPr>
        </p:nvSpPr>
        <p:spPr/>
        <p:txBody>
          <a:bodyPr/>
          <a:lstStyle/>
          <a:p>
            <a:fld id="{2061FE1E-BF19-4C04-8007-8CFE3AFAA851}" type="slidenum">
              <a:rPr lang="es-CO" smtClean="0"/>
              <a:t>‹Nº›</a:t>
            </a:fld>
            <a:endParaRPr lang="es-CO"/>
          </a:p>
        </p:txBody>
      </p:sp>
    </p:spTree>
    <p:extLst>
      <p:ext uri="{BB962C8B-B14F-4D97-AF65-F5344CB8AC3E}">
        <p14:creationId xmlns:p14="http://schemas.microsoft.com/office/powerpoint/2010/main" val="375943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951574-A00F-4A88-FB23-8BAD9075CD9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8F7D82D-1AB9-AD25-42B6-82B04D2FB5B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C2072885-29C6-9F3C-6C68-DF3471563BC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EAFB717A-51E2-F502-E6F3-40DF8E4AF83B}"/>
              </a:ext>
            </a:extLst>
          </p:cNvPr>
          <p:cNvSpPr>
            <a:spLocks noGrp="1"/>
          </p:cNvSpPr>
          <p:nvPr>
            <p:ph type="dt" sz="half" idx="10"/>
          </p:nvPr>
        </p:nvSpPr>
        <p:spPr/>
        <p:txBody>
          <a:bodyPr/>
          <a:lstStyle/>
          <a:p>
            <a:fld id="{D8CA90A4-C558-4590-BE8B-D43C4F12BD59}" type="datetimeFigureOut">
              <a:rPr lang="es-CO" smtClean="0"/>
              <a:t>8/09/2025</a:t>
            </a:fld>
            <a:endParaRPr lang="es-CO"/>
          </a:p>
        </p:txBody>
      </p:sp>
      <p:sp>
        <p:nvSpPr>
          <p:cNvPr id="6" name="Marcador de pie de página 5">
            <a:extLst>
              <a:ext uri="{FF2B5EF4-FFF2-40B4-BE49-F238E27FC236}">
                <a16:creationId xmlns:a16="http://schemas.microsoft.com/office/drawing/2014/main" id="{B91F9CF9-3CD6-4343-3A9A-18C2554B4C9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3015989-4D96-4B92-4A33-408F8DA4A3BD}"/>
              </a:ext>
            </a:extLst>
          </p:cNvPr>
          <p:cNvSpPr>
            <a:spLocks noGrp="1"/>
          </p:cNvSpPr>
          <p:nvPr>
            <p:ph type="sldNum" sz="quarter" idx="12"/>
          </p:nvPr>
        </p:nvSpPr>
        <p:spPr/>
        <p:txBody>
          <a:bodyPr/>
          <a:lstStyle/>
          <a:p>
            <a:fld id="{2061FE1E-BF19-4C04-8007-8CFE3AFAA851}" type="slidenum">
              <a:rPr lang="es-CO" smtClean="0"/>
              <a:t>‹Nº›</a:t>
            </a:fld>
            <a:endParaRPr lang="es-CO"/>
          </a:p>
        </p:txBody>
      </p:sp>
    </p:spTree>
    <p:extLst>
      <p:ext uri="{BB962C8B-B14F-4D97-AF65-F5344CB8AC3E}">
        <p14:creationId xmlns:p14="http://schemas.microsoft.com/office/powerpoint/2010/main" val="1612541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A63F77-43F8-83F0-0C9C-5EF8D79889C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7FA8F30-C16C-AD91-A4D2-5EE0EF3737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75274C4-E93C-8249-F634-D6EA7EF92C8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7EAC17A-B3A2-BA76-BC8B-7E509DB4D3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E2F7C3-94DF-9B4C-E465-F173C04B85B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699EBFC6-FBF9-33AF-1326-2479F719285C}"/>
              </a:ext>
            </a:extLst>
          </p:cNvPr>
          <p:cNvSpPr>
            <a:spLocks noGrp="1"/>
          </p:cNvSpPr>
          <p:nvPr>
            <p:ph type="dt" sz="half" idx="10"/>
          </p:nvPr>
        </p:nvSpPr>
        <p:spPr/>
        <p:txBody>
          <a:bodyPr/>
          <a:lstStyle/>
          <a:p>
            <a:fld id="{D8CA90A4-C558-4590-BE8B-D43C4F12BD59}" type="datetimeFigureOut">
              <a:rPr lang="es-CO" smtClean="0"/>
              <a:t>8/09/2025</a:t>
            </a:fld>
            <a:endParaRPr lang="es-CO"/>
          </a:p>
        </p:txBody>
      </p:sp>
      <p:sp>
        <p:nvSpPr>
          <p:cNvPr id="8" name="Marcador de pie de página 7">
            <a:extLst>
              <a:ext uri="{FF2B5EF4-FFF2-40B4-BE49-F238E27FC236}">
                <a16:creationId xmlns:a16="http://schemas.microsoft.com/office/drawing/2014/main" id="{D5FD8E9B-BF10-1311-3E48-9BF0DB85C42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72A5965B-1005-B4BF-A085-63C296AA9AE6}"/>
              </a:ext>
            </a:extLst>
          </p:cNvPr>
          <p:cNvSpPr>
            <a:spLocks noGrp="1"/>
          </p:cNvSpPr>
          <p:nvPr>
            <p:ph type="sldNum" sz="quarter" idx="12"/>
          </p:nvPr>
        </p:nvSpPr>
        <p:spPr/>
        <p:txBody>
          <a:bodyPr/>
          <a:lstStyle/>
          <a:p>
            <a:fld id="{2061FE1E-BF19-4C04-8007-8CFE3AFAA851}" type="slidenum">
              <a:rPr lang="es-CO" smtClean="0"/>
              <a:t>‹Nº›</a:t>
            </a:fld>
            <a:endParaRPr lang="es-CO"/>
          </a:p>
        </p:txBody>
      </p:sp>
    </p:spTree>
    <p:extLst>
      <p:ext uri="{BB962C8B-B14F-4D97-AF65-F5344CB8AC3E}">
        <p14:creationId xmlns:p14="http://schemas.microsoft.com/office/powerpoint/2010/main" val="378584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91BEC-232D-5BB9-DD16-39E5BB264BE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47446E19-BC40-22F7-366A-1308C47F2F08}"/>
              </a:ext>
            </a:extLst>
          </p:cNvPr>
          <p:cNvSpPr>
            <a:spLocks noGrp="1"/>
          </p:cNvSpPr>
          <p:nvPr>
            <p:ph type="dt" sz="half" idx="10"/>
          </p:nvPr>
        </p:nvSpPr>
        <p:spPr/>
        <p:txBody>
          <a:bodyPr/>
          <a:lstStyle/>
          <a:p>
            <a:fld id="{D8CA90A4-C558-4590-BE8B-D43C4F12BD59}" type="datetimeFigureOut">
              <a:rPr lang="es-CO" smtClean="0"/>
              <a:t>8/09/2025</a:t>
            </a:fld>
            <a:endParaRPr lang="es-CO"/>
          </a:p>
        </p:txBody>
      </p:sp>
      <p:sp>
        <p:nvSpPr>
          <p:cNvPr id="4" name="Marcador de pie de página 3">
            <a:extLst>
              <a:ext uri="{FF2B5EF4-FFF2-40B4-BE49-F238E27FC236}">
                <a16:creationId xmlns:a16="http://schemas.microsoft.com/office/drawing/2014/main" id="{6C496EE5-4C6B-961A-8D5C-6EBD20D79EB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A1FD0BE-309C-4BA0-3323-2229851422EA}"/>
              </a:ext>
            </a:extLst>
          </p:cNvPr>
          <p:cNvSpPr>
            <a:spLocks noGrp="1"/>
          </p:cNvSpPr>
          <p:nvPr>
            <p:ph type="sldNum" sz="quarter" idx="12"/>
          </p:nvPr>
        </p:nvSpPr>
        <p:spPr/>
        <p:txBody>
          <a:bodyPr/>
          <a:lstStyle/>
          <a:p>
            <a:fld id="{2061FE1E-BF19-4C04-8007-8CFE3AFAA851}" type="slidenum">
              <a:rPr lang="es-CO" smtClean="0"/>
              <a:t>‹Nº›</a:t>
            </a:fld>
            <a:endParaRPr lang="es-CO"/>
          </a:p>
        </p:txBody>
      </p:sp>
    </p:spTree>
    <p:extLst>
      <p:ext uri="{BB962C8B-B14F-4D97-AF65-F5344CB8AC3E}">
        <p14:creationId xmlns:p14="http://schemas.microsoft.com/office/powerpoint/2010/main" val="250738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BA5D250-D5ED-0EEF-3D7D-4B01EE5EA49C}"/>
              </a:ext>
            </a:extLst>
          </p:cNvPr>
          <p:cNvSpPr>
            <a:spLocks noGrp="1"/>
          </p:cNvSpPr>
          <p:nvPr>
            <p:ph type="dt" sz="half" idx="10"/>
          </p:nvPr>
        </p:nvSpPr>
        <p:spPr/>
        <p:txBody>
          <a:bodyPr/>
          <a:lstStyle/>
          <a:p>
            <a:fld id="{D8CA90A4-C558-4590-BE8B-D43C4F12BD59}" type="datetimeFigureOut">
              <a:rPr lang="es-CO" smtClean="0"/>
              <a:t>8/09/2025</a:t>
            </a:fld>
            <a:endParaRPr lang="es-CO"/>
          </a:p>
        </p:txBody>
      </p:sp>
      <p:sp>
        <p:nvSpPr>
          <p:cNvPr id="3" name="Marcador de pie de página 2">
            <a:extLst>
              <a:ext uri="{FF2B5EF4-FFF2-40B4-BE49-F238E27FC236}">
                <a16:creationId xmlns:a16="http://schemas.microsoft.com/office/drawing/2014/main" id="{EAC8526E-6895-7BDC-357F-AA58975A959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A8EED9E1-C32C-AF3C-BF9C-2966D86E4751}"/>
              </a:ext>
            </a:extLst>
          </p:cNvPr>
          <p:cNvSpPr>
            <a:spLocks noGrp="1"/>
          </p:cNvSpPr>
          <p:nvPr>
            <p:ph type="sldNum" sz="quarter" idx="12"/>
          </p:nvPr>
        </p:nvSpPr>
        <p:spPr/>
        <p:txBody>
          <a:bodyPr/>
          <a:lstStyle/>
          <a:p>
            <a:fld id="{2061FE1E-BF19-4C04-8007-8CFE3AFAA851}" type="slidenum">
              <a:rPr lang="es-CO" smtClean="0"/>
              <a:t>‹Nº›</a:t>
            </a:fld>
            <a:endParaRPr lang="es-CO"/>
          </a:p>
        </p:txBody>
      </p:sp>
    </p:spTree>
    <p:extLst>
      <p:ext uri="{BB962C8B-B14F-4D97-AF65-F5344CB8AC3E}">
        <p14:creationId xmlns:p14="http://schemas.microsoft.com/office/powerpoint/2010/main" val="301350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FBFA5B-1F0D-544C-BC2B-E6AC099380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F258E3E-6641-8955-F5A6-09F669D271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495CC0E-1FF4-1DC2-285A-3228F7413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F6B762-ADA6-B75C-DB03-FAA67B9B29BD}"/>
              </a:ext>
            </a:extLst>
          </p:cNvPr>
          <p:cNvSpPr>
            <a:spLocks noGrp="1"/>
          </p:cNvSpPr>
          <p:nvPr>
            <p:ph type="dt" sz="half" idx="10"/>
          </p:nvPr>
        </p:nvSpPr>
        <p:spPr/>
        <p:txBody>
          <a:bodyPr/>
          <a:lstStyle/>
          <a:p>
            <a:fld id="{D8CA90A4-C558-4590-BE8B-D43C4F12BD59}" type="datetimeFigureOut">
              <a:rPr lang="es-CO" smtClean="0"/>
              <a:t>8/09/2025</a:t>
            </a:fld>
            <a:endParaRPr lang="es-CO"/>
          </a:p>
        </p:txBody>
      </p:sp>
      <p:sp>
        <p:nvSpPr>
          <p:cNvPr id="6" name="Marcador de pie de página 5">
            <a:extLst>
              <a:ext uri="{FF2B5EF4-FFF2-40B4-BE49-F238E27FC236}">
                <a16:creationId xmlns:a16="http://schemas.microsoft.com/office/drawing/2014/main" id="{94B05774-D96C-6247-B103-29223F9507A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7E94B32-E56C-3648-9325-A6D5D39ADBC9}"/>
              </a:ext>
            </a:extLst>
          </p:cNvPr>
          <p:cNvSpPr>
            <a:spLocks noGrp="1"/>
          </p:cNvSpPr>
          <p:nvPr>
            <p:ph type="sldNum" sz="quarter" idx="12"/>
          </p:nvPr>
        </p:nvSpPr>
        <p:spPr/>
        <p:txBody>
          <a:bodyPr/>
          <a:lstStyle/>
          <a:p>
            <a:fld id="{2061FE1E-BF19-4C04-8007-8CFE3AFAA851}" type="slidenum">
              <a:rPr lang="es-CO" smtClean="0"/>
              <a:t>‹Nº›</a:t>
            </a:fld>
            <a:endParaRPr lang="es-CO"/>
          </a:p>
        </p:txBody>
      </p:sp>
    </p:spTree>
    <p:extLst>
      <p:ext uri="{BB962C8B-B14F-4D97-AF65-F5344CB8AC3E}">
        <p14:creationId xmlns:p14="http://schemas.microsoft.com/office/powerpoint/2010/main" val="76149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E49FEB-E7A3-0CF9-C4C2-EEA18374E02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3B6FC7E7-63FD-C285-938C-6E73382D7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9A797DDA-9D89-0C6C-9056-4CD5B98950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258C3C-927C-7609-5B48-5BCA5C9C823B}"/>
              </a:ext>
            </a:extLst>
          </p:cNvPr>
          <p:cNvSpPr>
            <a:spLocks noGrp="1"/>
          </p:cNvSpPr>
          <p:nvPr>
            <p:ph type="dt" sz="half" idx="10"/>
          </p:nvPr>
        </p:nvSpPr>
        <p:spPr/>
        <p:txBody>
          <a:bodyPr/>
          <a:lstStyle/>
          <a:p>
            <a:fld id="{D8CA90A4-C558-4590-BE8B-D43C4F12BD59}" type="datetimeFigureOut">
              <a:rPr lang="es-CO" smtClean="0"/>
              <a:t>8/09/2025</a:t>
            </a:fld>
            <a:endParaRPr lang="es-CO"/>
          </a:p>
        </p:txBody>
      </p:sp>
      <p:sp>
        <p:nvSpPr>
          <p:cNvPr id="6" name="Marcador de pie de página 5">
            <a:extLst>
              <a:ext uri="{FF2B5EF4-FFF2-40B4-BE49-F238E27FC236}">
                <a16:creationId xmlns:a16="http://schemas.microsoft.com/office/drawing/2014/main" id="{CD050CB3-4A17-F75F-FD82-BE06BA87626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E6F965B-3BD6-F5A2-DEFD-77070CD91FBE}"/>
              </a:ext>
            </a:extLst>
          </p:cNvPr>
          <p:cNvSpPr>
            <a:spLocks noGrp="1"/>
          </p:cNvSpPr>
          <p:nvPr>
            <p:ph type="sldNum" sz="quarter" idx="12"/>
          </p:nvPr>
        </p:nvSpPr>
        <p:spPr/>
        <p:txBody>
          <a:bodyPr/>
          <a:lstStyle/>
          <a:p>
            <a:fld id="{2061FE1E-BF19-4C04-8007-8CFE3AFAA851}" type="slidenum">
              <a:rPr lang="es-CO" smtClean="0"/>
              <a:t>‹Nº›</a:t>
            </a:fld>
            <a:endParaRPr lang="es-CO"/>
          </a:p>
        </p:txBody>
      </p:sp>
    </p:spTree>
    <p:extLst>
      <p:ext uri="{BB962C8B-B14F-4D97-AF65-F5344CB8AC3E}">
        <p14:creationId xmlns:p14="http://schemas.microsoft.com/office/powerpoint/2010/main" val="384654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DE83258-9DC8-E3DB-C239-ACDF00B8BE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6A655BB-485A-5238-8E11-4EB02D0DD8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C17CAF3-06AE-FF9A-3A29-36308FE572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A90A4-C558-4590-BE8B-D43C4F12BD59}" type="datetimeFigureOut">
              <a:rPr lang="es-CO" smtClean="0"/>
              <a:t>8/09/2025</a:t>
            </a:fld>
            <a:endParaRPr lang="es-CO"/>
          </a:p>
        </p:txBody>
      </p:sp>
      <p:sp>
        <p:nvSpPr>
          <p:cNvPr id="5" name="Marcador de pie de página 4">
            <a:extLst>
              <a:ext uri="{FF2B5EF4-FFF2-40B4-BE49-F238E27FC236}">
                <a16:creationId xmlns:a16="http://schemas.microsoft.com/office/drawing/2014/main" id="{123426B2-CEFB-CD44-A886-5C40223A59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9A905E9-8FF0-405C-F36C-D748DF3170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1FE1E-BF19-4C04-8007-8CFE3AFAA851}" type="slidenum">
              <a:rPr lang="es-CO" smtClean="0"/>
              <a:t>‹Nº›</a:t>
            </a:fld>
            <a:endParaRPr lang="es-CO"/>
          </a:p>
        </p:txBody>
      </p:sp>
    </p:spTree>
    <p:extLst>
      <p:ext uri="{BB962C8B-B14F-4D97-AF65-F5344CB8AC3E}">
        <p14:creationId xmlns:p14="http://schemas.microsoft.com/office/powerpoint/2010/main" val="3445512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F4E95B8-394B-F4A6-2C2C-8033DE483C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79B08576-712A-65F1-789C-5162C1C9B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14B1D5C4-C411-E6CC-D32D-5F5CBB32A3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F9A374-2081-EC42-9D20-89556C894349}" type="datetimeFigureOut">
              <a:rPr lang="es-CO" smtClean="0"/>
              <a:t>8/09/2025</a:t>
            </a:fld>
            <a:endParaRPr lang="es-CO"/>
          </a:p>
        </p:txBody>
      </p:sp>
      <p:sp>
        <p:nvSpPr>
          <p:cNvPr id="5" name="Marcador de pie de página 4">
            <a:extLst>
              <a:ext uri="{FF2B5EF4-FFF2-40B4-BE49-F238E27FC236}">
                <a16:creationId xmlns:a16="http://schemas.microsoft.com/office/drawing/2014/main" id="{C247DB84-5920-29F5-A272-E647886570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0D4C609F-8435-8402-CD8B-E1C3D938AA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6FA4A4-17A8-7B46-A943-B786191F8111}" type="slidenum">
              <a:rPr lang="es-CO" smtClean="0"/>
              <a:t>‹Nº›</a:t>
            </a:fld>
            <a:endParaRPr lang="es-CO"/>
          </a:p>
        </p:txBody>
      </p:sp>
    </p:spTree>
    <p:extLst>
      <p:ext uri="{BB962C8B-B14F-4D97-AF65-F5344CB8AC3E}">
        <p14:creationId xmlns:p14="http://schemas.microsoft.com/office/powerpoint/2010/main" val="2823664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fif"/><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3CE2D5E-9229-78A9-A68A-3ECC0670D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73380431-529B-E34B-A0D1-7606AA8F4033}"/>
              </a:ext>
            </a:extLst>
          </p:cNvPr>
          <p:cNvSpPr txBox="1">
            <a:spLocks/>
          </p:cNvSpPr>
          <p:nvPr/>
        </p:nvSpPr>
        <p:spPr>
          <a:xfrm>
            <a:off x="1697551" y="837939"/>
            <a:ext cx="8796897" cy="15304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5000" b="1" i="0" u="none" strike="noStrike" kern="1200" cap="none" spc="0" normalizeH="0" baseline="0" noProof="0" dirty="0">
                <a:ln>
                  <a:noFill/>
                </a:ln>
                <a:solidFill>
                  <a:srgbClr val="0A5640"/>
                </a:solidFill>
                <a:effectLst/>
                <a:uLnTx/>
                <a:uFillTx/>
                <a:latin typeface="Poppins" pitchFamily="2" charset="77"/>
                <a:ea typeface="+mj-ea"/>
                <a:cs typeface="Poppins" pitchFamily="2" charset="77"/>
              </a:rPr>
              <a:t>MANTENIMIENTO DE LAS CUBIERTAS DE LA FLA EICE</a:t>
            </a:r>
            <a:endParaRPr kumimoji="0" lang="es-CO" sz="5000" b="1" i="0" u="none" strike="noStrike" kern="1200" cap="none" spc="0" normalizeH="0" baseline="0" noProof="0" dirty="0">
              <a:ln>
                <a:noFill/>
              </a:ln>
              <a:solidFill>
                <a:srgbClr val="0A5640"/>
              </a:solidFill>
              <a:effectLst/>
              <a:uLnTx/>
              <a:uFillTx/>
              <a:latin typeface="Poppins" pitchFamily="2" charset="77"/>
              <a:ea typeface="+mj-ea"/>
              <a:cs typeface="Poppins" pitchFamily="2" charset="77"/>
            </a:endParaRPr>
          </a:p>
        </p:txBody>
      </p:sp>
      <p:sp>
        <p:nvSpPr>
          <p:cNvPr id="2" name="Título 1">
            <a:extLst>
              <a:ext uri="{FF2B5EF4-FFF2-40B4-BE49-F238E27FC236}">
                <a16:creationId xmlns:a16="http://schemas.microsoft.com/office/drawing/2014/main" id="{6952733A-EEC6-03EA-126F-0B779AAAD2C0}"/>
              </a:ext>
            </a:extLst>
          </p:cNvPr>
          <p:cNvSpPr txBox="1">
            <a:spLocks/>
          </p:cNvSpPr>
          <p:nvPr/>
        </p:nvSpPr>
        <p:spPr>
          <a:xfrm>
            <a:off x="931961" y="3206316"/>
            <a:ext cx="10328075" cy="15304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prstClr val="white"/>
                </a:solidFill>
                <a:effectLst/>
                <a:uLnTx/>
                <a:uFillTx/>
                <a:latin typeface="Poppins" pitchFamily="2" charset="77"/>
                <a:ea typeface="+mj-ea"/>
                <a:cs typeface="Poppins" pitchFamily="2" charset="77"/>
              </a:rPr>
              <a:t>CONTRATO No. 4600017487</a:t>
            </a:r>
            <a:endParaRPr kumimoji="0" lang="es-CO" sz="1400" b="1" i="0" u="none" strike="noStrike" kern="1200" cap="none" spc="0" normalizeH="0" baseline="0" noProof="0" dirty="0">
              <a:ln>
                <a:noFill/>
              </a:ln>
              <a:solidFill>
                <a:prstClr val="white"/>
              </a:solidFill>
              <a:effectLst/>
              <a:uLnTx/>
              <a:uFillTx/>
              <a:latin typeface="Poppins" pitchFamily="2" charset="77"/>
              <a:ea typeface="+mj-ea"/>
              <a:cs typeface="Poppins" pitchFamily="2" charset="77"/>
            </a:endParaRPr>
          </a:p>
        </p:txBody>
      </p:sp>
    </p:spTree>
    <p:extLst>
      <p:ext uri="{BB962C8B-B14F-4D97-AF65-F5344CB8AC3E}">
        <p14:creationId xmlns:p14="http://schemas.microsoft.com/office/powerpoint/2010/main" val="1433872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975648F-EBBB-2438-36FB-6DDD08A7992E}"/>
              </a:ext>
            </a:extLst>
          </p:cNvPr>
          <p:cNvPicPr>
            <a:picLocks noChangeAspect="1"/>
          </p:cNvPicPr>
          <p:nvPr/>
        </p:nvPicPr>
        <p:blipFill>
          <a:blip r:embed="rId3"/>
          <a:stretch>
            <a:fillRect/>
          </a:stretch>
        </p:blipFill>
        <p:spPr>
          <a:xfrm>
            <a:off x="64008" y="471400"/>
            <a:ext cx="9406561" cy="1134498"/>
          </a:xfrm>
          <a:prstGeom prst="rect">
            <a:avLst/>
          </a:prstGeom>
        </p:spPr>
      </p:pic>
      <p:pic>
        <p:nvPicPr>
          <p:cNvPr id="3" name="Imagen 2">
            <a:extLst>
              <a:ext uri="{FF2B5EF4-FFF2-40B4-BE49-F238E27FC236}">
                <a16:creationId xmlns:a16="http://schemas.microsoft.com/office/drawing/2014/main" id="{4B347CB9-6E2E-140E-4E4A-331C17061AA2}"/>
              </a:ext>
            </a:extLst>
          </p:cNvPr>
          <p:cNvPicPr>
            <a:picLocks noChangeAspect="1"/>
          </p:cNvPicPr>
          <p:nvPr/>
        </p:nvPicPr>
        <p:blipFill>
          <a:blip r:embed="rId4">
            <a:extLst>
              <a:ext uri="{28A0092B-C50C-407E-A947-70E740481C1C}">
                <a14:useLocalDpi xmlns:a14="http://schemas.microsoft.com/office/drawing/2010/main" val="0"/>
              </a:ext>
            </a:extLst>
          </a:blip>
          <a:srcRect l="11344" t="13302" r="9328" b="19850"/>
          <a:stretch/>
        </p:blipFill>
        <p:spPr>
          <a:xfrm>
            <a:off x="9470569" y="5165397"/>
            <a:ext cx="2569029" cy="1774373"/>
          </a:xfrm>
          <a:prstGeom prst="rect">
            <a:avLst/>
          </a:prstGeom>
        </p:spPr>
      </p:pic>
      <p:sp>
        <p:nvSpPr>
          <p:cNvPr id="5" name="Rectángulo 4">
            <a:extLst>
              <a:ext uri="{FF2B5EF4-FFF2-40B4-BE49-F238E27FC236}">
                <a16:creationId xmlns:a16="http://schemas.microsoft.com/office/drawing/2014/main" id="{741C71F2-A439-7277-756F-0CAB0745DF2E}"/>
              </a:ext>
            </a:extLst>
          </p:cNvPr>
          <p:cNvSpPr/>
          <p:nvPr/>
        </p:nvSpPr>
        <p:spPr>
          <a:xfrm>
            <a:off x="529819" y="757289"/>
            <a:ext cx="832157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INFORMACIÓN DEL CONTRATO DE OBRA</a:t>
            </a:r>
            <a:endParaRPr kumimoji="0" lang="es-CO" sz="28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graphicFrame>
        <p:nvGraphicFramePr>
          <p:cNvPr id="10" name="Tabla 9"/>
          <p:cNvGraphicFramePr>
            <a:graphicFrameLocks noGrp="1"/>
          </p:cNvGraphicFramePr>
          <p:nvPr/>
        </p:nvGraphicFramePr>
        <p:xfrm>
          <a:off x="529819" y="1845046"/>
          <a:ext cx="8940750" cy="4611470"/>
        </p:xfrm>
        <a:graphic>
          <a:graphicData uri="http://schemas.openxmlformats.org/drawingml/2006/table">
            <a:tbl>
              <a:tblPr/>
              <a:tblGrid>
                <a:gridCol w="2921427">
                  <a:extLst>
                    <a:ext uri="{9D8B030D-6E8A-4147-A177-3AD203B41FA5}">
                      <a16:colId xmlns:a16="http://schemas.microsoft.com/office/drawing/2014/main" val="2937909948"/>
                    </a:ext>
                  </a:extLst>
                </a:gridCol>
                <a:gridCol w="6019323">
                  <a:extLst>
                    <a:ext uri="{9D8B030D-6E8A-4147-A177-3AD203B41FA5}">
                      <a16:colId xmlns:a16="http://schemas.microsoft.com/office/drawing/2014/main" val="2091843230"/>
                    </a:ext>
                  </a:extLst>
                </a:gridCol>
              </a:tblGrid>
              <a:tr h="173147">
                <a:tc>
                  <a:txBody>
                    <a:bodyPr/>
                    <a:lstStyle/>
                    <a:p>
                      <a:pPr algn="l" fontAlgn="ctr"/>
                      <a:r>
                        <a:rPr lang="es-CO" sz="1100" b="1" i="0" u="none" strike="noStrike">
                          <a:solidFill>
                            <a:srgbClr val="000000"/>
                          </a:solidFill>
                          <a:effectLst/>
                          <a:latin typeface="Arial" panose="020B0604020202020204" pitchFamily="34" charset="0"/>
                        </a:rPr>
                        <a:t>CONTRATO No.:</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a:solidFill>
                            <a:srgbClr val="000000"/>
                          </a:solidFill>
                          <a:effectLst/>
                          <a:latin typeface="Arial" panose="020B0604020202020204" pitchFamily="34" charset="0"/>
                        </a:rPr>
                        <a:t>4600017487</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205604"/>
                  </a:ext>
                </a:extLst>
              </a:tr>
              <a:tr h="173147">
                <a:tc>
                  <a:txBody>
                    <a:bodyPr/>
                    <a:lstStyle/>
                    <a:p>
                      <a:pPr algn="l" fontAlgn="ctr"/>
                      <a:r>
                        <a:rPr lang="es-CO" sz="1100" b="1" i="0" u="none" strike="noStrike">
                          <a:solidFill>
                            <a:srgbClr val="000000"/>
                          </a:solidFill>
                          <a:effectLst/>
                          <a:latin typeface="Arial" panose="020B0604020202020204" pitchFamily="34" charset="0"/>
                        </a:rPr>
                        <a:t>CONTRATISTA:</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a:solidFill>
                            <a:srgbClr val="000000"/>
                          </a:solidFill>
                          <a:effectLst/>
                          <a:latin typeface="Arial" panose="020B0604020202020204" pitchFamily="34" charset="0"/>
                        </a:rPr>
                        <a:t>ALIANZA MUNDIAL S.A.S.</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67157"/>
                  </a:ext>
                </a:extLst>
              </a:tr>
              <a:tr h="173147">
                <a:tc>
                  <a:txBody>
                    <a:bodyPr/>
                    <a:lstStyle/>
                    <a:p>
                      <a:pPr algn="l" fontAlgn="ctr"/>
                      <a:r>
                        <a:rPr lang="es-CO" sz="1100" b="1" i="0" u="none" strike="noStrike">
                          <a:solidFill>
                            <a:srgbClr val="000000"/>
                          </a:solidFill>
                          <a:effectLst/>
                          <a:latin typeface="Arial" panose="020B0604020202020204" pitchFamily="34" charset="0"/>
                        </a:rPr>
                        <a:t>NIT:</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a:solidFill>
                            <a:srgbClr val="000000"/>
                          </a:solidFill>
                          <a:effectLst/>
                          <a:latin typeface="Arial" panose="020B0604020202020204" pitchFamily="34" charset="0"/>
                        </a:rPr>
                        <a:t>900.153.859-0</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0379606"/>
                  </a:ext>
                </a:extLst>
              </a:tr>
              <a:tr h="614670">
                <a:tc>
                  <a:txBody>
                    <a:bodyPr/>
                    <a:lstStyle/>
                    <a:p>
                      <a:pPr algn="l" fontAlgn="ctr"/>
                      <a:r>
                        <a:rPr lang="es-CO" sz="1100" b="1" i="0" u="none" strike="noStrike">
                          <a:solidFill>
                            <a:srgbClr val="000000"/>
                          </a:solidFill>
                          <a:effectLst/>
                          <a:latin typeface="Arial" panose="020B0604020202020204" pitchFamily="34" charset="0"/>
                        </a:rPr>
                        <a:t>OBJETO:</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1100" b="0" i="0" u="none" strike="noStrike" dirty="0">
                          <a:solidFill>
                            <a:srgbClr val="000000"/>
                          </a:solidFill>
                          <a:effectLst/>
                          <a:latin typeface="Arial" panose="020B0604020202020204" pitchFamily="34" charset="0"/>
                        </a:rPr>
                        <a:t>MANTENIMIENTO GENERAL DE LAS CUBIERTAS Y DEMÁS OBRAS COMPLEMENTARIAS DEL INMUEBLE DONDE OPERA ACTUALMENTE LA FÁBRICA DE LICORES Y ALCOHOLES DE ANTIOQUIA EICE - SEGUNDA ETAPA</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871626"/>
                  </a:ext>
                </a:extLst>
              </a:tr>
              <a:tr h="493468">
                <a:tc>
                  <a:txBody>
                    <a:bodyPr/>
                    <a:lstStyle/>
                    <a:p>
                      <a:pPr algn="l" fontAlgn="ctr"/>
                      <a:r>
                        <a:rPr lang="es-CO" sz="1100" b="1" i="0" u="none" strike="noStrike">
                          <a:solidFill>
                            <a:srgbClr val="000000"/>
                          </a:solidFill>
                          <a:effectLst/>
                          <a:latin typeface="Arial" panose="020B0604020202020204" pitchFamily="34" charset="0"/>
                        </a:rPr>
                        <a:t>VALOR INICIAL:</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1100" b="0" i="0" u="none" strike="noStrike" dirty="0">
                          <a:solidFill>
                            <a:srgbClr val="000000"/>
                          </a:solidFill>
                          <a:effectLst/>
                          <a:latin typeface="Arial" panose="020B0604020202020204" pitchFamily="34" charset="0"/>
                        </a:rPr>
                        <a:t>SEIS MIL CUATROCIENTOS TREINTA Y CUATRO MILLONES CIENTO SESENTA Y SEIS MIL CUATROCIENTOS SESENTA Y SIETE PESOS M/L ($6.434.166.467), INCLUIDO AU DEL 20,28%. </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328212"/>
                  </a:ext>
                </a:extLst>
              </a:tr>
              <a:tr h="519440">
                <a:tc>
                  <a:txBody>
                    <a:bodyPr/>
                    <a:lstStyle/>
                    <a:p>
                      <a:pPr algn="l" fontAlgn="ctr"/>
                      <a:r>
                        <a:rPr lang="es-CO" sz="1100" b="1" i="0" u="none" strike="noStrike">
                          <a:solidFill>
                            <a:srgbClr val="000000"/>
                          </a:solidFill>
                          <a:effectLst/>
                          <a:latin typeface="Arial" panose="020B0604020202020204" pitchFamily="34" charset="0"/>
                        </a:rPr>
                        <a:t>ADICIÓN No. 1:</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1100" b="0" i="0" u="none" strike="noStrike" dirty="0">
                          <a:solidFill>
                            <a:srgbClr val="000000"/>
                          </a:solidFill>
                          <a:effectLst/>
                          <a:latin typeface="Arial" panose="020B0604020202020204" pitchFamily="34" charset="0"/>
                        </a:rPr>
                        <a:t>TRES MIL TRESCIENTOS TREINTA Y TRES MILLONES TRESCIENTOS TREINTA Y CUATRO MIL OCHOCIENTOS SETENTA Y DOS PESOS M/L ($3.333.334.872). INCLUIDO AU DEL 20,28%.</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250125"/>
                  </a:ext>
                </a:extLst>
              </a:tr>
              <a:tr h="502125">
                <a:tc>
                  <a:txBody>
                    <a:bodyPr/>
                    <a:lstStyle/>
                    <a:p>
                      <a:pPr algn="l" fontAlgn="ctr"/>
                      <a:r>
                        <a:rPr lang="es-CO" sz="1100" b="1" i="0" u="none" strike="noStrike" dirty="0">
                          <a:solidFill>
                            <a:srgbClr val="000000"/>
                          </a:solidFill>
                          <a:effectLst/>
                          <a:latin typeface="Arial" panose="020B0604020202020204" pitchFamily="34" charset="0"/>
                        </a:rPr>
                        <a:t>VALOR TOTAL:</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1100" b="0" i="0" u="none" strike="noStrike" dirty="0">
                          <a:solidFill>
                            <a:srgbClr val="000000"/>
                          </a:solidFill>
                          <a:effectLst/>
                          <a:latin typeface="Arial" panose="020B0604020202020204" pitchFamily="34" charset="0"/>
                        </a:rPr>
                        <a:t>NUEVE MIL SETECIENTOS SESENTA Y SIETE MILLONES QUINIENTOS UN MIL TRESCIENTOS TREINTA Y NUEVE PESOS M/L ($9.767.501.339), INCLUIDO AU DEL 20,28%.</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201797"/>
                  </a:ext>
                </a:extLst>
              </a:tr>
              <a:tr h="328978">
                <a:tc>
                  <a:txBody>
                    <a:bodyPr/>
                    <a:lstStyle/>
                    <a:p>
                      <a:pPr algn="l" fontAlgn="ctr"/>
                      <a:r>
                        <a:rPr lang="es-CO" sz="1100" b="1" i="0" u="none" strike="noStrike">
                          <a:solidFill>
                            <a:srgbClr val="000000"/>
                          </a:solidFill>
                          <a:effectLst/>
                          <a:latin typeface="Arial" panose="020B0604020202020204" pitchFamily="34" charset="0"/>
                        </a:rPr>
                        <a:t>PLAZO:</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1100" b="0" i="0" u="none" strike="noStrike" dirty="0">
                          <a:solidFill>
                            <a:srgbClr val="000000"/>
                          </a:solidFill>
                          <a:effectLst/>
                          <a:latin typeface="Arial" panose="020B0604020202020204" pitchFamily="34" charset="0"/>
                        </a:rPr>
                        <a:t>TRES (3) MESES, CONTADOS A PARTIR DE LA SUSCRIPCIÓN DEL ACTA DE INICIO, SIN SUPERAR EL 31 DE DICIEMBRE DE 2024. </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149241"/>
                  </a:ext>
                </a:extLst>
              </a:tr>
              <a:tr h="173147">
                <a:tc>
                  <a:txBody>
                    <a:bodyPr/>
                    <a:lstStyle/>
                    <a:p>
                      <a:pPr algn="l" fontAlgn="ctr"/>
                      <a:r>
                        <a:rPr lang="es-CO" sz="1100" b="1" i="0" u="none" strike="noStrike">
                          <a:solidFill>
                            <a:srgbClr val="000000"/>
                          </a:solidFill>
                          <a:effectLst/>
                          <a:latin typeface="Arial" panose="020B0604020202020204" pitchFamily="34" charset="0"/>
                        </a:rPr>
                        <a:t>FECHA DE INICIO:</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a:solidFill>
                            <a:srgbClr val="000000"/>
                          </a:solidFill>
                          <a:effectLst/>
                          <a:latin typeface="Arial" panose="020B0604020202020204" pitchFamily="34" charset="0"/>
                        </a:rPr>
                        <a:t>NOVIEMBRE 1 DE 2024</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578645"/>
                  </a:ext>
                </a:extLst>
              </a:tr>
              <a:tr h="173147">
                <a:tc>
                  <a:txBody>
                    <a:bodyPr/>
                    <a:lstStyle/>
                    <a:p>
                      <a:pPr algn="l" fontAlgn="ctr"/>
                      <a:r>
                        <a:rPr lang="es-CO" sz="1100" b="1" i="0" u="none" strike="noStrike">
                          <a:solidFill>
                            <a:srgbClr val="000000"/>
                          </a:solidFill>
                          <a:effectLst/>
                          <a:latin typeface="Arial" panose="020B0604020202020204" pitchFamily="34" charset="0"/>
                        </a:rPr>
                        <a:t>FECHA DE TERMINACIÓN INICIAL:</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a:solidFill>
                            <a:srgbClr val="000000"/>
                          </a:solidFill>
                          <a:effectLst/>
                          <a:latin typeface="Arial" panose="020B0604020202020204" pitchFamily="34" charset="0"/>
                        </a:rPr>
                        <a:t>DICIEMBRE 31 DE 2024</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971417"/>
                  </a:ext>
                </a:extLst>
              </a:tr>
              <a:tr h="173147">
                <a:tc>
                  <a:txBody>
                    <a:bodyPr/>
                    <a:lstStyle/>
                    <a:p>
                      <a:pPr algn="l" fontAlgn="ctr"/>
                      <a:r>
                        <a:rPr lang="es-CO" sz="1100" b="1" i="0" u="none" strike="noStrike">
                          <a:solidFill>
                            <a:srgbClr val="000000"/>
                          </a:solidFill>
                          <a:effectLst/>
                          <a:latin typeface="Arial" panose="020B0604020202020204" pitchFamily="34" charset="0"/>
                        </a:rPr>
                        <a:t>PRÓRROGA No. 1:</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a:solidFill>
                            <a:srgbClr val="000000"/>
                          </a:solidFill>
                          <a:effectLst/>
                          <a:latin typeface="Arial" panose="020B0604020202020204" pitchFamily="34" charset="0"/>
                        </a:rPr>
                        <a:t>DOS (2) MESES</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910356"/>
                  </a:ext>
                </a:extLst>
              </a:tr>
              <a:tr h="173147">
                <a:tc>
                  <a:txBody>
                    <a:bodyPr/>
                    <a:lstStyle/>
                    <a:p>
                      <a:pPr algn="l" fontAlgn="ctr"/>
                      <a:r>
                        <a:rPr lang="es-CO" sz="1100" b="1" i="0" u="none" strike="noStrike">
                          <a:solidFill>
                            <a:srgbClr val="000000"/>
                          </a:solidFill>
                          <a:effectLst/>
                          <a:latin typeface="Arial" panose="020B0604020202020204" pitchFamily="34" charset="0"/>
                        </a:rPr>
                        <a:t>PRÓRROGA No. 2:</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a:solidFill>
                            <a:srgbClr val="000000"/>
                          </a:solidFill>
                          <a:effectLst/>
                          <a:latin typeface="Arial" panose="020B0604020202020204" pitchFamily="34" charset="0"/>
                        </a:rPr>
                        <a:t>TRES (3) MESES  </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785333"/>
                  </a:ext>
                </a:extLst>
              </a:tr>
              <a:tr h="173147">
                <a:tc>
                  <a:txBody>
                    <a:bodyPr/>
                    <a:lstStyle/>
                    <a:p>
                      <a:pPr algn="l" fontAlgn="ctr"/>
                      <a:r>
                        <a:rPr lang="es-CO" sz="1100" b="1" i="0" u="none" strike="noStrike">
                          <a:solidFill>
                            <a:srgbClr val="000000"/>
                          </a:solidFill>
                          <a:effectLst/>
                          <a:latin typeface="Arial" panose="020B0604020202020204" pitchFamily="34" charset="0"/>
                        </a:rPr>
                        <a:t>SUSPENSIÓN No. 1</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a:solidFill>
                            <a:srgbClr val="000000"/>
                          </a:solidFill>
                          <a:effectLst/>
                          <a:latin typeface="Arial" panose="020B0604020202020204" pitchFamily="34" charset="0"/>
                        </a:rPr>
                        <a:t>FEBRERO 14 DE  2025 </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865957"/>
                  </a:ext>
                </a:extLst>
              </a:tr>
              <a:tr h="173147">
                <a:tc>
                  <a:txBody>
                    <a:bodyPr/>
                    <a:lstStyle/>
                    <a:p>
                      <a:pPr algn="l" fontAlgn="ctr"/>
                      <a:r>
                        <a:rPr lang="es-MX" sz="1100" b="1" i="0" u="none" strike="noStrike">
                          <a:solidFill>
                            <a:srgbClr val="000000"/>
                          </a:solidFill>
                          <a:effectLst/>
                          <a:latin typeface="Arial" panose="020B0604020202020204" pitchFamily="34" charset="0"/>
                        </a:rPr>
                        <a:t>AMPLIACIÓN DE LA SUPENSIÓN No. 1:</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a:solidFill>
                            <a:srgbClr val="000000"/>
                          </a:solidFill>
                          <a:effectLst/>
                          <a:latin typeface="Arial" panose="020B0604020202020204" pitchFamily="34" charset="0"/>
                        </a:rPr>
                        <a:t>ABRIL 15 DE 2025</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582034"/>
                  </a:ext>
                </a:extLst>
              </a:tr>
              <a:tr h="173147">
                <a:tc>
                  <a:txBody>
                    <a:bodyPr/>
                    <a:lstStyle/>
                    <a:p>
                      <a:pPr algn="l" fontAlgn="ctr"/>
                      <a:r>
                        <a:rPr lang="es-CO" sz="1100" b="1" i="0" u="none" strike="noStrike">
                          <a:solidFill>
                            <a:srgbClr val="000000"/>
                          </a:solidFill>
                          <a:effectLst/>
                          <a:latin typeface="Arial" panose="020B0604020202020204" pitchFamily="34" charset="0"/>
                        </a:rPr>
                        <a:t>REANUDACIÓN No. 1:</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a:solidFill>
                            <a:srgbClr val="000000"/>
                          </a:solidFill>
                          <a:effectLst/>
                          <a:latin typeface="Arial" panose="020B0604020202020204" pitchFamily="34" charset="0"/>
                        </a:rPr>
                        <a:t>JUNIO 10 DE 2025</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763208"/>
                  </a:ext>
                </a:extLst>
              </a:tr>
              <a:tr h="173147">
                <a:tc>
                  <a:txBody>
                    <a:bodyPr/>
                    <a:lstStyle/>
                    <a:p>
                      <a:pPr algn="l" fontAlgn="ctr"/>
                      <a:r>
                        <a:rPr lang="es-CO" sz="1100" b="1" i="0" u="none" strike="noStrike">
                          <a:solidFill>
                            <a:srgbClr val="000000"/>
                          </a:solidFill>
                          <a:effectLst/>
                          <a:latin typeface="Arial" panose="020B0604020202020204" pitchFamily="34" charset="0"/>
                        </a:rPr>
                        <a:t>FECHA DE TERMINACIÓN ACTUAL:</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a:solidFill>
                            <a:srgbClr val="000000"/>
                          </a:solidFill>
                          <a:effectLst/>
                          <a:latin typeface="Arial" panose="020B0604020202020204" pitchFamily="34" charset="0"/>
                        </a:rPr>
                        <a:t>SEPTIEMBRE 24 DE 2025</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854189"/>
                  </a:ext>
                </a:extLst>
              </a:tr>
              <a:tr h="173147">
                <a:tc>
                  <a:txBody>
                    <a:bodyPr/>
                    <a:lstStyle/>
                    <a:p>
                      <a:pPr algn="l" fontAlgn="ctr"/>
                      <a:r>
                        <a:rPr lang="es-CO" sz="1100" b="1" i="0" u="none" strike="noStrike">
                          <a:solidFill>
                            <a:srgbClr val="000000"/>
                          </a:solidFill>
                          <a:effectLst/>
                          <a:latin typeface="Arial" panose="020B0604020202020204" pitchFamily="34" charset="0"/>
                        </a:rPr>
                        <a:t>PROCESO SECOP II:</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Arial" panose="020B0604020202020204" pitchFamily="34" charset="0"/>
                        </a:rPr>
                        <a:t>15929</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678065"/>
                  </a:ext>
                </a:extLst>
              </a:tr>
            </a:tbl>
          </a:graphicData>
        </a:graphic>
      </p:graphicFrame>
    </p:spTree>
    <p:extLst>
      <p:ext uri="{BB962C8B-B14F-4D97-AF65-F5344CB8AC3E}">
        <p14:creationId xmlns:p14="http://schemas.microsoft.com/office/powerpoint/2010/main" val="274853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975648F-EBBB-2438-36FB-6DDD08A7992E}"/>
              </a:ext>
            </a:extLst>
          </p:cNvPr>
          <p:cNvPicPr>
            <a:picLocks noChangeAspect="1"/>
          </p:cNvPicPr>
          <p:nvPr/>
        </p:nvPicPr>
        <p:blipFill>
          <a:blip r:embed="rId3"/>
          <a:stretch>
            <a:fillRect/>
          </a:stretch>
        </p:blipFill>
        <p:spPr>
          <a:xfrm>
            <a:off x="68313" y="410645"/>
            <a:ext cx="9592056" cy="1134498"/>
          </a:xfrm>
          <a:prstGeom prst="rect">
            <a:avLst/>
          </a:prstGeom>
        </p:spPr>
      </p:pic>
      <p:pic>
        <p:nvPicPr>
          <p:cNvPr id="3" name="Imagen 2">
            <a:extLst>
              <a:ext uri="{FF2B5EF4-FFF2-40B4-BE49-F238E27FC236}">
                <a16:creationId xmlns:a16="http://schemas.microsoft.com/office/drawing/2014/main" id="{4B347CB9-6E2E-140E-4E4A-331C17061AA2}"/>
              </a:ext>
            </a:extLst>
          </p:cNvPr>
          <p:cNvPicPr>
            <a:picLocks noChangeAspect="1"/>
          </p:cNvPicPr>
          <p:nvPr/>
        </p:nvPicPr>
        <p:blipFill>
          <a:blip r:embed="rId4">
            <a:extLst>
              <a:ext uri="{28A0092B-C50C-407E-A947-70E740481C1C}">
                <a14:useLocalDpi xmlns:a14="http://schemas.microsoft.com/office/drawing/2010/main" val="0"/>
              </a:ext>
            </a:extLst>
          </a:blip>
          <a:srcRect l="11344" t="13302" r="9328" b="19850"/>
          <a:stretch/>
        </p:blipFill>
        <p:spPr>
          <a:xfrm>
            <a:off x="9470569" y="5165397"/>
            <a:ext cx="2569029" cy="1774373"/>
          </a:xfrm>
          <a:prstGeom prst="rect">
            <a:avLst/>
          </a:prstGeom>
        </p:spPr>
      </p:pic>
      <p:sp>
        <p:nvSpPr>
          <p:cNvPr id="5" name="Rectángulo 4">
            <a:extLst>
              <a:ext uri="{FF2B5EF4-FFF2-40B4-BE49-F238E27FC236}">
                <a16:creationId xmlns:a16="http://schemas.microsoft.com/office/drawing/2014/main" id="{741C71F2-A439-7277-756F-0CAB0745DF2E}"/>
              </a:ext>
            </a:extLst>
          </p:cNvPr>
          <p:cNvSpPr/>
          <p:nvPr/>
        </p:nvSpPr>
        <p:spPr>
          <a:xfrm>
            <a:off x="383515" y="713031"/>
            <a:ext cx="896165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INFORMACIÓN DEL CONTRATO DE INTERVENTORÍA</a:t>
            </a:r>
            <a:endParaRPr kumimoji="0" lang="es-CO" sz="28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graphicFrame>
        <p:nvGraphicFramePr>
          <p:cNvPr id="4" name="Tabla 3"/>
          <p:cNvGraphicFramePr>
            <a:graphicFrameLocks noGrp="1"/>
          </p:cNvGraphicFramePr>
          <p:nvPr/>
        </p:nvGraphicFramePr>
        <p:xfrm>
          <a:off x="383515" y="1790027"/>
          <a:ext cx="8961653" cy="4674787"/>
        </p:xfrm>
        <a:graphic>
          <a:graphicData uri="http://schemas.openxmlformats.org/drawingml/2006/table">
            <a:tbl>
              <a:tblPr/>
              <a:tblGrid>
                <a:gridCol w="2569997">
                  <a:extLst>
                    <a:ext uri="{9D8B030D-6E8A-4147-A177-3AD203B41FA5}">
                      <a16:colId xmlns:a16="http://schemas.microsoft.com/office/drawing/2014/main" val="3182489170"/>
                    </a:ext>
                  </a:extLst>
                </a:gridCol>
                <a:gridCol w="6391656">
                  <a:extLst>
                    <a:ext uri="{9D8B030D-6E8A-4147-A177-3AD203B41FA5}">
                      <a16:colId xmlns:a16="http://schemas.microsoft.com/office/drawing/2014/main" val="2546976668"/>
                    </a:ext>
                  </a:extLst>
                </a:gridCol>
              </a:tblGrid>
              <a:tr h="158852">
                <a:tc>
                  <a:txBody>
                    <a:bodyPr/>
                    <a:lstStyle/>
                    <a:p>
                      <a:pPr algn="l" fontAlgn="ctr"/>
                      <a:r>
                        <a:rPr lang="es-CO" sz="1000" b="1" i="0" u="none" strike="noStrike">
                          <a:solidFill>
                            <a:srgbClr val="000000"/>
                          </a:solidFill>
                          <a:effectLst/>
                          <a:latin typeface="Arial" panose="020B0604020202020204" pitchFamily="34" charset="0"/>
                        </a:rPr>
                        <a:t>CONTRATO No.:</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a:solidFill>
                            <a:srgbClr val="000000"/>
                          </a:solidFill>
                          <a:effectLst/>
                          <a:latin typeface="Arial" panose="020B0604020202020204" pitchFamily="34" charset="0"/>
                        </a:rPr>
                        <a:t>4600017492</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1541659"/>
                  </a:ext>
                </a:extLst>
              </a:tr>
              <a:tr h="282906">
                <a:tc>
                  <a:txBody>
                    <a:bodyPr/>
                    <a:lstStyle/>
                    <a:p>
                      <a:pPr algn="l" fontAlgn="ctr"/>
                      <a:r>
                        <a:rPr lang="es-CO" sz="1000" b="1" i="0" u="none" strike="noStrike">
                          <a:solidFill>
                            <a:srgbClr val="000000"/>
                          </a:solidFill>
                          <a:effectLst/>
                          <a:latin typeface="Arial" panose="020B0604020202020204" pitchFamily="34" charset="0"/>
                        </a:rPr>
                        <a:t>CONTRATANTE:</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1000" b="0" i="0" u="none" strike="noStrike">
                          <a:solidFill>
                            <a:srgbClr val="000000"/>
                          </a:solidFill>
                          <a:effectLst/>
                          <a:latin typeface="Arial" panose="020B0604020202020204" pitchFamily="34" charset="0"/>
                        </a:rPr>
                        <a:t>DEPARTAMENTO DE ANTIOQUIA - SECRETARÍA DE SUMINISTROS Y SERVICIOS</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400371"/>
                  </a:ext>
                </a:extLst>
              </a:tr>
              <a:tr h="158852">
                <a:tc>
                  <a:txBody>
                    <a:bodyPr/>
                    <a:lstStyle/>
                    <a:p>
                      <a:pPr algn="l" fontAlgn="ctr"/>
                      <a:r>
                        <a:rPr lang="es-CO" sz="1000" b="1" i="0" u="none" strike="noStrike">
                          <a:solidFill>
                            <a:srgbClr val="000000"/>
                          </a:solidFill>
                          <a:effectLst/>
                          <a:latin typeface="Arial" panose="020B0604020202020204" pitchFamily="34" charset="0"/>
                        </a:rPr>
                        <a:t>CONTRATISTA:</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a:solidFill>
                            <a:srgbClr val="000000"/>
                          </a:solidFill>
                          <a:effectLst/>
                          <a:latin typeface="Arial" panose="020B0604020202020204" pitchFamily="34" charset="0"/>
                        </a:rPr>
                        <a:t>BIOTA CONSULTING GROUP S.A.S.</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971420"/>
                  </a:ext>
                </a:extLst>
              </a:tr>
              <a:tr h="158852">
                <a:tc>
                  <a:txBody>
                    <a:bodyPr/>
                    <a:lstStyle/>
                    <a:p>
                      <a:pPr algn="l" fontAlgn="ctr"/>
                      <a:r>
                        <a:rPr lang="es-CO" sz="1000" b="1" i="0" u="none" strike="noStrike">
                          <a:solidFill>
                            <a:srgbClr val="000000"/>
                          </a:solidFill>
                          <a:effectLst/>
                          <a:latin typeface="Arial" panose="020B0604020202020204" pitchFamily="34" charset="0"/>
                        </a:rPr>
                        <a:t>NIT:</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a:solidFill>
                            <a:srgbClr val="000000"/>
                          </a:solidFill>
                          <a:effectLst/>
                          <a:latin typeface="Arial" panose="020B0604020202020204" pitchFamily="34" charset="0"/>
                        </a:rPr>
                        <a:t>900.735.297-1  </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734173"/>
                  </a:ext>
                </a:extLst>
              </a:tr>
              <a:tr h="158852">
                <a:tc>
                  <a:txBody>
                    <a:bodyPr/>
                    <a:lstStyle/>
                    <a:p>
                      <a:pPr algn="l" fontAlgn="ctr"/>
                      <a:r>
                        <a:rPr lang="es-CO" sz="1000" b="1" i="0" u="none" strike="noStrike">
                          <a:solidFill>
                            <a:srgbClr val="000000"/>
                          </a:solidFill>
                          <a:effectLst/>
                          <a:latin typeface="Arial" panose="020B0604020202020204" pitchFamily="34" charset="0"/>
                        </a:rPr>
                        <a:t>REPRESENTANTE LEGAL:</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a:solidFill>
                            <a:srgbClr val="000000"/>
                          </a:solidFill>
                          <a:effectLst/>
                          <a:latin typeface="Arial" panose="020B0604020202020204" pitchFamily="34" charset="0"/>
                        </a:rPr>
                        <a:t>ESTEBAN GAVIRIA GALLEGO</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407758"/>
                  </a:ext>
                </a:extLst>
              </a:tr>
              <a:tr h="618616">
                <a:tc>
                  <a:txBody>
                    <a:bodyPr/>
                    <a:lstStyle/>
                    <a:p>
                      <a:pPr algn="l" fontAlgn="ctr"/>
                      <a:r>
                        <a:rPr lang="es-CO" sz="1000" b="1" i="0" u="none" strike="noStrike">
                          <a:solidFill>
                            <a:srgbClr val="000000"/>
                          </a:solidFill>
                          <a:effectLst/>
                          <a:latin typeface="Arial" panose="020B0604020202020204" pitchFamily="34" charset="0"/>
                        </a:rPr>
                        <a:t>OBJETO:</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1000" b="0" i="0" u="none" strike="noStrike">
                          <a:solidFill>
                            <a:srgbClr val="000000"/>
                          </a:solidFill>
                          <a:effectLst/>
                          <a:latin typeface="Arial" panose="020B0604020202020204" pitchFamily="34" charset="0"/>
                        </a:rPr>
                        <a:t>INTERVENTORÍA TÉCNICA, ADMINISTRATIVA, FINANCIERA, AMBIENTAL Y LEGAL PARA EL MANTENIMIENTO GENERAL DE LAS CUBIERTAS Y DEMÁS OBRAS COMPLEMENTARIAS DEL INMUEBLE DONDE OPERA ACTUALMENTE LA FÁBRICA DE LICORES Y ALCOHOLES DE ANTIOQUIA EICE - SEGUNDA ETAPA</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6313330"/>
                  </a:ext>
                </a:extLst>
              </a:tr>
              <a:tr h="465361">
                <a:tc>
                  <a:txBody>
                    <a:bodyPr/>
                    <a:lstStyle/>
                    <a:p>
                      <a:pPr algn="l" fontAlgn="ctr"/>
                      <a:r>
                        <a:rPr lang="es-CO" sz="1000" b="1" i="0" u="none" strike="noStrike">
                          <a:solidFill>
                            <a:srgbClr val="000000"/>
                          </a:solidFill>
                          <a:effectLst/>
                          <a:latin typeface="Arial" panose="020B0604020202020204" pitchFamily="34" charset="0"/>
                        </a:rPr>
                        <a:t>VALOR INICIL:</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1000" b="0" i="0" u="none" strike="noStrike">
                          <a:solidFill>
                            <a:srgbClr val="000000"/>
                          </a:solidFill>
                          <a:effectLst/>
                          <a:latin typeface="Arial" panose="020B0604020202020204" pitchFamily="34" charset="0"/>
                        </a:rPr>
                        <a:t>DOSCIENTOS DIEZ MILLONES CUATROCIENTOS SETENTA Y DOS MIL TRESCIENTOS ONCE PESOS M/L ($210.472.311), INCLUIDO IVA (19%) Y UN FACTOR MULTIPLICADOR DE DOS PUNTO CERO CINCO (2.05). </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1707719"/>
                  </a:ext>
                </a:extLst>
              </a:tr>
              <a:tr h="465361">
                <a:tc>
                  <a:txBody>
                    <a:bodyPr/>
                    <a:lstStyle/>
                    <a:p>
                      <a:pPr algn="l" fontAlgn="ctr"/>
                      <a:r>
                        <a:rPr lang="es-CO" sz="1000" b="1" i="0" u="none" strike="noStrike">
                          <a:solidFill>
                            <a:srgbClr val="000000"/>
                          </a:solidFill>
                          <a:effectLst/>
                          <a:latin typeface="Arial" panose="020B0604020202020204" pitchFamily="34" charset="0"/>
                        </a:rPr>
                        <a:t>ADICIÓN No. 1:</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1000" b="0" i="0" u="none" strike="noStrike" dirty="0">
                          <a:solidFill>
                            <a:srgbClr val="000000"/>
                          </a:solidFill>
                          <a:effectLst/>
                          <a:latin typeface="Arial" panose="020B0604020202020204" pitchFamily="34" charset="0"/>
                        </a:rPr>
                        <a:t>CIENTO SESENTA Y SEIS MILLONES SEISCIENTOS SESENTA Y CINCO MIL CIENTO VEINTIOCHO PESOS M/L ($166.665.128), INCLUIDO IVA (19%) Y UN FACTOR MULTIPLICADOR DE DOS PUNTO CERO CINCO (2.05). </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8633643"/>
                  </a:ext>
                </a:extLst>
              </a:tr>
              <a:tr h="465361">
                <a:tc>
                  <a:txBody>
                    <a:bodyPr/>
                    <a:lstStyle/>
                    <a:p>
                      <a:pPr algn="l" fontAlgn="ctr"/>
                      <a:r>
                        <a:rPr lang="es-CO" sz="1000" b="1" i="0" u="none" strike="noStrike">
                          <a:solidFill>
                            <a:srgbClr val="000000"/>
                          </a:solidFill>
                          <a:effectLst/>
                          <a:latin typeface="Arial" panose="020B0604020202020204" pitchFamily="34" charset="0"/>
                        </a:rPr>
                        <a:t>VALOR TOTAL:</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1000" b="0" i="0" u="none" strike="noStrike" dirty="0">
                          <a:solidFill>
                            <a:srgbClr val="000000"/>
                          </a:solidFill>
                          <a:effectLst/>
                          <a:latin typeface="Arial" panose="020B0604020202020204" pitchFamily="34" charset="0"/>
                        </a:rPr>
                        <a:t>TRESCIENTOS SETENTA Y SIETE MILLONES CIENTO TREINTA Y SIETE MIL CUATROCIENTOS TREINTA Y NUEVE PESOS M/L ($377.137.439), incluido IVA (19%) y un factor multiplicador de DOS PUNTO CERO CINCO (2.05).</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612412"/>
                  </a:ext>
                </a:extLst>
              </a:tr>
              <a:tr h="312106">
                <a:tc>
                  <a:txBody>
                    <a:bodyPr/>
                    <a:lstStyle/>
                    <a:p>
                      <a:pPr algn="l" fontAlgn="ctr"/>
                      <a:r>
                        <a:rPr lang="es-CO" sz="1000" b="1" i="0" u="none" strike="noStrike">
                          <a:solidFill>
                            <a:srgbClr val="000000"/>
                          </a:solidFill>
                          <a:effectLst/>
                          <a:latin typeface="Arial" panose="020B0604020202020204" pitchFamily="34" charset="0"/>
                        </a:rPr>
                        <a:t>PLAZO INICIAL:</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1000" b="0" i="0" u="none" strike="noStrike">
                          <a:solidFill>
                            <a:srgbClr val="000000"/>
                          </a:solidFill>
                          <a:effectLst/>
                          <a:latin typeface="Arial" panose="020B0604020202020204" pitchFamily="34" charset="0"/>
                        </a:rPr>
                        <a:t>TRES (3) MESES, CONTADOS A PARTIR DE LA SUSCRIPCIÓN DEL ACTA DE INICIO, SIN SUPERAR EL 31 DE DICIEMBRE DE 2024. </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020129"/>
                  </a:ext>
                </a:extLst>
              </a:tr>
              <a:tr h="158852">
                <a:tc>
                  <a:txBody>
                    <a:bodyPr/>
                    <a:lstStyle/>
                    <a:p>
                      <a:pPr algn="l" fontAlgn="ctr"/>
                      <a:r>
                        <a:rPr lang="es-CO" sz="1000" b="1" i="0" u="none" strike="noStrike">
                          <a:solidFill>
                            <a:srgbClr val="000000"/>
                          </a:solidFill>
                          <a:effectLst/>
                          <a:latin typeface="Arial" panose="020B0604020202020204" pitchFamily="34" charset="0"/>
                        </a:rPr>
                        <a:t>FECHA DE INICIO:</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Arial" panose="020B0604020202020204" pitchFamily="34" charset="0"/>
                        </a:rPr>
                        <a:t>OCTUBRE 25 DE 2024</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971961"/>
                  </a:ext>
                </a:extLst>
              </a:tr>
              <a:tr h="158852">
                <a:tc>
                  <a:txBody>
                    <a:bodyPr/>
                    <a:lstStyle/>
                    <a:p>
                      <a:pPr algn="l" fontAlgn="ctr"/>
                      <a:r>
                        <a:rPr lang="es-CO" sz="1000" b="1" i="0" u="none" strike="noStrike">
                          <a:solidFill>
                            <a:srgbClr val="000000"/>
                          </a:solidFill>
                          <a:effectLst/>
                          <a:latin typeface="Arial" panose="020B0604020202020204" pitchFamily="34" charset="0"/>
                        </a:rPr>
                        <a:t>FECHA DE TERMINACIÓN INICIAL:</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a:solidFill>
                            <a:srgbClr val="000000"/>
                          </a:solidFill>
                          <a:effectLst/>
                          <a:latin typeface="Arial" panose="020B0604020202020204" pitchFamily="34" charset="0"/>
                        </a:rPr>
                        <a:t>DICIEMBRE 31 DE 2024</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4337256"/>
                  </a:ext>
                </a:extLst>
              </a:tr>
              <a:tr h="158852">
                <a:tc>
                  <a:txBody>
                    <a:bodyPr/>
                    <a:lstStyle/>
                    <a:p>
                      <a:pPr algn="l" fontAlgn="ctr"/>
                      <a:r>
                        <a:rPr lang="es-CO" sz="1000" b="1" i="0" u="none" strike="noStrike">
                          <a:solidFill>
                            <a:srgbClr val="000000"/>
                          </a:solidFill>
                          <a:effectLst/>
                          <a:latin typeface="Arial" panose="020B0604020202020204" pitchFamily="34" charset="0"/>
                        </a:rPr>
                        <a:t>PRÓRROGA No. 1:</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a:solidFill>
                            <a:srgbClr val="000000"/>
                          </a:solidFill>
                          <a:effectLst/>
                          <a:latin typeface="Arial" panose="020B0604020202020204" pitchFamily="34" charset="0"/>
                        </a:rPr>
                        <a:t>DOS (2) MESES</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276522"/>
                  </a:ext>
                </a:extLst>
              </a:tr>
              <a:tr h="158852">
                <a:tc>
                  <a:txBody>
                    <a:bodyPr/>
                    <a:lstStyle/>
                    <a:p>
                      <a:pPr algn="l" fontAlgn="ctr"/>
                      <a:r>
                        <a:rPr lang="es-CO" sz="1000" b="1" i="0" u="none" strike="noStrike">
                          <a:solidFill>
                            <a:srgbClr val="000000"/>
                          </a:solidFill>
                          <a:effectLst/>
                          <a:latin typeface="Arial" panose="020B0604020202020204" pitchFamily="34" charset="0"/>
                        </a:rPr>
                        <a:t>PRÓRROGA No. 2:</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a:solidFill>
                            <a:srgbClr val="000000"/>
                          </a:solidFill>
                          <a:effectLst/>
                          <a:latin typeface="Arial" panose="020B0604020202020204" pitchFamily="34" charset="0"/>
                        </a:rPr>
                        <a:t>TRES (3) MESES   </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150171"/>
                  </a:ext>
                </a:extLst>
              </a:tr>
              <a:tr h="158852">
                <a:tc>
                  <a:txBody>
                    <a:bodyPr/>
                    <a:lstStyle/>
                    <a:p>
                      <a:pPr algn="l" fontAlgn="ctr"/>
                      <a:r>
                        <a:rPr lang="es-CO" sz="1000" b="1" i="0" u="none" strike="noStrike">
                          <a:solidFill>
                            <a:srgbClr val="000000"/>
                          </a:solidFill>
                          <a:effectLst/>
                          <a:latin typeface="Arial" panose="020B0604020202020204" pitchFamily="34" charset="0"/>
                        </a:rPr>
                        <a:t>SUSPENSIÓN No. 1</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a:solidFill>
                            <a:srgbClr val="000000"/>
                          </a:solidFill>
                          <a:effectLst/>
                          <a:latin typeface="Arial" panose="020B0604020202020204" pitchFamily="34" charset="0"/>
                        </a:rPr>
                        <a:t>FEBRERO 14 DE  2025 </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1165758"/>
                  </a:ext>
                </a:extLst>
              </a:tr>
              <a:tr h="158852">
                <a:tc>
                  <a:txBody>
                    <a:bodyPr/>
                    <a:lstStyle/>
                    <a:p>
                      <a:pPr algn="l" fontAlgn="ctr"/>
                      <a:r>
                        <a:rPr lang="es-MX" sz="1000" b="1" i="0" u="none" strike="noStrike">
                          <a:solidFill>
                            <a:srgbClr val="000000"/>
                          </a:solidFill>
                          <a:effectLst/>
                          <a:latin typeface="Arial" panose="020B0604020202020204" pitchFamily="34" charset="0"/>
                        </a:rPr>
                        <a:t>AMPLIACIÓN DE LA SUPENSIÓN No. 1:</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Arial" panose="020B0604020202020204" pitchFamily="34" charset="0"/>
                        </a:rPr>
                        <a:t>ABRIL 15 DE 2025</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372441"/>
                  </a:ext>
                </a:extLst>
              </a:tr>
              <a:tr h="158852">
                <a:tc>
                  <a:txBody>
                    <a:bodyPr/>
                    <a:lstStyle/>
                    <a:p>
                      <a:pPr algn="l" fontAlgn="ctr"/>
                      <a:r>
                        <a:rPr lang="es-CO" sz="1000" b="1" i="0" u="none" strike="noStrike">
                          <a:solidFill>
                            <a:srgbClr val="000000"/>
                          </a:solidFill>
                          <a:effectLst/>
                          <a:latin typeface="Arial" panose="020B0604020202020204" pitchFamily="34" charset="0"/>
                        </a:rPr>
                        <a:t>REANUDACIÓN No. 1:</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Arial" panose="020B0604020202020204" pitchFamily="34" charset="0"/>
                        </a:rPr>
                        <a:t>JUNIO 10 DE 2025</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5364"/>
                  </a:ext>
                </a:extLst>
              </a:tr>
              <a:tr h="158852">
                <a:tc>
                  <a:txBody>
                    <a:bodyPr/>
                    <a:lstStyle/>
                    <a:p>
                      <a:pPr algn="l" fontAlgn="ctr"/>
                      <a:r>
                        <a:rPr lang="es-CO" sz="1000" b="1" i="0" u="none" strike="noStrike">
                          <a:solidFill>
                            <a:srgbClr val="000000"/>
                          </a:solidFill>
                          <a:effectLst/>
                          <a:latin typeface="Arial" panose="020B0604020202020204" pitchFamily="34" charset="0"/>
                        </a:rPr>
                        <a:t>FECHA DE TERMINACIÓN ACTUAL:</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a:solidFill>
                            <a:srgbClr val="000000"/>
                          </a:solidFill>
                          <a:effectLst/>
                          <a:latin typeface="Arial" panose="020B0604020202020204" pitchFamily="34" charset="0"/>
                        </a:rPr>
                        <a:t>SEPTIEMBRE 24 DE 2025</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682596"/>
                  </a:ext>
                </a:extLst>
              </a:tr>
              <a:tr h="158852">
                <a:tc>
                  <a:txBody>
                    <a:bodyPr/>
                    <a:lstStyle/>
                    <a:p>
                      <a:pPr algn="l" fontAlgn="ctr"/>
                      <a:r>
                        <a:rPr lang="es-CO" sz="1000" b="1" i="0" u="none" strike="noStrike">
                          <a:solidFill>
                            <a:srgbClr val="000000"/>
                          </a:solidFill>
                          <a:effectLst/>
                          <a:latin typeface="Arial" panose="020B0604020202020204" pitchFamily="34" charset="0"/>
                        </a:rPr>
                        <a:t>PROCESO EN SECOP:</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Arial" panose="020B0604020202020204" pitchFamily="34" charset="0"/>
                        </a:rPr>
                        <a:t>15979</a:t>
                      </a:r>
                    </a:p>
                  </a:txBody>
                  <a:tcPr marL="5844" marR="5844"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426257"/>
                  </a:ext>
                </a:extLst>
              </a:tr>
            </a:tbl>
          </a:graphicData>
        </a:graphic>
      </p:graphicFrame>
    </p:spTree>
    <p:extLst>
      <p:ext uri="{BB962C8B-B14F-4D97-AF65-F5344CB8AC3E}">
        <p14:creationId xmlns:p14="http://schemas.microsoft.com/office/powerpoint/2010/main" val="407547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99F8558-A624-53A1-561A-F70644474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13" y="3425312"/>
            <a:ext cx="4576916" cy="3432687"/>
          </a:xfrm>
          <a:prstGeom prst="rect">
            <a:avLst/>
          </a:prstGeom>
        </p:spPr>
      </p:pic>
      <p:pic>
        <p:nvPicPr>
          <p:cNvPr id="7" name="Imagen 6">
            <a:extLst>
              <a:ext uri="{FF2B5EF4-FFF2-40B4-BE49-F238E27FC236}">
                <a16:creationId xmlns:a16="http://schemas.microsoft.com/office/drawing/2014/main" id="{A905735A-47F3-64D1-5EB2-7F119EDE5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13" y="0"/>
            <a:ext cx="4567084" cy="3425313"/>
          </a:xfrm>
          <a:prstGeom prst="rect">
            <a:avLst/>
          </a:prstGeom>
        </p:spPr>
      </p:pic>
      <p:sp>
        <p:nvSpPr>
          <p:cNvPr id="9" name="CuadroTexto 8">
            <a:extLst>
              <a:ext uri="{FF2B5EF4-FFF2-40B4-BE49-F238E27FC236}">
                <a16:creationId xmlns:a16="http://schemas.microsoft.com/office/drawing/2014/main" id="{E4F582B3-824B-2527-8EA6-1CE9C892D254}"/>
              </a:ext>
            </a:extLst>
          </p:cNvPr>
          <p:cNvSpPr txBox="1"/>
          <p:nvPr/>
        </p:nvSpPr>
        <p:spPr>
          <a:xfrm>
            <a:off x="5569788" y="1540128"/>
            <a:ext cx="5756787" cy="3046988"/>
          </a:xfrm>
          <a:prstGeom prst="rect">
            <a:avLst/>
          </a:prstGeom>
          <a:noFill/>
        </p:spPr>
        <p:txBody>
          <a:bodyPr wrap="square" rtlCol="0">
            <a:spAutoFit/>
          </a:bodyPr>
          <a:lstStyle/>
          <a:p>
            <a:pPr algn="just"/>
            <a:r>
              <a:rPr lang="es-ES" sz="1200" dirty="0">
                <a:latin typeface="Arial" panose="020B0604020202020204" pitchFamily="34" charset="0"/>
                <a:cs typeface="Arial" panose="020B0604020202020204" pitchFamily="34" charset="0"/>
              </a:rPr>
              <a:t>En la Bodega Principal se han intervenido un total de 90 módulos paraboloides, correspondientes a aproximadamente 21.200 m² de superficie, quedando pendientes únicamente 18 módulos, equivalentes a 4.240,08 m². La actividad desarrollada consistió en un proceso integral de impermeabilización, el cual incluyó la remoción de la lona y el manto existente en estado de deterioro, la preparación de la superficie mediante limpieza y adecuación para garantizar la adherencia, la instalación de un sistema de doble manto impermeabilizante que asegura mayor resistencia y durabilidad, y finalmente la aplicación de una pintura impermeabilizante protectora, que actúa como capa adicional de resguardo, logrando una superficie homogénea, continua y libre de filtraciones. </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Este procedimiento garantiza no solo la funcionalidad técnica del sistema de cubierta, sino también, la prolongación de su vida útil, contribuyendo a la conservación estructural y estética de la bodega, así como a la protección de los activos de la Fábrica de Licores y Alcoholes de Antioquia – FLA EICE, frente a los efectos de la humedad y el deterioro ambiental.</a:t>
            </a:r>
            <a:endParaRPr lang="es-CO" sz="12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69FF951E-A4E6-20DC-36D1-6983F0B8691C}"/>
              </a:ext>
            </a:extLst>
          </p:cNvPr>
          <p:cNvSpPr txBox="1"/>
          <p:nvPr/>
        </p:nvSpPr>
        <p:spPr>
          <a:xfrm>
            <a:off x="5569788" y="937571"/>
            <a:ext cx="2480103" cy="369332"/>
          </a:xfrm>
          <a:prstGeom prst="rect">
            <a:avLst/>
          </a:prstGeom>
          <a:noFill/>
        </p:spPr>
        <p:txBody>
          <a:bodyPr wrap="none" rtlCol="0">
            <a:spAutoFit/>
          </a:bodyPr>
          <a:lstStyle/>
          <a:p>
            <a:r>
              <a:rPr lang="es-CO" b="1" dirty="0">
                <a:latin typeface="Arial" panose="020B0604020202020204" pitchFamily="34" charset="0"/>
                <a:cs typeface="Arial" panose="020B0604020202020204" pitchFamily="34" charset="0"/>
              </a:rPr>
              <a:t>BODEGA PRINCIPAL</a:t>
            </a:r>
          </a:p>
        </p:txBody>
      </p:sp>
      <p:sp>
        <p:nvSpPr>
          <p:cNvPr id="11" name="Rectángulo 10">
            <a:extLst>
              <a:ext uri="{FF2B5EF4-FFF2-40B4-BE49-F238E27FC236}">
                <a16:creationId xmlns:a16="http://schemas.microsoft.com/office/drawing/2014/main" id="{0F6EA42E-5007-D5B8-D84E-44FE61335E74}"/>
              </a:ext>
            </a:extLst>
          </p:cNvPr>
          <p:cNvSpPr/>
          <p:nvPr/>
        </p:nvSpPr>
        <p:spPr>
          <a:xfrm>
            <a:off x="0" y="58056"/>
            <a:ext cx="1276350" cy="290286"/>
          </a:xfrm>
          <a:prstGeom prst="rect">
            <a:avLst/>
          </a:prstGeom>
          <a:solidFill>
            <a:srgbClr val="0C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a:extLst>
              <a:ext uri="{FF2B5EF4-FFF2-40B4-BE49-F238E27FC236}">
                <a16:creationId xmlns:a16="http://schemas.microsoft.com/office/drawing/2014/main" id="{B785DA97-2413-EEA6-3695-B5281C87D511}"/>
              </a:ext>
            </a:extLst>
          </p:cNvPr>
          <p:cNvSpPr/>
          <p:nvPr/>
        </p:nvSpPr>
        <p:spPr>
          <a:xfrm>
            <a:off x="0" y="3512458"/>
            <a:ext cx="1276350" cy="290286"/>
          </a:xfrm>
          <a:prstGeom prst="rect">
            <a:avLst/>
          </a:prstGeom>
          <a:solidFill>
            <a:srgbClr val="0C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a:extLst>
              <a:ext uri="{FF2B5EF4-FFF2-40B4-BE49-F238E27FC236}">
                <a16:creationId xmlns:a16="http://schemas.microsoft.com/office/drawing/2014/main" id="{C34CD6F8-D56B-F0F1-4BDA-C6D5F92BB6D4}"/>
              </a:ext>
            </a:extLst>
          </p:cNvPr>
          <p:cNvSpPr txBox="1"/>
          <p:nvPr/>
        </p:nvSpPr>
        <p:spPr>
          <a:xfrm>
            <a:off x="339213" y="71343"/>
            <a:ext cx="585545" cy="276999"/>
          </a:xfrm>
          <a:prstGeom prst="rect">
            <a:avLst/>
          </a:prstGeom>
          <a:noFill/>
        </p:spPr>
        <p:txBody>
          <a:bodyPr wrap="none" rtlCol="0">
            <a:spAutoFit/>
          </a:bodyPr>
          <a:lstStyle/>
          <a:p>
            <a:r>
              <a:rPr lang="es-CO" sz="1200" b="1" dirty="0">
                <a:solidFill>
                  <a:schemeClr val="bg1"/>
                </a:solidFill>
                <a:latin typeface="+mj-lt"/>
              </a:rPr>
              <a:t>ANTES</a:t>
            </a:r>
          </a:p>
        </p:txBody>
      </p:sp>
      <p:sp>
        <p:nvSpPr>
          <p:cNvPr id="15" name="CuadroTexto 14">
            <a:extLst>
              <a:ext uri="{FF2B5EF4-FFF2-40B4-BE49-F238E27FC236}">
                <a16:creationId xmlns:a16="http://schemas.microsoft.com/office/drawing/2014/main" id="{18115751-3100-BE45-8364-F3B101A9B865}"/>
              </a:ext>
            </a:extLst>
          </p:cNvPr>
          <p:cNvSpPr txBox="1"/>
          <p:nvPr/>
        </p:nvSpPr>
        <p:spPr>
          <a:xfrm>
            <a:off x="339213" y="3512137"/>
            <a:ext cx="731547" cy="276999"/>
          </a:xfrm>
          <a:prstGeom prst="rect">
            <a:avLst/>
          </a:prstGeom>
          <a:noFill/>
        </p:spPr>
        <p:txBody>
          <a:bodyPr wrap="none" rtlCol="0">
            <a:spAutoFit/>
          </a:bodyPr>
          <a:lstStyle/>
          <a:p>
            <a:r>
              <a:rPr lang="es-CO" sz="1200" b="1" dirty="0">
                <a:solidFill>
                  <a:schemeClr val="bg1"/>
                </a:solidFill>
                <a:latin typeface="+mj-lt"/>
              </a:rPr>
              <a:t>DESPUÉS</a:t>
            </a:r>
          </a:p>
        </p:txBody>
      </p:sp>
      <p:pic>
        <p:nvPicPr>
          <p:cNvPr id="14" name="Imagen 13">
            <a:extLst>
              <a:ext uri="{FF2B5EF4-FFF2-40B4-BE49-F238E27FC236}">
                <a16:creationId xmlns:a16="http://schemas.microsoft.com/office/drawing/2014/main" id="{4B347CB9-6E2E-140E-4E4A-331C17061AA2}"/>
              </a:ext>
            </a:extLst>
          </p:cNvPr>
          <p:cNvPicPr>
            <a:picLocks noChangeAspect="1"/>
          </p:cNvPicPr>
          <p:nvPr/>
        </p:nvPicPr>
        <p:blipFill>
          <a:blip r:embed="rId4">
            <a:extLst>
              <a:ext uri="{28A0092B-C50C-407E-A947-70E740481C1C}">
                <a14:useLocalDpi xmlns:a14="http://schemas.microsoft.com/office/drawing/2010/main" val="0"/>
              </a:ext>
            </a:extLst>
          </a:blip>
          <a:srcRect l="11344" t="13302" r="9328" b="19850"/>
          <a:stretch/>
        </p:blipFill>
        <p:spPr>
          <a:xfrm>
            <a:off x="9470569" y="5165397"/>
            <a:ext cx="2569029" cy="1774373"/>
          </a:xfrm>
          <a:prstGeom prst="rect">
            <a:avLst/>
          </a:prstGeom>
        </p:spPr>
      </p:pic>
    </p:spTree>
    <p:extLst>
      <p:ext uri="{BB962C8B-B14F-4D97-AF65-F5344CB8AC3E}">
        <p14:creationId xmlns:p14="http://schemas.microsoft.com/office/powerpoint/2010/main" val="445238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6400F1D-24B7-0753-EE7D-57B6494FB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29" y="0"/>
            <a:ext cx="4572000" cy="3429000"/>
          </a:xfrm>
          <a:prstGeom prst="rect">
            <a:avLst/>
          </a:prstGeom>
        </p:spPr>
      </p:pic>
      <p:pic>
        <p:nvPicPr>
          <p:cNvPr id="7" name="Imagen 6">
            <a:extLst>
              <a:ext uri="{FF2B5EF4-FFF2-40B4-BE49-F238E27FC236}">
                <a16:creationId xmlns:a16="http://schemas.microsoft.com/office/drawing/2014/main" id="{0BAB400D-7CEE-1767-5975-F4374D301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29" y="3429000"/>
            <a:ext cx="4572000" cy="3429000"/>
          </a:xfrm>
          <a:prstGeom prst="rect">
            <a:avLst/>
          </a:prstGeom>
        </p:spPr>
      </p:pic>
      <p:sp>
        <p:nvSpPr>
          <p:cNvPr id="10" name="Rectángulo 9">
            <a:extLst>
              <a:ext uri="{FF2B5EF4-FFF2-40B4-BE49-F238E27FC236}">
                <a16:creationId xmlns:a16="http://schemas.microsoft.com/office/drawing/2014/main" id="{730CA8D8-CA3F-1976-B143-7A0814256251}"/>
              </a:ext>
            </a:extLst>
          </p:cNvPr>
          <p:cNvSpPr/>
          <p:nvPr/>
        </p:nvSpPr>
        <p:spPr>
          <a:xfrm>
            <a:off x="0" y="58056"/>
            <a:ext cx="1276350" cy="290286"/>
          </a:xfrm>
          <a:prstGeom prst="rect">
            <a:avLst/>
          </a:prstGeom>
          <a:solidFill>
            <a:srgbClr val="0C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a:extLst>
              <a:ext uri="{FF2B5EF4-FFF2-40B4-BE49-F238E27FC236}">
                <a16:creationId xmlns:a16="http://schemas.microsoft.com/office/drawing/2014/main" id="{5BE9B4F9-EF92-5523-073B-45CFB26F334A}"/>
              </a:ext>
            </a:extLst>
          </p:cNvPr>
          <p:cNvSpPr/>
          <p:nvPr/>
        </p:nvSpPr>
        <p:spPr>
          <a:xfrm>
            <a:off x="0" y="3512458"/>
            <a:ext cx="1276350" cy="290286"/>
          </a:xfrm>
          <a:prstGeom prst="rect">
            <a:avLst/>
          </a:prstGeom>
          <a:solidFill>
            <a:srgbClr val="0C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84962BE0-4BA2-B9F9-30D0-4E51673D9B15}"/>
              </a:ext>
            </a:extLst>
          </p:cNvPr>
          <p:cNvSpPr txBox="1"/>
          <p:nvPr/>
        </p:nvSpPr>
        <p:spPr>
          <a:xfrm>
            <a:off x="339213" y="71343"/>
            <a:ext cx="585545" cy="276999"/>
          </a:xfrm>
          <a:prstGeom prst="rect">
            <a:avLst/>
          </a:prstGeom>
          <a:noFill/>
        </p:spPr>
        <p:txBody>
          <a:bodyPr wrap="none" rtlCol="0">
            <a:spAutoFit/>
          </a:bodyPr>
          <a:lstStyle/>
          <a:p>
            <a:r>
              <a:rPr lang="es-CO" sz="1200" b="1" dirty="0">
                <a:solidFill>
                  <a:schemeClr val="bg1"/>
                </a:solidFill>
                <a:latin typeface="+mj-lt"/>
              </a:rPr>
              <a:t>ANTES</a:t>
            </a:r>
          </a:p>
        </p:txBody>
      </p:sp>
      <p:sp>
        <p:nvSpPr>
          <p:cNvPr id="13" name="CuadroTexto 12">
            <a:extLst>
              <a:ext uri="{FF2B5EF4-FFF2-40B4-BE49-F238E27FC236}">
                <a16:creationId xmlns:a16="http://schemas.microsoft.com/office/drawing/2014/main" id="{2DC06483-A188-50D2-823E-14AF2F7DE543}"/>
              </a:ext>
            </a:extLst>
          </p:cNvPr>
          <p:cNvSpPr txBox="1"/>
          <p:nvPr/>
        </p:nvSpPr>
        <p:spPr>
          <a:xfrm>
            <a:off x="339213" y="3512137"/>
            <a:ext cx="731547" cy="276999"/>
          </a:xfrm>
          <a:prstGeom prst="rect">
            <a:avLst/>
          </a:prstGeom>
          <a:noFill/>
        </p:spPr>
        <p:txBody>
          <a:bodyPr wrap="none" rtlCol="0">
            <a:spAutoFit/>
          </a:bodyPr>
          <a:lstStyle/>
          <a:p>
            <a:r>
              <a:rPr lang="es-CO" sz="1200" b="1" dirty="0">
                <a:solidFill>
                  <a:schemeClr val="bg1"/>
                </a:solidFill>
                <a:latin typeface="+mj-lt"/>
              </a:rPr>
              <a:t>DESPUÉS</a:t>
            </a:r>
          </a:p>
        </p:txBody>
      </p:sp>
      <p:sp>
        <p:nvSpPr>
          <p:cNvPr id="14" name="CuadroTexto 13">
            <a:extLst>
              <a:ext uri="{FF2B5EF4-FFF2-40B4-BE49-F238E27FC236}">
                <a16:creationId xmlns:a16="http://schemas.microsoft.com/office/drawing/2014/main" id="{D9BB2D22-DEB2-EC47-424C-427C90819B8E}"/>
              </a:ext>
            </a:extLst>
          </p:cNvPr>
          <p:cNvSpPr txBox="1"/>
          <p:nvPr/>
        </p:nvSpPr>
        <p:spPr>
          <a:xfrm>
            <a:off x="5707811" y="1695091"/>
            <a:ext cx="5756787" cy="3046988"/>
          </a:xfrm>
          <a:prstGeom prst="rect">
            <a:avLst/>
          </a:prstGeom>
          <a:noFill/>
        </p:spPr>
        <p:txBody>
          <a:bodyPr wrap="square" rtlCol="0">
            <a:spAutoFit/>
          </a:bodyPr>
          <a:lstStyle/>
          <a:p>
            <a:pPr algn="just"/>
            <a:r>
              <a:rPr lang="es-ES" sz="1200" dirty="0">
                <a:latin typeface="Arial" panose="020B0604020202020204" pitchFamily="34" charset="0"/>
                <a:cs typeface="Arial" panose="020B0604020202020204" pitchFamily="34" charset="0"/>
              </a:rPr>
              <a:t>En la portería peatonal se llevó a cabo la intervención de un área aproximada de 16,80 m², dentro de la cual se ejecutaron diversas actividades orientadas a garantizar la protección y durabilidad de la infraestructura. El proceso comprendió el cambio completo del manto impermeabilizante existente, la realización del revoque en los muros áticos laterales para restituir su acabado y mejorar su resistencia, el reemplazo de las tejas en mal estado con el fin de asegurar la correcta evacuación de aguas lluvias, y el cambio de ruanas y canoas deterioradas para optimizar el sistema de drenaje. </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Finalmente, se aplicó pintura impermeabilizante en muros áticos y lagrimales, con el objetivo de reforzar la protección contra filtraciones, consolidar la superficie tratada y brindar uniformidad estética a los paramentos intervenidos. </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Con estas acciones, la portería peatonal queda en condiciones óptimas de impermeabilidad y conservación, favoreciendo tanto la funcionalidad del espacio como la prolongación de su vida útil.</a:t>
            </a:r>
            <a:endParaRPr lang="es-CO" sz="1200"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96A8C51E-F9AA-A160-73DF-0B3D8F5BFCD0}"/>
              </a:ext>
            </a:extLst>
          </p:cNvPr>
          <p:cNvSpPr txBox="1"/>
          <p:nvPr/>
        </p:nvSpPr>
        <p:spPr>
          <a:xfrm>
            <a:off x="5707811" y="954211"/>
            <a:ext cx="2681119" cy="369332"/>
          </a:xfrm>
          <a:prstGeom prst="rect">
            <a:avLst/>
          </a:prstGeom>
          <a:noFill/>
        </p:spPr>
        <p:txBody>
          <a:bodyPr wrap="none" rtlCol="0">
            <a:spAutoFit/>
          </a:bodyPr>
          <a:lstStyle/>
          <a:p>
            <a:r>
              <a:rPr lang="es-CO" b="1" dirty="0">
                <a:latin typeface="Arial" panose="020B0604020202020204" pitchFamily="34" charset="0"/>
                <a:cs typeface="Arial" panose="020B0604020202020204" pitchFamily="34" charset="0"/>
              </a:rPr>
              <a:t>PORTERÍA PEATONAL</a:t>
            </a:r>
          </a:p>
        </p:txBody>
      </p:sp>
      <p:pic>
        <p:nvPicPr>
          <p:cNvPr id="16" name="Imagen 15">
            <a:extLst>
              <a:ext uri="{FF2B5EF4-FFF2-40B4-BE49-F238E27FC236}">
                <a16:creationId xmlns:a16="http://schemas.microsoft.com/office/drawing/2014/main" id="{4B347CB9-6E2E-140E-4E4A-331C17061AA2}"/>
              </a:ext>
            </a:extLst>
          </p:cNvPr>
          <p:cNvPicPr>
            <a:picLocks noChangeAspect="1"/>
          </p:cNvPicPr>
          <p:nvPr/>
        </p:nvPicPr>
        <p:blipFill>
          <a:blip r:embed="rId4">
            <a:extLst>
              <a:ext uri="{28A0092B-C50C-407E-A947-70E740481C1C}">
                <a14:useLocalDpi xmlns:a14="http://schemas.microsoft.com/office/drawing/2010/main" val="0"/>
              </a:ext>
            </a:extLst>
          </a:blip>
          <a:srcRect l="11344" t="13302" r="9328" b="19850"/>
          <a:stretch/>
        </p:blipFill>
        <p:spPr>
          <a:xfrm>
            <a:off x="9470569" y="5165397"/>
            <a:ext cx="2569029" cy="1774373"/>
          </a:xfrm>
          <a:prstGeom prst="rect">
            <a:avLst/>
          </a:prstGeom>
        </p:spPr>
      </p:pic>
    </p:spTree>
    <p:extLst>
      <p:ext uri="{BB962C8B-B14F-4D97-AF65-F5344CB8AC3E}">
        <p14:creationId xmlns:p14="http://schemas.microsoft.com/office/powerpoint/2010/main" val="54804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D6D8A29-FC24-037B-9E9D-9DDE28A38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52" y="3429000"/>
            <a:ext cx="4572000" cy="3429000"/>
          </a:xfrm>
          <a:prstGeom prst="rect">
            <a:avLst/>
          </a:prstGeom>
        </p:spPr>
      </p:pic>
      <p:pic>
        <p:nvPicPr>
          <p:cNvPr id="5" name="Imagen 4">
            <a:extLst>
              <a:ext uri="{FF2B5EF4-FFF2-40B4-BE49-F238E27FC236}">
                <a16:creationId xmlns:a16="http://schemas.microsoft.com/office/drawing/2014/main" id="{506CFFEE-1C93-3B97-B280-4FF6182C8CC3}"/>
              </a:ext>
            </a:extLst>
          </p:cNvPr>
          <p:cNvPicPr>
            <a:picLocks noChangeAspect="1"/>
          </p:cNvPicPr>
          <p:nvPr/>
        </p:nvPicPr>
        <p:blipFill>
          <a:blip r:embed="rId3">
            <a:extLst>
              <a:ext uri="{28A0092B-C50C-407E-A947-70E740481C1C}">
                <a14:useLocalDpi xmlns:a14="http://schemas.microsoft.com/office/drawing/2010/main" val="0"/>
              </a:ext>
            </a:extLst>
          </a:blip>
          <a:srcRect t="11129" b="32621"/>
          <a:stretch>
            <a:fillRect/>
          </a:stretch>
        </p:blipFill>
        <p:spPr>
          <a:xfrm>
            <a:off x="290052" y="0"/>
            <a:ext cx="4572000" cy="3429000"/>
          </a:xfrm>
          <a:prstGeom prst="rect">
            <a:avLst/>
          </a:prstGeom>
        </p:spPr>
      </p:pic>
      <p:sp>
        <p:nvSpPr>
          <p:cNvPr id="6" name="Rectángulo 5">
            <a:extLst>
              <a:ext uri="{FF2B5EF4-FFF2-40B4-BE49-F238E27FC236}">
                <a16:creationId xmlns:a16="http://schemas.microsoft.com/office/drawing/2014/main" id="{D283A75E-6331-66B2-C86C-C90DAE146AE3}"/>
              </a:ext>
            </a:extLst>
          </p:cNvPr>
          <p:cNvSpPr/>
          <p:nvPr/>
        </p:nvSpPr>
        <p:spPr>
          <a:xfrm>
            <a:off x="0" y="58056"/>
            <a:ext cx="1276350" cy="290286"/>
          </a:xfrm>
          <a:prstGeom prst="rect">
            <a:avLst/>
          </a:prstGeom>
          <a:solidFill>
            <a:srgbClr val="0C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B8BD43C0-2EFA-A5EB-876A-6B9D01482FB8}"/>
              </a:ext>
            </a:extLst>
          </p:cNvPr>
          <p:cNvSpPr/>
          <p:nvPr/>
        </p:nvSpPr>
        <p:spPr>
          <a:xfrm>
            <a:off x="0" y="3512458"/>
            <a:ext cx="1276350" cy="290286"/>
          </a:xfrm>
          <a:prstGeom prst="rect">
            <a:avLst/>
          </a:prstGeom>
          <a:solidFill>
            <a:srgbClr val="0C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EB466DDC-F06E-8755-7AD0-FEEB99BD5404}"/>
              </a:ext>
            </a:extLst>
          </p:cNvPr>
          <p:cNvSpPr txBox="1"/>
          <p:nvPr/>
        </p:nvSpPr>
        <p:spPr>
          <a:xfrm>
            <a:off x="339213" y="71343"/>
            <a:ext cx="585545" cy="276999"/>
          </a:xfrm>
          <a:prstGeom prst="rect">
            <a:avLst/>
          </a:prstGeom>
          <a:noFill/>
        </p:spPr>
        <p:txBody>
          <a:bodyPr wrap="none" rtlCol="0">
            <a:spAutoFit/>
          </a:bodyPr>
          <a:lstStyle/>
          <a:p>
            <a:r>
              <a:rPr lang="es-CO" sz="1200" b="1" dirty="0">
                <a:solidFill>
                  <a:schemeClr val="bg1"/>
                </a:solidFill>
                <a:latin typeface="+mj-lt"/>
              </a:rPr>
              <a:t>ANTES</a:t>
            </a:r>
          </a:p>
        </p:txBody>
      </p:sp>
      <p:sp>
        <p:nvSpPr>
          <p:cNvPr id="9" name="CuadroTexto 8">
            <a:extLst>
              <a:ext uri="{FF2B5EF4-FFF2-40B4-BE49-F238E27FC236}">
                <a16:creationId xmlns:a16="http://schemas.microsoft.com/office/drawing/2014/main" id="{99260AF2-C8E4-68B1-A14A-F9A6F93154A4}"/>
              </a:ext>
            </a:extLst>
          </p:cNvPr>
          <p:cNvSpPr txBox="1"/>
          <p:nvPr/>
        </p:nvSpPr>
        <p:spPr>
          <a:xfrm>
            <a:off x="339213" y="3512137"/>
            <a:ext cx="731547" cy="276999"/>
          </a:xfrm>
          <a:prstGeom prst="rect">
            <a:avLst/>
          </a:prstGeom>
          <a:noFill/>
        </p:spPr>
        <p:txBody>
          <a:bodyPr wrap="none" rtlCol="0">
            <a:spAutoFit/>
          </a:bodyPr>
          <a:lstStyle/>
          <a:p>
            <a:r>
              <a:rPr lang="es-CO" sz="1200" b="1" dirty="0">
                <a:solidFill>
                  <a:schemeClr val="bg1"/>
                </a:solidFill>
                <a:latin typeface="+mj-lt"/>
              </a:rPr>
              <a:t>DESPUÉS</a:t>
            </a:r>
          </a:p>
        </p:txBody>
      </p:sp>
      <p:sp>
        <p:nvSpPr>
          <p:cNvPr id="10" name="CuadroTexto 9">
            <a:extLst>
              <a:ext uri="{FF2B5EF4-FFF2-40B4-BE49-F238E27FC236}">
                <a16:creationId xmlns:a16="http://schemas.microsoft.com/office/drawing/2014/main" id="{96978E76-C590-B227-A892-ADEEF22401D3}"/>
              </a:ext>
            </a:extLst>
          </p:cNvPr>
          <p:cNvSpPr txBox="1"/>
          <p:nvPr/>
        </p:nvSpPr>
        <p:spPr>
          <a:xfrm>
            <a:off x="5492151" y="1371709"/>
            <a:ext cx="5756787" cy="3970318"/>
          </a:xfrm>
          <a:prstGeom prst="rect">
            <a:avLst/>
          </a:prstGeom>
          <a:noFill/>
        </p:spPr>
        <p:txBody>
          <a:bodyPr wrap="square" rtlCol="0">
            <a:spAutoFit/>
          </a:bodyPr>
          <a:lstStyle/>
          <a:p>
            <a:pPr algn="just"/>
            <a:r>
              <a:rPr lang="es-ES" sz="1200" dirty="0">
                <a:latin typeface="Arial" panose="020B0604020202020204" pitchFamily="34" charset="0"/>
                <a:cs typeface="Arial" panose="020B0604020202020204" pitchFamily="34" charset="0"/>
              </a:rPr>
              <a:t>En la portería vehicular se intervino un área total de 67,85 m² de cubierta, dentro de la cual se llevaron a cabo actividades de reparación integral tanto en el sistema estructural como en los elementos de protección superficial. Como primera acción, se realizó el cambio parcial del sistema estructural, incluyendo el reemplazo de alfardas en mal estado y la sustitución completa de la tablilla de cubierta, con el fin de recuperar la capacidad portante y garantizar la seguridad de la estructura. Posteriormente, se procedió a la aplicación de manto impermeabilizante para proteger la superficie de filtraciones y asegurar su durabilidad frente a la exposición climática.</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Adicionalmente, se efectuó el cambio de ruanas y canoas, así como la reposición de los lagrimales en mal estado, optimizando de esta manera el sistema de evacuación de aguas lluvias. T</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Se llevó a cabo el reemplazo de tejas en mal estado, restituyendo la continuidad de la cubierta y mejorando su funcionalidad. Finalmente, se realizaron labores de revoque en los muros áticos perimetrales, seguidas de la aplicación de pintura impermeabilizante tanto en los muros áticos como en los lagrimales, con el propósito de reforzar la protección contra humedades, consolidar los elementos intervenidos y proporcionar un acabado uniforme y estético al conjunto de la portería vehicular.</a:t>
            </a:r>
          </a:p>
        </p:txBody>
      </p:sp>
      <p:sp>
        <p:nvSpPr>
          <p:cNvPr id="11" name="CuadroTexto 10">
            <a:extLst>
              <a:ext uri="{FF2B5EF4-FFF2-40B4-BE49-F238E27FC236}">
                <a16:creationId xmlns:a16="http://schemas.microsoft.com/office/drawing/2014/main" id="{BDE757CF-5C7A-26EA-0BC4-CDF7E8A89DF2}"/>
              </a:ext>
            </a:extLst>
          </p:cNvPr>
          <p:cNvSpPr txBox="1"/>
          <p:nvPr/>
        </p:nvSpPr>
        <p:spPr>
          <a:xfrm>
            <a:off x="5492151" y="832739"/>
            <a:ext cx="2779351" cy="369332"/>
          </a:xfrm>
          <a:prstGeom prst="rect">
            <a:avLst/>
          </a:prstGeom>
          <a:noFill/>
        </p:spPr>
        <p:txBody>
          <a:bodyPr wrap="none" rtlCol="0">
            <a:spAutoFit/>
          </a:bodyPr>
          <a:lstStyle/>
          <a:p>
            <a:r>
              <a:rPr lang="es-CO" b="1" dirty="0">
                <a:latin typeface="Arial" panose="020B0604020202020204" pitchFamily="34" charset="0"/>
                <a:cs typeface="Arial" panose="020B0604020202020204" pitchFamily="34" charset="0"/>
              </a:rPr>
              <a:t>PORTERÍA VEHICULAR</a:t>
            </a:r>
          </a:p>
        </p:txBody>
      </p:sp>
      <p:pic>
        <p:nvPicPr>
          <p:cNvPr id="12" name="Imagen 11">
            <a:extLst>
              <a:ext uri="{FF2B5EF4-FFF2-40B4-BE49-F238E27FC236}">
                <a16:creationId xmlns:a16="http://schemas.microsoft.com/office/drawing/2014/main" id="{4B347CB9-6E2E-140E-4E4A-331C17061AA2}"/>
              </a:ext>
            </a:extLst>
          </p:cNvPr>
          <p:cNvPicPr>
            <a:picLocks noChangeAspect="1"/>
          </p:cNvPicPr>
          <p:nvPr/>
        </p:nvPicPr>
        <p:blipFill>
          <a:blip r:embed="rId4">
            <a:extLst>
              <a:ext uri="{28A0092B-C50C-407E-A947-70E740481C1C}">
                <a14:useLocalDpi xmlns:a14="http://schemas.microsoft.com/office/drawing/2010/main" val="0"/>
              </a:ext>
            </a:extLst>
          </a:blip>
          <a:srcRect l="11344" t="13302" r="9328" b="19850"/>
          <a:stretch/>
        </p:blipFill>
        <p:spPr>
          <a:xfrm>
            <a:off x="9470569" y="5165397"/>
            <a:ext cx="2569029" cy="1774373"/>
          </a:xfrm>
          <a:prstGeom prst="rect">
            <a:avLst/>
          </a:prstGeom>
        </p:spPr>
      </p:pic>
    </p:spTree>
    <p:extLst>
      <p:ext uri="{BB962C8B-B14F-4D97-AF65-F5344CB8AC3E}">
        <p14:creationId xmlns:p14="http://schemas.microsoft.com/office/powerpoint/2010/main" val="96705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57C9D63B-3743-44AA-585F-2CB356B5695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5136" y="0"/>
            <a:ext cx="4575667" cy="3431751"/>
          </a:xfrm>
          <a:prstGeom prst="rect">
            <a:avLst/>
          </a:prstGeom>
        </p:spPr>
      </p:pic>
      <p:pic>
        <p:nvPicPr>
          <p:cNvPr id="7" name="Imagen 6">
            <a:extLst>
              <a:ext uri="{FF2B5EF4-FFF2-40B4-BE49-F238E27FC236}">
                <a16:creationId xmlns:a16="http://schemas.microsoft.com/office/drawing/2014/main" id="{E31D90B0-CA6A-9022-4769-9A1F12F7D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36" y="3429000"/>
            <a:ext cx="4572000" cy="3429000"/>
          </a:xfrm>
          <a:prstGeom prst="rect">
            <a:avLst/>
          </a:prstGeom>
        </p:spPr>
      </p:pic>
      <p:sp>
        <p:nvSpPr>
          <p:cNvPr id="8" name="Rectángulo 7">
            <a:extLst>
              <a:ext uri="{FF2B5EF4-FFF2-40B4-BE49-F238E27FC236}">
                <a16:creationId xmlns:a16="http://schemas.microsoft.com/office/drawing/2014/main" id="{451216DE-A90A-78D6-0DA9-DDC4D6CF1424}"/>
              </a:ext>
            </a:extLst>
          </p:cNvPr>
          <p:cNvSpPr/>
          <p:nvPr/>
        </p:nvSpPr>
        <p:spPr>
          <a:xfrm>
            <a:off x="0" y="58056"/>
            <a:ext cx="1276350" cy="290286"/>
          </a:xfrm>
          <a:prstGeom prst="rect">
            <a:avLst/>
          </a:prstGeom>
          <a:solidFill>
            <a:srgbClr val="0C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DB8F7F40-45F6-99C5-2246-2F891E9FE284}"/>
              </a:ext>
            </a:extLst>
          </p:cNvPr>
          <p:cNvSpPr/>
          <p:nvPr/>
        </p:nvSpPr>
        <p:spPr>
          <a:xfrm>
            <a:off x="0" y="3512458"/>
            <a:ext cx="1276350" cy="290286"/>
          </a:xfrm>
          <a:prstGeom prst="rect">
            <a:avLst/>
          </a:prstGeom>
          <a:solidFill>
            <a:srgbClr val="0C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56A4797F-0ACC-D9B7-026F-6B9936619FB6}"/>
              </a:ext>
            </a:extLst>
          </p:cNvPr>
          <p:cNvSpPr txBox="1"/>
          <p:nvPr/>
        </p:nvSpPr>
        <p:spPr>
          <a:xfrm>
            <a:off x="339213" y="71343"/>
            <a:ext cx="585545" cy="276999"/>
          </a:xfrm>
          <a:prstGeom prst="rect">
            <a:avLst/>
          </a:prstGeom>
          <a:noFill/>
        </p:spPr>
        <p:txBody>
          <a:bodyPr wrap="none" rtlCol="0">
            <a:spAutoFit/>
          </a:bodyPr>
          <a:lstStyle/>
          <a:p>
            <a:r>
              <a:rPr lang="es-CO" sz="1200" b="1" dirty="0">
                <a:solidFill>
                  <a:schemeClr val="bg1"/>
                </a:solidFill>
                <a:latin typeface="+mj-lt"/>
              </a:rPr>
              <a:t>ANTES</a:t>
            </a:r>
          </a:p>
        </p:txBody>
      </p:sp>
      <p:sp>
        <p:nvSpPr>
          <p:cNvPr id="11" name="CuadroTexto 10">
            <a:extLst>
              <a:ext uri="{FF2B5EF4-FFF2-40B4-BE49-F238E27FC236}">
                <a16:creationId xmlns:a16="http://schemas.microsoft.com/office/drawing/2014/main" id="{525F2FE1-1808-5E86-30EF-12C2C958F833}"/>
              </a:ext>
            </a:extLst>
          </p:cNvPr>
          <p:cNvSpPr txBox="1"/>
          <p:nvPr/>
        </p:nvSpPr>
        <p:spPr>
          <a:xfrm>
            <a:off x="339213" y="3512137"/>
            <a:ext cx="731547" cy="276999"/>
          </a:xfrm>
          <a:prstGeom prst="rect">
            <a:avLst/>
          </a:prstGeom>
          <a:noFill/>
        </p:spPr>
        <p:txBody>
          <a:bodyPr wrap="none" rtlCol="0">
            <a:spAutoFit/>
          </a:bodyPr>
          <a:lstStyle/>
          <a:p>
            <a:r>
              <a:rPr lang="es-CO" sz="1200" b="1" dirty="0">
                <a:solidFill>
                  <a:schemeClr val="bg1"/>
                </a:solidFill>
                <a:latin typeface="+mj-lt"/>
              </a:rPr>
              <a:t>DESPUÉS</a:t>
            </a:r>
          </a:p>
        </p:txBody>
      </p:sp>
      <p:sp>
        <p:nvSpPr>
          <p:cNvPr id="12" name="CuadroTexto 11">
            <a:extLst>
              <a:ext uri="{FF2B5EF4-FFF2-40B4-BE49-F238E27FC236}">
                <a16:creationId xmlns:a16="http://schemas.microsoft.com/office/drawing/2014/main" id="{DC5EB01E-B783-7F76-356B-796E547CA3EA}"/>
              </a:ext>
            </a:extLst>
          </p:cNvPr>
          <p:cNvSpPr txBox="1"/>
          <p:nvPr/>
        </p:nvSpPr>
        <p:spPr>
          <a:xfrm>
            <a:off x="5535283" y="1638239"/>
            <a:ext cx="5756787" cy="3416320"/>
          </a:xfrm>
          <a:prstGeom prst="rect">
            <a:avLst/>
          </a:prstGeom>
          <a:noFill/>
        </p:spPr>
        <p:txBody>
          <a:bodyPr wrap="square" rtlCol="0">
            <a:spAutoFit/>
          </a:bodyPr>
          <a:lstStyle/>
          <a:p>
            <a:pPr algn="just"/>
            <a:r>
              <a:rPr lang="es-ES" sz="1200" dirty="0">
                <a:latin typeface="Arial" panose="020B0604020202020204" pitchFamily="34" charset="0"/>
                <a:cs typeface="Arial" panose="020B0604020202020204" pitchFamily="34" charset="0"/>
              </a:rPr>
              <a:t>En el área de talleres se llevó a cabo la intervención de una superficie total de 2.691,69m², correspondientes al cambio de 8 módulos paraboloides. Dentro de las actividades ejecutadas se incluyó la nivelación de la superficie en 6 de los módulos, con el propósito de corregir irregularidades y garantizar una pendiente adecuada que permita el correcto escurrimiento de las aguas hacia los desagües existentes, evitando empozamientos y futuros riesgos de filtración.</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Posteriormente, se procedió al retiro del manto y la lona existente, eliminando los materiales deteriorados y preparando la superficie para recibir las nuevas capas de protección. Una vez culminada esta etapa, se desarrolló la preparación de la superficie mediante limpieza y acondicionamiento técnico, asegurando la adherencia de los nuevos materiales.</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Como fase final de la intervención, se realizó la instalación de doble manto impermeabilizante, que proporciona mayor resistencia y seguridad frente a la filtración de aguas lluvias, y se aplicó una pintura impermeabilizante en toda la superficie tratada, logrando uniformidad, protección adicional y una mayor durabilidad del sistema constructivo.</a:t>
            </a:r>
          </a:p>
        </p:txBody>
      </p:sp>
      <p:sp>
        <p:nvSpPr>
          <p:cNvPr id="13" name="CuadroTexto 12">
            <a:extLst>
              <a:ext uri="{FF2B5EF4-FFF2-40B4-BE49-F238E27FC236}">
                <a16:creationId xmlns:a16="http://schemas.microsoft.com/office/drawing/2014/main" id="{A4E86CA1-3A7C-BACA-40CD-5668781C69BD}"/>
              </a:ext>
            </a:extLst>
          </p:cNvPr>
          <p:cNvSpPr txBox="1"/>
          <p:nvPr/>
        </p:nvSpPr>
        <p:spPr>
          <a:xfrm>
            <a:off x="5535283" y="996631"/>
            <a:ext cx="1385829" cy="369332"/>
          </a:xfrm>
          <a:prstGeom prst="rect">
            <a:avLst/>
          </a:prstGeom>
          <a:noFill/>
        </p:spPr>
        <p:txBody>
          <a:bodyPr wrap="none" rtlCol="0">
            <a:spAutoFit/>
          </a:bodyPr>
          <a:lstStyle/>
          <a:p>
            <a:r>
              <a:rPr lang="es-CO" b="1" dirty="0">
                <a:latin typeface="Arial" panose="020B0604020202020204" pitchFamily="34" charset="0"/>
                <a:cs typeface="Arial" panose="020B0604020202020204" pitchFamily="34" charset="0"/>
              </a:rPr>
              <a:t>TALLERES</a:t>
            </a:r>
          </a:p>
        </p:txBody>
      </p:sp>
      <p:pic>
        <p:nvPicPr>
          <p:cNvPr id="15" name="Imagen 14">
            <a:extLst>
              <a:ext uri="{FF2B5EF4-FFF2-40B4-BE49-F238E27FC236}">
                <a16:creationId xmlns:a16="http://schemas.microsoft.com/office/drawing/2014/main" id="{4B347CB9-6E2E-140E-4E4A-331C17061AA2}"/>
              </a:ext>
            </a:extLst>
          </p:cNvPr>
          <p:cNvPicPr>
            <a:picLocks noChangeAspect="1"/>
          </p:cNvPicPr>
          <p:nvPr/>
        </p:nvPicPr>
        <p:blipFill>
          <a:blip r:embed="rId4">
            <a:extLst>
              <a:ext uri="{28A0092B-C50C-407E-A947-70E740481C1C}">
                <a14:useLocalDpi xmlns:a14="http://schemas.microsoft.com/office/drawing/2010/main" val="0"/>
              </a:ext>
            </a:extLst>
          </a:blip>
          <a:srcRect l="11344" t="13302" r="9328" b="19850"/>
          <a:stretch/>
        </p:blipFill>
        <p:spPr>
          <a:xfrm>
            <a:off x="9470569" y="5165397"/>
            <a:ext cx="2569029" cy="1774373"/>
          </a:xfrm>
          <a:prstGeom prst="rect">
            <a:avLst/>
          </a:prstGeom>
        </p:spPr>
      </p:pic>
    </p:spTree>
    <p:extLst>
      <p:ext uri="{BB962C8B-B14F-4D97-AF65-F5344CB8AC3E}">
        <p14:creationId xmlns:p14="http://schemas.microsoft.com/office/powerpoint/2010/main" val="19998054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1357</Words>
  <Application>Microsoft Office PowerPoint</Application>
  <PresentationFormat>Panorámica</PresentationFormat>
  <Paragraphs>108</Paragraphs>
  <Slides>7</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7</vt:i4>
      </vt:variant>
    </vt:vector>
  </HeadingPairs>
  <TitlesOfParts>
    <vt:vector size="15" baseType="lpstr">
      <vt:lpstr>Aptos</vt:lpstr>
      <vt:lpstr>Aptos Display</vt:lpstr>
      <vt:lpstr>Arial</vt:lpstr>
      <vt:lpstr>Calibri</vt:lpstr>
      <vt:lpstr>Calibri Light</vt:lpstr>
      <vt:lpstr>Poppins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VARGAS</dc:creator>
  <cp:lastModifiedBy>MONICA MARIA PABON CARVAJAL</cp:lastModifiedBy>
  <cp:revision>9</cp:revision>
  <dcterms:created xsi:type="dcterms:W3CDTF">2025-09-05T15:36:16Z</dcterms:created>
  <dcterms:modified xsi:type="dcterms:W3CDTF">2025-09-08T20:00:12Z</dcterms:modified>
</cp:coreProperties>
</file>