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85" r:id="rId3"/>
    <p:sldId id="286" r:id="rId4"/>
  </p:sldIdLst>
  <p:sldSz cx="12192000" cy="6858000"/>
  <p:notesSz cx="7010400" cy="92360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rompt" panose="020B0604020202020204" charset="-34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 autoAdjust="0"/>
    <p:restoredTop sz="95775"/>
  </p:normalViewPr>
  <p:slideViewPr>
    <p:cSldViewPr snapToGrid="0">
      <p:cViewPr varScale="1">
        <p:scale>
          <a:sx n="110" d="100"/>
          <a:sy n="11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08A0A39-FCC5-3C4E-AD6F-F28EFCEE4D39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C2CB671-E06B-E942-93D0-BC03095375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70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4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07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33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3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38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3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3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4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8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6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4FD2-41F4-4D3C-BA48-7525C1CFEC47}" type="datetimeFigureOut">
              <a:rPr lang="es-CO" smtClean="0"/>
              <a:t>24/09/2025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3CF4-3BF3-43FB-ADA9-B54BEAB5B2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4435" y="1537445"/>
            <a:ext cx="7626626" cy="2696433"/>
          </a:xfrm>
        </p:spPr>
        <p:txBody>
          <a:bodyPr>
            <a:noAutofit/>
          </a:bodyPr>
          <a:lstStyle/>
          <a:p>
            <a:pPr algn="r"/>
            <a:r>
              <a:rPr lang="es-MX" sz="5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DIRECCIÓN</a:t>
            </a:r>
            <a:br>
              <a:rPr lang="es-MX" sz="5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5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RELACION</a:t>
            </a:r>
            <a:br>
              <a:rPr lang="es-MX" sz="5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s-MX" sz="54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ESTADO - CIUDADANO</a:t>
            </a:r>
            <a:endParaRPr lang="es-CO" sz="54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94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2C03EDF-486C-4191-B53F-6AD766907B67}"/>
              </a:ext>
            </a:extLst>
          </p:cNvPr>
          <p:cNvSpPr txBox="1">
            <a:spLocks/>
          </p:cNvSpPr>
          <p:nvPr/>
        </p:nvSpPr>
        <p:spPr>
          <a:xfrm>
            <a:off x="621711" y="679802"/>
            <a:ext cx="10828167" cy="75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RELACIONAMIENTO ESTADO – CIUDADANO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C726F5-CB90-4509-9AA0-A3F6C06DBC78}"/>
              </a:ext>
            </a:extLst>
          </p:cNvPr>
          <p:cNvSpPr/>
          <p:nvPr/>
        </p:nvSpPr>
        <p:spPr>
          <a:xfrm>
            <a:off x="1047135" y="2430165"/>
            <a:ext cx="1883369" cy="1714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POLÍTICA PUBLICA 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ATENCIÓN AL CIUDADNO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C69293-E209-4796-93C4-72E94D908791}"/>
              </a:ext>
            </a:extLst>
          </p:cNvPr>
          <p:cNvSpPr/>
          <p:nvPr/>
        </p:nvSpPr>
        <p:spPr>
          <a:xfrm>
            <a:off x="5153003" y="2537613"/>
            <a:ext cx="1728977" cy="1627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GESTIÓN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PQRSDF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3EF275-659F-4A16-835A-8EE2E13DC965}"/>
              </a:ext>
            </a:extLst>
          </p:cNvPr>
          <p:cNvSpPr/>
          <p:nvPr/>
        </p:nvSpPr>
        <p:spPr>
          <a:xfrm>
            <a:off x="8575639" y="2430165"/>
            <a:ext cx="1883369" cy="16360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GESTIÓN TRÁMITES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B3EA7D-61FE-453E-85D8-8B9E80C381A9}"/>
              </a:ext>
            </a:extLst>
          </p:cNvPr>
          <p:cNvSpPr txBox="1"/>
          <p:nvPr/>
        </p:nvSpPr>
        <p:spPr>
          <a:xfrm>
            <a:off x="1191271" y="5616403"/>
            <a:ext cx="1968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Campaña </a:t>
            </a:r>
          </a:p>
          <a:p>
            <a:pPr algn="ctr"/>
            <a:r>
              <a:rPr lang="es-MX" sz="1400" dirty="0"/>
              <a:t>Buen Trato al Ciudadano</a:t>
            </a:r>
            <a:endParaRPr lang="es-CO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10D170-864C-4349-B0DC-584525F369D8}"/>
              </a:ext>
            </a:extLst>
          </p:cNvPr>
          <p:cNvSpPr txBox="1"/>
          <p:nvPr/>
        </p:nvSpPr>
        <p:spPr>
          <a:xfrm>
            <a:off x="4703172" y="6202631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Informes</a:t>
            </a:r>
          </a:p>
          <a:p>
            <a:pPr algn="ctr"/>
            <a:r>
              <a:rPr lang="es-MX" sz="1400" dirty="0"/>
              <a:t>Mensuales</a:t>
            </a:r>
            <a:endParaRPr lang="es-CO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63B385-1591-4ED2-BB7E-88021DCC2E57}"/>
              </a:ext>
            </a:extLst>
          </p:cNvPr>
          <p:cNvSpPr txBox="1"/>
          <p:nvPr/>
        </p:nvSpPr>
        <p:spPr>
          <a:xfrm>
            <a:off x="8528037" y="5616403"/>
            <a:ext cx="942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Campañas</a:t>
            </a:r>
          </a:p>
          <a:p>
            <a:pPr algn="ctr"/>
            <a:r>
              <a:rPr lang="es-MX" sz="1400" dirty="0"/>
              <a:t>Trámites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0FEF9B4-A7EE-47CD-8534-9B0BAB222027}"/>
              </a:ext>
            </a:extLst>
          </p:cNvPr>
          <p:cNvSpPr txBox="1"/>
          <p:nvPr/>
        </p:nvSpPr>
        <p:spPr>
          <a:xfrm>
            <a:off x="9620831" y="565497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Informes </a:t>
            </a:r>
          </a:p>
          <a:p>
            <a:pPr algn="ctr"/>
            <a:r>
              <a:rPr lang="es-MX" sz="1400" dirty="0"/>
              <a:t>Mensuales</a:t>
            </a:r>
            <a:endParaRPr lang="es-CO" sz="140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5536CDD-8DF6-4110-875A-55CB9FAA6226}"/>
              </a:ext>
            </a:extLst>
          </p:cNvPr>
          <p:cNvSpPr/>
          <p:nvPr/>
        </p:nvSpPr>
        <p:spPr>
          <a:xfrm>
            <a:off x="8290527" y="4273187"/>
            <a:ext cx="1091448" cy="923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FERIAS SERVICIOS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CB4D6A1-362B-4435-94D8-8882EDE5444F}"/>
              </a:ext>
            </a:extLst>
          </p:cNvPr>
          <p:cNvSpPr/>
          <p:nvPr/>
        </p:nvSpPr>
        <p:spPr>
          <a:xfrm>
            <a:off x="9620831" y="4267180"/>
            <a:ext cx="1091448" cy="923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DIGITALIZACIÓN</a:t>
            </a:r>
          </a:p>
          <a:p>
            <a:pPr algn="ctr"/>
            <a:r>
              <a:rPr lang="es-MX" sz="1100" dirty="0">
                <a:solidFill>
                  <a:schemeClr val="tx1"/>
                </a:solidFill>
              </a:rPr>
              <a:t>TRÁMITES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F209B2-B798-4F50-8470-7103E0467BF4}"/>
              </a:ext>
            </a:extLst>
          </p:cNvPr>
          <p:cNvSpPr/>
          <p:nvPr/>
        </p:nvSpPr>
        <p:spPr>
          <a:xfrm>
            <a:off x="2325295" y="4280073"/>
            <a:ext cx="978344" cy="923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A y AT </a:t>
            </a:r>
            <a:r>
              <a:rPr lang="es-MX" sz="1100" dirty="0" err="1">
                <a:solidFill>
                  <a:schemeClr val="tx1"/>
                </a:solidFill>
              </a:rPr>
              <a:t>Mpal</a:t>
            </a:r>
            <a:endParaRPr lang="es-MX" sz="1100" dirty="0">
              <a:solidFill>
                <a:schemeClr val="tx1"/>
              </a:solidFill>
            </a:endParaRPr>
          </a:p>
          <a:p>
            <a:pPr algn="ctr"/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0F9EB3C-86A8-452A-A332-28D39DB187F1}"/>
              </a:ext>
            </a:extLst>
          </p:cNvPr>
          <p:cNvSpPr/>
          <p:nvPr/>
        </p:nvSpPr>
        <p:spPr>
          <a:xfrm>
            <a:off x="1047135" y="4282542"/>
            <a:ext cx="978344" cy="923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TALLER</a:t>
            </a:r>
          </a:p>
          <a:p>
            <a:pPr algn="ctr"/>
            <a:r>
              <a:rPr lang="es-MX" sz="1100" dirty="0">
                <a:solidFill>
                  <a:schemeClr val="tx1"/>
                </a:solidFill>
              </a:rPr>
              <a:t>SUB-REG</a:t>
            </a:r>
            <a:endParaRPr lang="es-CO" sz="1100" dirty="0">
              <a:solidFill>
                <a:schemeClr val="tx1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56BB244-CBAC-4970-9911-FBE286242DCD}"/>
              </a:ext>
            </a:extLst>
          </p:cNvPr>
          <p:cNvCxnSpPr/>
          <p:nvPr/>
        </p:nvCxnSpPr>
        <p:spPr>
          <a:xfrm>
            <a:off x="621711" y="5403456"/>
            <a:ext cx="11041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21BFB39-813C-4BCF-B679-638836A557EE}"/>
              </a:ext>
            </a:extLst>
          </p:cNvPr>
          <p:cNvSpPr txBox="1"/>
          <p:nvPr/>
        </p:nvSpPr>
        <p:spPr>
          <a:xfrm>
            <a:off x="5996459" y="6094909"/>
            <a:ext cx="11337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/>
              <a:t>Campañas</a:t>
            </a:r>
          </a:p>
          <a:p>
            <a:pPr algn="ctr"/>
            <a:r>
              <a:rPr lang="es-MX" sz="1400" dirty="0"/>
              <a:t>Radicación y </a:t>
            </a:r>
          </a:p>
          <a:p>
            <a:pPr algn="ctr"/>
            <a:r>
              <a:rPr lang="es-MX" sz="1400" dirty="0"/>
              <a:t>Notificación</a:t>
            </a:r>
            <a:endParaRPr lang="es-CO" sz="140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9E7B5D-C463-44EB-94D5-5A47447AE65F}"/>
              </a:ext>
            </a:extLst>
          </p:cNvPr>
          <p:cNvSpPr/>
          <p:nvPr/>
        </p:nvSpPr>
        <p:spPr>
          <a:xfrm>
            <a:off x="4844965" y="4273187"/>
            <a:ext cx="1241393" cy="923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BACK OFFICE</a:t>
            </a:r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CBBB66F-8FF1-411F-870F-CCAF60F4F9BA}"/>
              </a:ext>
            </a:extLst>
          </p:cNvPr>
          <p:cNvSpPr/>
          <p:nvPr/>
        </p:nvSpPr>
        <p:spPr>
          <a:xfrm>
            <a:off x="6181294" y="4271361"/>
            <a:ext cx="1091449" cy="923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PLAN PADRINO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632AD4D-9E05-44F6-A320-27746892E2A7}"/>
              </a:ext>
            </a:extLst>
          </p:cNvPr>
          <p:cNvSpPr/>
          <p:nvPr/>
        </p:nvSpPr>
        <p:spPr>
          <a:xfrm>
            <a:off x="5012267" y="5486400"/>
            <a:ext cx="2065259" cy="3386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PQRSDF - IA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4" grpId="0"/>
      <p:bldP spid="29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2C03EDF-486C-4191-B53F-6AD766907B67}"/>
              </a:ext>
            </a:extLst>
          </p:cNvPr>
          <p:cNvSpPr txBox="1">
            <a:spLocks/>
          </p:cNvSpPr>
          <p:nvPr/>
        </p:nvSpPr>
        <p:spPr>
          <a:xfrm>
            <a:off x="2814466" y="1031350"/>
            <a:ext cx="5374748" cy="335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DIRECCIÓN RELACION ESTADO </a:t>
            </a:r>
            <a:r>
              <a:rPr lang="es-MX" sz="1800" b="1" dirty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- CIUDADANO</a:t>
            </a:r>
            <a:endParaRPr lang="es-MX" sz="18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C726F5-CB90-4509-9AA0-A3F6C06DBC78}"/>
              </a:ext>
            </a:extLst>
          </p:cNvPr>
          <p:cNvSpPr/>
          <p:nvPr/>
        </p:nvSpPr>
        <p:spPr>
          <a:xfrm>
            <a:off x="1181136" y="1689472"/>
            <a:ext cx="1883369" cy="9661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POLÍTICA PUBLICA 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ATENCIÓN AL CIUDADNO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C69293-E209-4796-93C4-72E94D908791}"/>
              </a:ext>
            </a:extLst>
          </p:cNvPr>
          <p:cNvSpPr/>
          <p:nvPr/>
        </p:nvSpPr>
        <p:spPr>
          <a:xfrm>
            <a:off x="8333133" y="1717377"/>
            <a:ext cx="1728977" cy="951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GESTIÓN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PQRSDF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3EF275-659F-4A16-835A-8EE2E13DC965}"/>
              </a:ext>
            </a:extLst>
          </p:cNvPr>
          <p:cNvSpPr/>
          <p:nvPr/>
        </p:nvSpPr>
        <p:spPr>
          <a:xfrm>
            <a:off x="4393795" y="1706038"/>
            <a:ext cx="1883369" cy="949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GESTIÓN TRÁMITES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B3EA7D-61FE-453E-85D8-8B9E80C381A9}"/>
              </a:ext>
            </a:extLst>
          </p:cNvPr>
          <p:cNvSpPr txBox="1"/>
          <p:nvPr/>
        </p:nvSpPr>
        <p:spPr>
          <a:xfrm>
            <a:off x="1027105" y="2742235"/>
            <a:ext cx="2640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Normatividad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A y At Entidades Municipales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Comunicación Política Publica</a:t>
            </a:r>
            <a:endParaRPr lang="es-CO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63B385-1591-4ED2-BB7E-88021DCC2E57}"/>
              </a:ext>
            </a:extLst>
          </p:cNvPr>
          <p:cNvSpPr txBox="1"/>
          <p:nvPr/>
        </p:nvSpPr>
        <p:spPr>
          <a:xfrm>
            <a:off x="4781768" y="4373892"/>
            <a:ext cx="1609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err="1" smtClean="0"/>
              <a:t>CampañasTrámites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5536CDD-8DF6-4110-875A-55CB9FAA6226}"/>
              </a:ext>
            </a:extLst>
          </p:cNvPr>
          <p:cNvSpPr/>
          <p:nvPr/>
        </p:nvSpPr>
        <p:spPr>
          <a:xfrm>
            <a:off x="4461526" y="3433923"/>
            <a:ext cx="87395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FERIAS SERVICIOS</a:t>
            </a:r>
            <a:endParaRPr lang="es-CO" sz="1050" b="1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CB4D6A1-362B-4435-94D8-8882EDE5444F}"/>
              </a:ext>
            </a:extLst>
          </p:cNvPr>
          <p:cNvSpPr/>
          <p:nvPr/>
        </p:nvSpPr>
        <p:spPr>
          <a:xfrm>
            <a:off x="5659019" y="3432097"/>
            <a:ext cx="10914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>
                <a:solidFill>
                  <a:schemeClr val="tx1"/>
                </a:solidFill>
              </a:rPr>
              <a:t>DIGITALIZACIÓN</a:t>
            </a:r>
          </a:p>
          <a:p>
            <a:pPr algn="ctr"/>
            <a:r>
              <a:rPr lang="es-MX" sz="1050" b="1" dirty="0">
                <a:solidFill>
                  <a:schemeClr val="tx1"/>
                </a:solidFill>
              </a:rPr>
              <a:t>TRÁMITES</a:t>
            </a:r>
            <a:endParaRPr lang="es-CO" sz="1050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F209B2-B798-4F50-8470-7103E0467BF4}"/>
              </a:ext>
            </a:extLst>
          </p:cNvPr>
          <p:cNvSpPr/>
          <p:nvPr/>
        </p:nvSpPr>
        <p:spPr>
          <a:xfrm>
            <a:off x="2432096" y="3500329"/>
            <a:ext cx="9783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A y AT </a:t>
            </a:r>
            <a:r>
              <a:rPr lang="es-MX" sz="1100" b="1" dirty="0" err="1">
                <a:solidFill>
                  <a:schemeClr val="tx1"/>
                </a:solidFill>
              </a:rPr>
              <a:t>Mpal</a:t>
            </a:r>
            <a:endParaRPr lang="es-MX" sz="1100" b="1" dirty="0">
              <a:solidFill>
                <a:schemeClr val="tx1"/>
              </a:solidFill>
            </a:endParaRPr>
          </a:p>
          <a:p>
            <a:pPr algn="ctr"/>
            <a:endParaRPr lang="es-CO" sz="1100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F9EB3C-86A8-452A-A332-28D39DB187F1}"/>
              </a:ext>
            </a:extLst>
          </p:cNvPr>
          <p:cNvSpPr/>
          <p:nvPr/>
        </p:nvSpPr>
        <p:spPr>
          <a:xfrm>
            <a:off x="997571" y="3467437"/>
            <a:ext cx="9783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TALLER</a:t>
            </a:r>
          </a:p>
          <a:p>
            <a:pPr algn="ctr"/>
            <a:r>
              <a:rPr lang="es-MX" sz="1100" b="1" dirty="0">
                <a:solidFill>
                  <a:schemeClr val="tx1"/>
                </a:solidFill>
              </a:rPr>
              <a:t>SUB-REG</a:t>
            </a:r>
            <a:endParaRPr lang="es-CO" sz="1100" b="1" dirty="0">
              <a:solidFill>
                <a:schemeClr val="tx1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56BB244-CBAC-4970-9911-FBE286242DCD}"/>
              </a:ext>
            </a:extLst>
          </p:cNvPr>
          <p:cNvCxnSpPr/>
          <p:nvPr/>
        </p:nvCxnSpPr>
        <p:spPr>
          <a:xfrm>
            <a:off x="683831" y="5105071"/>
            <a:ext cx="11041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21BFB39-813C-4BCF-B679-638836A557EE}"/>
              </a:ext>
            </a:extLst>
          </p:cNvPr>
          <p:cNvSpPr txBox="1"/>
          <p:nvPr/>
        </p:nvSpPr>
        <p:spPr>
          <a:xfrm>
            <a:off x="7762126" y="4797472"/>
            <a:ext cx="303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Campañas Radicación y Notificación</a:t>
            </a:r>
            <a:endParaRPr lang="es-CO" sz="14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B9E7B5D-C463-44EB-94D5-5A47447AE65F}"/>
              </a:ext>
            </a:extLst>
          </p:cNvPr>
          <p:cNvSpPr/>
          <p:nvPr/>
        </p:nvSpPr>
        <p:spPr>
          <a:xfrm>
            <a:off x="7967962" y="3442273"/>
            <a:ext cx="124139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BACK OFFICE</a:t>
            </a:r>
            <a:endParaRPr lang="es-CO" sz="1100" b="1" dirty="0">
              <a:solidFill>
                <a:schemeClr val="tx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CBBB66F-8FF1-411F-870F-CCAF60F4F9BA}"/>
              </a:ext>
            </a:extLst>
          </p:cNvPr>
          <p:cNvSpPr/>
          <p:nvPr/>
        </p:nvSpPr>
        <p:spPr>
          <a:xfrm>
            <a:off x="9340458" y="3442273"/>
            <a:ext cx="10914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PLAN PADRINO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632AD4D-9E05-44F6-A320-27746892E2A7}"/>
              </a:ext>
            </a:extLst>
          </p:cNvPr>
          <p:cNvSpPr/>
          <p:nvPr/>
        </p:nvSpPr>
        <p:spPr>
          <a:xfrm>
            <a:off x="7986804" y="4431998"/>
            <a:ext cx="2445103" cy="3386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PQRSDF - IA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2C03EDF-486C-4191-B53F-6AD766907B67}"/>
              </a:ext>
            </a:extLst>
          </p:cNvPr>
          <p:cNvSpPr txBox="1">
            <a:spLocks/>
          </p:cNvSpPr>
          <p:nvPr/>
        </p:nvSpPr>
        <p:spPr>
          <a:xfrm>
            <a:off x="1813214" y="103018"/>
            <a:ext cx="7304893" cy="889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 smtClean="0">
                <a:solidFill>
                  <a:srgbClr val="0C564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Secretaria de Talento Humano </a:t>
            </a:r>
            <a:endParaRPr lang="es-MX" sz="2000" b="1" dirty="0">
              <a:solidFill>
                <a:srgbClr val="0C564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B3EA7D-61FE-453E-85D8-8B9E80C381A9}"/>
              </a:ext>
            </a:extLst>
          </p:cNvPr>
          <p:cNvSpPr txBox="1"/>
          <p:nvPr/>
        </p:nvSpPr>
        <p:spPr>
          <a:xfrm>
            <a:off x="4596351" y="2723550"/>
            <a:ext cx="2154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Link de tramites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Feria de 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Comunicación tramites</a:t>
            </a:r>
            <a:endParaRPr lang="es-CO" sz="1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B3EA7D-61FE-453E-85D8-8B9E80C381A9}"/>
              </a:ext>
            </a:extLst>
          </p:cNvPr>
          <p:cNvSpPr txBox="1"/>
          <p:nvPr/>
        </p:nvSpPr>
        <p:spPr>
          <a:xfrm>
            <a:off x="8214506" y="2688773"/>
            <a:ext cx="2126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Informe de PQRSDF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Informe de Gestión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Comunicación PQRSDF</a:t>
            </a:r>
            <a:endParaRPr lang="es-CO" sz="14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13EF275-659F-4A16-835A-8EE2E13DC965}"/>
              </a:ext>
            </a:extLst>
          </p:cNvPr>
          <p:cNvSpPr/>
          <p:nvPr/>
        </p:nvSpPr>
        <p:spPr>
          <a:xfrm>
            <a:off x="3590691" y="5370164"/>
            <a:ext cx="4140631" cy="466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Atención al ciudadano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7B3EA7D-61FE-453E-85D8-8B9E80C381A9}"/>
              </a:ext>
            </a:extLst>
          </p:cNvPr>
          <p:cNvSpPr txBox="1"/>
          <p:nvPr/>
        </p:nvSpPr>
        <p:spPr>
          <a:xfrm>
            <a:off x="3655169" y="5926696"/>
            <a:ext cx="4331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Tramites – Listado de tramites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PQRSDF – Link PQRSDF/ Seguimiento de PQRSDF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Canales de Atención – Presencial, Virtual y telefónico</a:t>
            </a:r>
            <a:endParaRPr lang="es-CO" sz="1400" dirty="0"/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5276703" y="795045"/>
            <a:ext cx="147" cy="246270"/>
          </a:xfrm>
          <a:prstGeom prst="straightConnector1">
            <a:avLst/>
          </a:prstGeom>
          <a:ln w="28575">
            <a:solidFill>
              <a:srgbClr val="0C56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2122673" y="1455506"/>
            <a:ext cx="147" cy="246270"/>
          </a:xfrm>
          <a:prstGeom prst="straightConnector1">
            <a:avLst/>
          </a:prstGeom>
          <a:ln w="28575">
            <a:solidFill>
              <a:srgbClr val="0C56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5284720" y="1451012"/>
            <a:ext cx="147" cy="246270"/>
          </a:xfrm>
          <a:prstGeom prst="straightConnector1">
            <a:avLst/>
          </a:prstGeom>
          <a:ln w="28575">
            <a:solidFill>
              <a:srgbClr val="0C56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>
            <a:off x="9266853" y="1451012"/>
            <a:ext cx="147" cy="246270"/>
          </a:xfrm>
          <a:prstGeom prst="straightConnector1">
            <a:avLst/>
          </a:prstGeom>
          <a:ln w="28575">
            <a:solidFill>
              <a:srgbClr val="0C56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0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 animBg="1"/>
      <p:bldP spid="19" grpId="0" animBg="1"/>
      <p:bldP spid="20" grpId="0" animBg="1"/>
      <p:bldP spid="21" grpId="0" animBg="1"/>
      <p:bldP spid="24" grpId="0"/>
      <p:bldP spid="29" grpId="0" animBg="1"/>
      <p:bldP spid="34" grpId="0" animBg="1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3725</TotalTime>
  <Words>142</Words>
  <Application>Microsoft Office PowerPoint</Application>
  <PresentationFormat>Panorámica</PresentationFormat>
  <Paragraphs>58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Calibri</vt:lpstr>
      <vt:lpstr>Arial</vt:lpstr>
      <vt:lpstr>Prompt</vt:lpstr>
      <vt:lpstr>Calibri Light</vt:lpstr>
      <vt:lpstr>Tema de Office</vt:lpstr>
      <vt:lpstr>DIRECCIÓN RELACION ESTADO - CIUDADANO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JAIME VELASQUEZ GARCIA</dc:creator>
  <cp:lastModifiedBy>ALEJANDRO MUNOZ PALACIO</cp:lastModifiedBy>
  <cp:revision>172</cp:revision>
  <cp:lastPrinted>2025-07-03T12:21:55Z</cp:lastPrinted>
  <dcterms:created xsi:type="dcterms:W3CDTF">2024-01-16T13:49:58Z</dcterms:created>
  <dcterms:modified xsi:type="dcterms:W3CDTF">2025-09-24T20:26:58Z</dcterms:modified>
</cp:coreProperties>
</file>